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pectra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110A15-BD3B-4EA1-99B2-475C6540617A}">
  <a:tblStyle styleId="{53110A15-BD3B-4EA1-99B2-475C65406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pectral-bold.fntdata"/><Relationship Id="rId25" Type="http://schemas.openxmlformats.org/officeDocument/2006/relationships/font" Target="fonts/Spectral-regular.fntdata"/><Relationship Id="rId28" Type="http://schemas.openxmlformats.org/officeDocument/2006/relationships/font" Target="fonts/Spectral-boldItalic.fntdata"/><Relationship Id="rId27" Type="http://schemas.openxmlformats.org/officeDocument/2006/relationships/font" Target="fonts/Spectral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811cbbc60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811cbbc6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7c84158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7c84158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7c84158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7c84158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c84158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c84158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7c84158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7c84158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7c84158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7c84158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c84158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7c84158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c84158a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c84158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7c84158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7c84158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7c84158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7c84158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11cbbc6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11cbbc6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1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93000" y="550050"/>
            <a:ext cx="8520600" cy="1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Projet migration d’une bulle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2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Spectral"/>
                <a:ea typeface="Spectral"/>
                <a:cs typeface="Spectral"/>
                <a:sym typeface="Spectral"/>
              </a:rPr>
              <a:t>Etude de la dynamique de remontée d’une bulle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93000" y="4496950"/>
            <a:ext cx="2277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Mayet Matej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Duvivier Valentin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7925100" y="472850"/>
            <a:ext cx="907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2A111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8713600" y="4738150"/>
            <a:ext cx="357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>
            <a:off x="370500" y="651275"/>
            <a:ext cx="2083800" cy="8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25" y="651892"/>
            <a:ext cx="2469900" cy="62683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/>
          <p:nvPr/>
        </p:nvSpPr>
        <p:spPr>
          <a:xfrm>
            <a:off x="256200" y="281775"/>
            <a:ext cx="2878500" cy="1367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8605325" y="4767675"/>
            <a:ext cx="447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</a:t>
            </a:r>
            <a:endParaRPr/>
          </a:p>
        </p:txBody>
      </p:sp>
      <p:pic>
        <p:nvPicPr>
          <p:cNvPr id="386" name="Google Shape;3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850" y="448350"/>
            <a:ext cx="4172000" cy="20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2"/>
          <p:cNvSpPr/>
          <p:nvPr/>
        </p:nvSpPr>
        <p:spPr>
          <a:xfrm>
            <a:off x="4291500" y="129375"/>
            <a:ext cx="4776300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 txBox="1"/>
          <p:nvPr/>
        </p:nvSpPr>
        <p:spPr>
          <a:xfrm>
            <a:off x="5421250" y="129375"/>
            <a:ext cx="3115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Courbe de 1</a:t>
            </a:r>
            <a:r>
              <a:rPr lang="fr" u="sng"/>
              <a:t> </a:t>
            </a:r>
            <a:r>
              <a:rPr lang="fr" u="sng"/>
              <a:t> en fonction de</a:t>
            </a:r>
            <a:r>
              <a:rPr lang="fr" u="sng"/>
              <a:t> </a:t>
            </a:r>
            <a:r>
              <a:rPr lang="fr" u="sng"/>
              <a:t> 2</a:t>
            </a:r>
            <a:endParaRPr u="sng"/>
          </a:p>
        </p:txBody>
      </p:sp>
      <p:sp>
        <p:nvSpPr>
          <p:cNvPr id="389" name="Google Shape;389;p22"/>
          <p:cNvSpPr txBox="1"/>
          <p:nvPr/>
        </p:nvSpPr>
        <p:spPr>
          <a:xfrm>
            <a:off x="4494750" y="158350"/>
            <a:ext cx="406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Ub</a:t>
            </a:r>
            <a:endParaRPr sz="1100"/>
          </a:p>
        </p:txBody>
      </p:sp>
      <p:sp>
        <p:nvSpPr>
          <p:cNvPr id="390" name="Google Shape;390;p22"/>
          <p:cNvSpPr txBox="1"/>
          <p:nvPr/>
        </p:nvSpPr>
        <p:spPr>
          <a:xfrm>
            <a:off x="8582075" y="2198325"/>
            <a:ext cx="341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Spectral"/>
                <a:ea typeface="Spectral"/>
                <a:cs typeface="Spectral"/>
                <a:sym typeface="Spectral"/>
              </a:rPr>
              <a:t>Dt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91" name="Google Shape;3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25" y="2800875"/>
            <a:ext cx="4287093" cy="22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901250" y="3660175"/>
            <a:ext cx="6097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 txBox="1"/>
          <p:nvPr/>
        </p:nvSpPr>
        <p:spPr>
          <a:xfrm>
            <a:off x="5649850" y="2975900"/>
            <a:ext cx="31155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Spectral"/>
                <a:ea typeface="Spectral"/>
                <a:cs typeface="Spectral"/>
                <a:sym typeface="Spectral"/>
              </a:rPr>
              <a:t>Conflit entre la courbe expérimentale et la courbe théorique (ici Ub augmente quand la viscosité augmente, expérimentalement Ub diminuait)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5726250" y="2990888"/>
            <a:ext cx="2959200" cy="18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3075" y="770077"/>
            <a:ext cx="752640" cy="29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2"/>
          <p:cNvCxnSpPr>
            <a:stCxn id="384" idx="5"/>
            <a:endCxn id="387" idx="1"/>
          </p:cNvCxnSpPr>
          <p:nvPr/>
        </p:nvCxnSpPr>
        <p:spPr>
          <a:xfrm flipH="1" rot="10800000">
            <a:off x="2713153" y="1310968"/>
            <a:ext cx="157830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2"/>
          <p:cNvCxnSpPr>
            <a:stCxn id="384" idx="4"/>
            <a:endCxn id="398" idx="0"/>
          </p:cNvCxnSpPr>
          <p:nvPr/>
        </p:nvCxnSpPr>
        <p:spPr>
          <a:xfrm>
            <a:off x="1695450" y="1648875"/>
            <a:ext cx="6486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2"/>
          <p:cNvSpPr txBox="1"/>
          <p:nvPr/>
        </p:nvSpPr>
        <p:spPr>
          <a:xfrm>
            <a:off x="931500" y="2492475"/>
            <a:ext cx="3115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Courbe de 1  en fonction de  3</a:t>
            </a:r>
            <a:endParaRPr u="sng"/>
          </a:p>
        </p:txBody>
      </p:sp>
      <p:sp>
        <p:nvSpPr>
          <p:cNvPr id="400" name="Google Shape;400;p22"/>
          <p:cNvSpPr txBox="1"/>
          <p:nvPr/>
        </p:nvSpPr>
        <p:spPr>
          <a:xfrm>
            <a:off x="230825" y="2556500"/>
            <a:ext cx="406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Ub</a:t>
            </a:r>
            <a:endParaRPr sz="1100"/>
          </a:p>
        </p:txBody>
      </p:sp>
      <p:pic>
        <p:nvPicPr>
          <p:cNvPr id="401" name="Google Shape;40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8847" y="4762115"/>
            <a:ext cx="143150" cy="20041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2"/>
          <p:cNvSpPr/>
          <p:nvPr/>
        </p:nvSpPr>
        <p:spPr>
          <a:xfrm>
            <a:off x="100500" y="2491575"/>
            <a:ext cx="4585500" cy="25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5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Ouverture</a:t>
            </a:r>
            <a:r>
              <a:rPr b="0" lang="fr" sz="25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: </a:t>
            </a:r>
            <a:r>
              <a:rPr b="0" lang="f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589775" y="1597875"/>
            <a:ext cx="774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obstacle dans le tube (forme de la bulle qui varie avec la remontée)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fluide non newtonien (forme de la bulle qui varie avec l’écoulement)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→ Variation de la forme qui implique une variation des forces (certaines ont plus d’influences, d’autres ne peuvent plus être négligées) 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8596125" y="4628675"/>
            <a:ext cx="472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Conclusion :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5" name="Google Shape;415;p2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Conclusion sur le fonctionnement de notre système et ce que l’on peut en dire après ce projet.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Au final on avait plusieur grandeurs mais certaines ont été négligée : teta, masse volumique de l’air &lt;&lt; masse volumique de l’eau, on suppose par ailleurs les effets des bords latéraux de la cellule négligeables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8596125" y="4685350"/>
            <a:ext cx="415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3468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Spectral"/>
                <a:ea typeface="Spectral"/>
                <a:cs typeface="Spectral"/>
                <a:sym typeface="Spectral"/>
              </a:rPr>
              <a:t>Schéma du dispositif et mise en avant des effets de bords.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8709475" y="4742025"/>
            <a:ext cx="321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153013" y="1049415"/>
            <a:ext cx="2880924" cy="3965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14"/>
          <p:cNvCxnSpPr/>
          <p:nvPr/>
        </p:nvCxnSpPr>
        <p:spPr>
          <a:xfrm flipH="1">
            <a:off x="6947525" y="1555050"/>
            <a:ext cx="12066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4"/>
          <p:cNvCxnSpPr/>
          <p:nvPr/>
        </p:nvCxnSpPr>
        <p:spPr>
          <a:xfrm flipH="1">
            <a:off x="4363650" y="2603250"/>
            <a:ext cx="6753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4"/>
          <p:cNvCxnSpPr/>
          <p:nvPr/>
        </p:nvCxnSpPr>
        <p:spPr>
          <a:xfrm flipH="1" rot="10800000">
            <a:off x="5021725" y="1737750"/>
            <a:ext cx="1377300" cy="8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4"/>
          <p:cNvCxnSpPr/>
          <p:nvPr/>
        </p:nvCxnSpPr>
        <p:spPr>
          <a:xfrm flipH="1">
            <a:off x="4436700" y="3620925"/>
            <a:ext cx="770400" cy="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4"/>
          <p:cNvSpPr txBox="1"/>
          <p:nvPr/>
        </p:nvSpPr>
        <p:spPr>
          <a:xfrm>
            <a:off x="8129750" y="1414950"/>
            <a:ext cx="65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fluide 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2073300" y="2401050"/>
            <a:ext cx="2498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forme de la bulle déformée</a:t>
            </a:r>
            <a:endParaRPr/>
          </a:p>
        </p:txBody>
      </p:sp>
      <p:cxnSp>
        <p:nvCxnSpPr>
          <p:cNvPr id="295" name="Google Shape;295;p14"/>
          <p:cNvCxnSpPr/>
          <p:nvPr/>
        </p:nvCxnSpPr>
        <p:spPr>
          <a:xfrm flipH="1" rot="10800000">
            <a:off x="5180175" y="2981175"/>
            <a:ext cx="1060500" cy="64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14"/>
          <p:cNvSpPr txBox="1"/>
          <p:nvPr/>
        </p:nvSpPr>
        <p:spPr>
          <a:xfrm>
            <a:off x="1878300" y="3401625"/>
            <a:ext cx="2693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fluide déplacé / effets de bords</a:t>
            </a:r>
            <a:endParaRPr/>
          </a:p>
        </p:txBody>
      </p:sp>
      <p:cxnSp>
        <p:nvCxnSpPr>
          <p:cNvPr id="297" name="Google Shape;297;p14"/>
          <p:cNvCxnSpPr/>
          <p:nvPr/>
        </p:nvCxnSpPr>
        <p:spPr>
          <a:xfrm rot="10800000">
            <a:off x="7191175" y="4476125"/>
            <a:ext cx="1023900" cy="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4"/>
          <p:cNvSpPr txBox="1"/>
          <p:nvPr/>
        </p:nvSpPr>
        <p:spPr>
          <a:xfrm>
            <a:off x="8239450" y="4334000"/>
            <a:ext cx="67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tube</a:t>
            </a:r>
            <a:endParaRPr/>
          </a:p>
        </p:txBody>
      </p:sp>
      <p:cxnSp>
        <p:nvCxnSpPr>
          <p:cNvPr id="299" name="Google Shape;299;p14"/>
          <p:cNvCxnSpPr/>
          <p:nvPr/>
        </p:nvCxnSpPr>
        <p:spPr>
          <a:xfrm rot="10800000">
            <a:off x="6886450" y="2847100"/>
            <a:ext cx="1450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4"/>
          <p:cNvSpPr txBox="1"/>
          <p:nvPr/>
        </p:nvSpPr>
        <p:spPr>
          <a:xfrm>
            <a:off x="8336950" y="3157875"/>
            <a:ext cx="67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bulle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5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Analyse phénoménologique</a:t>
            </a:r>
            <a:endParaRPr b="0" sz="2500" u="sng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1133675" y="1767625"/>
            <a:ext cx="70305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Bulle qui remonte à vitesse constante ;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La forme de la bulle est ovale dûe à tension dans le tube ;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Autour de la bulle il y a un fin filet de fluide ;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La forme de la bulle reste constante durant la remontée.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8690575" y="4685350"/>
            <a:ext cx="340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5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Protocoles de mesures :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953675" y="1597875"/>
            <a:ext cx="782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Spectral"/>
              <a:buChar char="●"/>
            </a:pPr>
            <a:r>
              <a:rPr lang="fr" sz="25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Variation angle d’écoulement</a:t>
            </a:r>
            <a:endParaRPr sz="25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Spectral"/>
              <a:buChar char="●"/>
            </a:pPr>
            <a:r>
              <a:rPr lang="fr" sz="25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Variation diamètre du tube</a:t>
            </a:r>
            <a:endParaRPr sz="25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Spectral"/>
              <a:buChar char="●"/>
            </a:pPr>
            <a:r>
              <a:rPr lang="fr" sz="25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Variation de la viscosité du fluide</a:t>
            </a:r>
            <a:endParaRPr sz="2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8671675" y="4666475"/>
            <a:ext cx="339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457904" y="2913971"/>
            <a:ext cx="4257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rgbClr val="000000"/>
                </a:solidFill>
              </a:rPr>
              <a:t>Resultats experimentaux</a:t>
            </a:r>
            <a:endParaRPr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457904" y="3657321"/>
            <a:ext cx="42576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500"/>
              <a:t>courbe 1, 2 et 3</a:t>
            </a:r>
            <a:endParaRPr sz="2500"/>
          </a:p>
        </p:txBody>
      </p:sp>
      <p:sp>
        <p:nvSpPr>
          <p:cNvPr id="321" name="Google Shape;321;p17"/>
          <p:cNvSpPr txBox="1"/>
          <p:nvPr/>
        </p:nvSpPr>
        <p:spPr>
          <a:xfrm>
            <a:off x="8728375" y="4609775"/>
            <a:ext cx="321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675" y="2571755"/>
            <a:ext cx="4236576" cy="235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100" y="30425"/>
            <a:ext cx="4636750" cy="2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00" y="2664275"/>
            <a:ext cx="4291984" cy="23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 txBox="1"/>
          <p:nvPr/>
        </p:nvSpPr>
        <p:spPr>
          <a:xfrm>
            <a:off x="8909825" y="4833725"/>
            <a:ext cx="234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 valeurs</a:t>
            </a:r>
            <a:endParaRPr/>
          </a:p>
        </p:txBody>
      </p:sp>
      <p:graphicFrame>
        <p:nvGraphicFramePr>
          <p:cNvPr id="331" name="Google Shape;331;p18"/>
          <p:cNvGraphicFramePr/>
          <p:nvPr/>
        </p:nvGraphicFramePr>
        <p:xfrm>
          <a:off x="1303788" y="1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{53110A15-BD3B-4EA1-99B2-475C6540617A}</a:tableStyleId>
              </a:tblPr>
              <a:tblGrid>
                <a:gridCol w="1524075"/>
                <a:gridCol w="1713300"/>
                <a:gridCol w="1904775"/>
              </a:tblGrid>
              <a:tr h="55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Vitesse (m/s)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Tension de surface (kg/s²)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Nombre de Reynolds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(sans unité)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75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U1 </a:t>
                      </a: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réf</a:t>
                      </a: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= 0.098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1073</a:t>
                      </a:r>
                      <a:endParaRPr sz="2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59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U1</a:t>
                      </a:r>
                      <a:r>
                        <a:rPr lang="fr"/>
                        <a:t> </a:t>
                      </a: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angle = 0.099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1084</a:t>
                      </a:r>
                      <a:endParaRPr sz="2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94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U2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diamètre augmenté = 0.1326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2375</a:t>
                      </a:r>
                      <a:endParaRPr sz="2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4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U3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viscosité augmentée = 0.073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23</a:t>
                      </a:r>
                      <a:endParaRPr sz="2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32" name="Google Shape;3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00" y="1941525"/>
            <a:ext cx="1051062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75" y="2611475"/>
            <a:ext cx="1051062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075" y="3390616"/>
            <a:ext cx="1051050" cy="40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075" y="4407771"/>
            <a:ext cx="1353406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8787925" y="4736100"/>
            <a:ext cx="356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5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Conclusion sur les valeurs expérimentales</a:t>
            </a:r>
            <a:endParaRPr/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255900" y="2066250"/>
            <a:ext cx="830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Vitesse augmente avec le diamètre et diminue avec la viscosité.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Tension de surface sur le fluide non modifiable à notre niveau d’étude, donc considéré ici comme négligeable dans le théorème de PI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ectral"/>
              <a:buChar char="-"/>
            </a:pPr>
            <a:r>
              <a:rPr lang="fr" sz="2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                                                                  ,  il suffit d’une petite variation de vitesse pour changer la dynamique de la bulle.</a:t>
            </a:r>
            <a:endParaRPr sz="20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8728375" y="4704250"/>
            <a:ext cx="415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  <p:pic>
        <p:nvPicPr>
          <p:cNvPr id="344" name="Google Shape;3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" y="3934000"/>
            <a:ext cx="4479300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1252650" y="367125"/>
            <a:ext cx="789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 u="sng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Analyse dimensionnelle : théorème de PI </a:t>
            </a:r>
            <a:r>
              <a:rPr lang="fr" sz="30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fr" sz="30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3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8634525" y="4746900"/>
            <a:ext cx="358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813" y="2653075"/>
            <a:ext cx="22764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000" y="1747213"/>
            <a:ext cx="2340115" cy="73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75" y="1767513"/>
            <a:ext cx="20669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0975" y="1926549"/>
            <a:ext cx="1873425" cy="29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875" y="2748313"/>
            <a:ext cx="18288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8675" y="2908460"/>
            <a:ext cx="2516300" cy="2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9875" y="3894825"/>
            <a:ext cx="36385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9125" y="3985300"/>
            <a:ext cx="4381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08600" y="3851963"/>
            <a:ext cx="25146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0"/>
          <p:cNvSpPr/>
          <p:nvPr/>
        </p:nvSpPr>
        <p:spPr>
          <a:xfrm>
            <a:off x="5558825" y="3677100"/>
            <a:ext cx="2845200" cy="9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title"/>
          </p:nvPr>
        </p:nvSpPr>
        <p:spPr>
          <a:xfrm>
            <a:off x="1303800" y="293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pectral"/>
                <a:ea typeface="Spectral"/>
                <a:cs typeface="Spectral"/>
                <a:sym typeface="Spectral"/>
              </a:rPr>
              <a:t>Expression finale et recherche de la constante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5650600" y="2494225"/>
            <a:ext cx="25146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Spectral"/>
                <a:ea typeface="Spectral"/>
                <a:cs typeface="Spectral"/>
                <a:sym typeface="Spectral"/>
              </a:rPr>
              <a:t>Variation des valeurs expérimentales,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Spectral"/>
                <a:ea typeface="Spectral"/>
                <a:cs typeface="Spectral"/>
                <a:sym typeface="Spectral"/>
              </a:rPr>
              <a:t>et calcul de la constante en </a:t>
            </a:r>
            <a:r>
              <a:rPr lang="fr" sz="1600">
                <a:latin typeface="Spectral"/>
                <a:ea typeface="Spectral"/>
                <a:cs typeface="Spectral"/>
                <a:sym typeface="Spectral"/>
              </a:rPr>
              <a:t>conséquence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367" name="Google Shape;367;p21"/>
          <p:cNvGraphicFramePr/>
          <p:nvPr/>
        </p:nvGraphicFramePr>
        <p:xfrm>
          <a:off x="110975" y="188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{53110A15-BD3B-4EA1-99B2-475C6540617A}</a:tableStyleId>
              </a:tblPr>
              <a:tblGrid>
                <a:gridCol w="821600"/>
                <a:gridCol w="821600"/>
                <a:gridCol w="821600"/>
                <a:gridCol w="821600"/>
                <a:gridCol w="821600"/>
                <a:gridCol w="821600"/>
              </a:tblGrid>
              <a:tr h="50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cste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         (m/s)</a:t>
                      </a:r>
                      <a:endParaRPr sz="11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         ((m)</a:t>
                      </a:r>
                      <a:endParaRPr sz="11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      (mPa.s)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h</a:t>
                      </a:r>
                      <a:r>
                        <a:rPr lang="fr" sz="1800"/>
                        <a:t> </a:t>
                      </a:r>
                      <a:r>
                        <a:rPr lang="fr" sz="11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(m)</a:t>
                      </a:r>
                      <a:endParaRPr sz="11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   </a:t>
                      </a:r>
                      <a:r>
                        <a:rPr lang="fr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(</a:t>
                      </a:r>
                      <a:r>
                        <a:rPr lang="fr" sz="95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kg/m^3)</a:t>
                      </a:r>
                      <a:endParaRPr sz="95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50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323.12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0.098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0.011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0.18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1.225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50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326.42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0.099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0.011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0.18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1.225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50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37.02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0.1326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0.018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1.005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0.067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1.225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  <a:tr h="50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6.91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0.073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0.011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35.5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0.18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1.225</a:t>
                      </a:r>
                      <a:endParaRPr sz="1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68" name="Google Shape;3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200" y="1998700"/>
            <a:ext cx="1809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150" y="2027913"/>
            <a:ext cx="329601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188" y="2041550"/>
            <a:ext cx="228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800" y="2003450"/>
            <a:ext cx="333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255100" y="2027915"/>
            <a:ext cx="180975" cy="241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6731475" y="3801025"/>
            <a:ext cx="4381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1"/>
          <p:cNvSpPr/>
          <p:nvPr/>
        </p:nvSpPr>
        <p:spPr>
          <a:xfrm>
            <a:off x="5783250" y="2494225"/>
            <a:ext cx="2264700" cy="130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6178750" y="4386050"/>
            <a:ext cx="2712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Spectral"/>
                <a:ea typeface="Spectral"/>
                <a:cs typeface="Spectral"/>
                <a:sym typeface="Spectral"/>
              </a:rPr>
              <a:t> cte = 173.23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6145800" y="4393475"/>
            <a:ext cx="1978500" cy="5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8703600" y="4767675"/>
            <a:ext cx="349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