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Proxima Nova"/>
      <p:regular r:id="rId7"/>
      <p:bold r:id="rId8"/>
      <p:italic r:id="rId9"/>
      <p:boldItalic r:id="rId10"/>
    </p:embeddedFont>
    <p:embeddedFont>
      <p:font typeface="EB Garamond"/>
      <p:regular r:id="rId11"/>
      <p:bold r:id="rId12"/>
      <p:italic r:id="rId13"/>
      <p:boldItalic r:id="rId14"/>
    </p:embeddedFon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BGaramond-regular.fntdata"/><Relationship Id="rId10" Type="http://schemas.openxmlformats.org/officeDocument/2006/relationships/font" Target="fonts/ProximaNova-boldItalic.fntdata"/><Relationship Id="rId13" Type="http://schemas.openxmlformats.org/officeDocument/2006/relationships/font" Target="fonts/EBGaramond-italic.fntdata"/><Relationship Id="rId12"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roximaNova-italic.fntdata"/><Relationship Id="rId15" Type="http://schemas.openxmlformats.org/officeDocument/2006/relationships/font" Target="fonts/OldStandardTT-regular.fntdata"/><Relationship Id="rId14" Type="http://schemas.openxmlformats.org/officeDocument/2006/relationships/font" Target="fonts/EBGaramond-boldItalic.fntdata"/><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roximaNova-regular.fntdata"/><Relationship Id="rId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bf7fa36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bf7fa36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13.jpg"/><Relationship Id="rId22" Type="http://schemas.openxmlformats.org/officeDocument/2006/relationships/image" Target="../media/image19.png"/><Relationship Id="rId10" Type="http://schemas.openxmlformats.org/officeDocument/2006/relationships/image" Target="../media/image9.png"/><Relationship Id="rId21" Type="http://schemas.openxmlformats.org/officeDocument/2006/relationships/image" Target="../media/image15.png"/><Relationship Id="rId13" Type="http://schemas.openxmlformats.org/officeDocument/2006/relationships/image" Target="../media/image5.png"/><Relationship Id="rId12"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0.png"/><Relationship Id="rId9" Type="http://schemas.openxmlformats.org/officeDocument/2006/relationships/image" Target="../media/image14.png"/><Relationship Id="rId15" Type="http://schemas.openxmlformats.org/officeDocument/2006/relationships/image" Target="../media/image8.png"/><Relationship Id="rId14" Type="http://schemas.openxmlformats.org/officeDocument/2006/relationships/image" Target="../media/image7.png"/><Relationship Id="rId17" Type="http://schemas.openxmlformats.org/officeDocument/2006/relationships/image" Target="../media/image16.png"/><Relationship Id="rId16" Type="http://schemas.openxmlformats.org/officeDocument/2006/relationships/image" Target="../media/image17.png"/><Relationship Id="rId5" Type="http://schemas.openxmlformats.org/officeDocument/2006/relationships/image" Target="../media/image4.jpg"/><Relationship Id="rId19" Type="http://schemas.openxmlformats.org/officeDocument/2006/relationships/image" Target="../media/image6.png"/><Relationship Id="rId6" Type="http://schemas.openxmlformats.org/officeDocument/2006/relationships/image" Target="../media/image10.png"/><Relationship Id="rId18"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5" y="0"/>
            <a:ext cx="30471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u="sng">
                <a:solidFill>
                  <a:srgbClr val="980000"/>
                </a:solidFill>
                <a:latin typeface="EB Garamond"/>
                <a:ea typeface="EB Garamond"/>
                <a:cs typeface="EB Garamond"/>
                <a:sym typeface="EB Garamond"/>
              </a:rPr>
              <a:t>Partie 1 : Viscosimètre à bille</a:t>
            </a:r>
            <a:endParaRPr sz="1000" u="sng">
              <a:solidFill>
                <a:srgbClr val="980000"/>
              </a:solidFill>
              <a:latin typeface="EB Garamond"/>
              <a:ea typeface="EB Garamond"/>
              <a:cs typeface="EB Garamond"/>
              <a:sym typeface="EB Garamond"/>
            </a:endParaRPr>
          </a:p>
          <a:p>
            <a:pPr indent="0" lvl="0" marL="0" rtl="0" algn="ctr">
              <a:spcBef>
                <a:spcPts val="0"/>
              </a:spcBef>
              <a:spcAft>
                <a:spcPts val="0"/>
              </a:spcAft>
              <a:buNone/>
            </a:pPr>
            <a:r>
              <a:rPr lang="fr" sz="950" u="sng">
                <a:latin typeface="EB Garamond"/>
                <a:ea typeface="EB Garamond"/>
                <a:cs typeface="EB Garamond"/>
                <a:sym typeface="EB Garamond"/>
              </a:rPr>
              <a:t>Vue d’ensemble</a:t>
            </a:r>
            <a:endParaRPr sz="950" u="sng">
              <a:latin typeface="EB Garamond"/>
              <a:ea typeface="EB Garamond"/>
              <a:cs typeface="EB Garamond"/>
              <a:sym typeface="EB Garamond"/>
            </a:endParaRPr>
          </a:p>
          <a:p>
            <a:pPr indent="0" lvl="0" marL="0" rtl="0" algn="ctr">
              <a:spcBef>
                <a:spcPts val="0"/>
              </a:spcBef>
              <a:spcAft>
                <a:spcPts val="0"/>
              </a:spcAft>
              <a:buNone/>
            </a:pPr>
            <a:r>
              <a:t/>
            </a:r>
            <a:endParaRPr sz="950" u="sng">
              <a:latin typeface="EB Garamond"/>
              <a:ea typeface="EB Garamond"/>
              <a:cs typeface="EB Garamond"/>
              <a:sym typeface="EB Garamond"/>
            </a:endParaRPr>
          </a:p>
          <a:p>
            <a:pPr indent="0" lvl="0" marL="0" rtl="0" algn="ctr">
              <a:spcBef>
                <a:spcPts val="0"/>
              </a:spcBef>
              <a:spcAft>
                <a:spcPts val="0"/>
              </a:spcAft>
              <a:buNone/>
            </a:pPr>
            <a:r>
              <a:t/>
            </a:r>
            <a:endParaRPr sz="950" u="sng">
              <a:latin typeface="EB Garamond"/>
              <a:ea typeface="EB Garamond"/>
              <a:cs typeface="EB Garamond"/>
              <a:sym typeface="EB Garamond"/>
            </a:endParaRPr>
          </a:p>
          <a:p>
            <a:pPr indent="0" lvl="0" marL="0" rtl="0" algn="l">
              <a:spcBef>
                <a:spcPts val="0"/>
              </a:spcBef>
              <a:spcAft>
                <a:spcPts val="0"/>
              </a:spcAft>
              <a:buNone/>
            </a:pPr>
            <a:r>
              <a:t/>
            </a:r>
            <a:endParaRPr sz="950">
              <a:latin typeface="EB Garamond"/>
              <a:ea typeface="EB Garamond"/>
              <a:cs typeface="EB Garamond"/>
              <a:sym typeface="EB Garamond"/>
            </a:endParaRPr>
          </a:p>
          <a:p>
            <a:pPr indent="0" lvl="0" marL="0" rtl="0" algn="l">
              <a:spcBef>
                <a:spcPts val="0"/>
              </a:spcBef>
              <a:spcAft>
                <a:spcPts val="0"/>
              </a:spcAft>
              <a:buNone/>
            </a:pPr>
            <a:r>
              <a:t/>
            </a:r>
            <a:endParaRPr sz="950">
              <a:latin typeface="EB Garamond"/>
              <a:ea typeface="EB Garamond"/>
              <a:cs typeface="EB Garamond"/>
              <a:sym typeface="EB Garamond"/>
            </a:endParaRPr>
          </a:p>
          <a:p>
            <a:pPr indent="0" lvl="0" marL="0" rtl="0" algn="l">
              <a:spcBef>
                <a:spcPts val="0"/>
              </a:spcBef>
              <a:spcAft>
                <a:spcPts val="0"/>
              </a:spcAft>
              <a:buNone/>
            </a:pPr>
            <a:r>
              <a:t/>
            </a:r>
            <a:endParaRPr sz="950">
              <a:latin typeface="EB Garamond"/>
              <a:ea typeface="EB Garamond"/>
              <a:cs typeface="EB Garamond"/>
              <a:sym typeface="EB Garamond"/>
            </a:endParaRPr>
          </a:p>
          <a:p>
            <a:pPr indent="0" lvl="0" marL="0" rtl="0" algn="l">
              <a:spcBef>
                <a:spcPts val="0"/>
              </a:spcBef>
              <a:spcAft>
                <a:spcPts val="0"/>
              </a:spcAft>
              <a:buNone/>
            </a:pPr>
            <a:r>
              <a:t/>
            </a:r>
            <a:endParaRPr sz="950">
              <a:latin typeface="EB Garamond"/>
              <a:ea typeface="EB Garamond"/>
              <a:cs typeface="EB Garamond"/>
              <a:sym typeface="EB Garamond"/>
            </a:endParaRPr>
          </a:p>
          <a:p>
            <a:pPr indent="0" lvl="0" marL="0" rtl="0" algn="l">
              <a:spcBef>
                <a:spcPts val="0"/>
              </a:spcBef>
              <a:spcAft>
                <a:spcPts val="0"/>
              </a:spcAft>
              <a:buNone/>
            </a:pPr>
            <a:r>
              <a:t/>
            </a:r>
            <a:endParaRPr sz="950">
              <a:latin typeface="EB Garamond"/>
              <a:ea typeface="EB Garamond"/>
              <a:cs typeface="EB Garamond"/>
              <a:sym typeface="EB Garamond"/>
            </a:endParaRPr>
          </a:p>
          <a:p>
            <a:pPr indent="0" lvl="0" marL="0" rtl="0" algn="just">
              <a:spcBef>
                <a:spcPts val="0"/>
              </a:spcBef>
              <a:spcAft>
                <a:spcPts val="0"/>
              </a:spcAft>
              <a:buNone/>
            </a:pPr>
            <a:r>
              <a:rPr lang="fr" sz="850">
                <a:latin typeface="Old Standard TT"/>
                <a:ea typeface="Old Standard TT"/>
                <a:cs typeface="Old Standard TT"/>
                <a:sym typeface="Old Standard TT"/>
              </a:rPr>
              <a:t>On s’intéresse dans ce TP à l’étude de la chute de bille dans des fluides pour lesquels on fait varier la viscosité. </a:t>
            </a:r>
            <a:r>
              <a:rPr lang="fr" sz="850">
                <a:solidFill>
                  <a:srgbClr val="434343"/>
                </a:solidFill>
                <a:latin typeface="Old Standard TT"/>
                <a:ea typeface="Old Standard TT"/>
                <a:cs typeface="Old Standard TT"/>
                <a:sym typeface="Old Standard TT"/>
              </a:rPr>
              <a:t>On remarque par une étude générale du problème que la chute d’une bille a un comportement oscillant lorsqu’elle évolue dans l’eau. Or on remarque que pour la glycérine :</a:t>
            </a:r>
            <a:endParaRPr sz="850">
              <a:solidFill>
                <a:srgbClr val="434343"/>
              </a:solidFill>
              <a:latin typeface="Old Standard TT"/>
              <a:ea typeface="Old Standard TT"/>
              <a:cs typeface="Old Standard TT"/>
              <a:sym typeface="Old Standard TT"/>
            </a:endParaRPr>
          </a:p>
          <a:p>
            <a:pPr indent="0" lvl="0" marL="0" rtl="0" algn="just">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457200" lvl="0" marL="1828800" rtl="0" algn="just">
              <a:spcBef>
                <a:spcPts val="0"/>
              </a:spcBef>
              <a:spcAft>
                <a:spcPts val="0"/>
              </a:spcAft>
              <a:buClr>
                <a:schemeClr val="dk1"/>
              </a:buClr>
              <a:buSzPts val="1100"/>
              <a:buFont typeface="Arial"/>
              <a:buNone/>
            </a:pPr>
            <a:r>
              <a:rPr lang="fr" sz="850">
                <a:solidFill>
                  <a:srgbClr val="434343"/>
                </a:solidFill>
                <a:latin typeface="Old Standard TT"/>
                <a:ea typeface="Old Standard TT"/>
                <a:cs typeface="Old Standard TT"/>
                <a:sym typeface="Old Standard TT"/>
              </a:rPr>
              <a:t>   </a:t>
            </a:r>
            <a:r>
              <a:rPr lang="fr" sz="800">
                <a:solidFill>
                  <a:srgbClr val="434343"/>
                </a:solidFill>
                <a:latin typeface="Proxima Nova"/>
                <a:ea typeface="Proxima Nova"/>
                <a:cs typeface="Proxima Nova"/>
                <a:sym typeface="Proxima Nova"/>
              </a:rPr>
              <a:t>Re &lt; 2000  </a:t>
            </a:r>
            <a:endParaRPr sz="800">
              <a:solidFill>
                <a:srgbClr val="434343"/>
              </a:solidFill>
              <a:latin typeface="Proxima Nova"/>
              <a:ea typeface="Proxima Nova"/>
              <a:cs typeface="Proxima Nova"/>
              <a:sym typeface="Proxima Nova"/>
            </a:endParaRPr>
          </a:p>
          <a:p>
            <a:pPr indent="0" lvl="0" marL="1828800" rtl="0" algn="just">
              <a:lnSpc>
                <a:spcPct val="150000"/>
              </a:lnSpc>
              <a:spcBef>
                <a:spcPts val="0"/>
              </a:spcBef>
              <a:spcAft>
                <a:spcPts val="0"/>
              </a:spcAft>
              <a:buNone/>
            </a:pPr>
            <a:r>
              <a:rPr lang="fr" sz="800">
                <a:solidFill>
                  <a:srgbClr val="434343"/>
                </a:solidFill>
                <a:latin typeface="Proxima Nova"/>
                <a:ea typeface="Proxima Nova"/>
                <a:cs typeface="Proxima Nova"/>
                <a:sym typeface="Proxima Nova"/>
              </a:rPr>
              <a:t>                    → laminaire</a:t>
            </a:r>
            <a:endParaRPr sz="800" u="sng">
              <a:latin typeface="Old Standard TT"/>
              <a:ea typeface="Old Standard TT"/>
              <a:cs typeface="Old Standard TT"/>
              <a:sym typeface="Old Standard TT"/>
            </a:endParaRPr>
          </a:p>
          <a:p>
            <a:pPr indent="457200" lvl="0" marL="0" rtl="0" algn="just">
              <a:spcBef>
                <a:spcPts val="0"/>
              </a:spcBef>
              <a:spcAft>
                <a:spcPts val="0"/>
              </a:spcAft>
              <a:buClr>
                <a:schemeClr val="dk1"/>
              </a:buClr>
              <a:buSzPts val="1100"/>
              <a:buFont typeface="Arial"/>
              <a:buNone/>
            </a:pPr>
            <a:r>
              <a:rPr lang="fr" sz="850">
                <a:solidFill>
                  <a:srgbClr val="434343"/>
                </a:solidFill>
                <a:latin typeface="Old Standard TT"/>
                <a:ea typeface="Old Standard TT"/>
                <a:cs typeface="Old Standard TT"/>
                <a:sym typeface="Old Standard TT"/>
              </a:rPr>
              <a:t>On décide donc de faire la capture vidéo de la chute de billes dans des mélanges glycérine/eau. On a par ailleurs veillé à avoir  : </a:t>
            </a:r>
            <a:r>
              <a:rPr lang="fr" sz="800">
                <a:solidFill>
                  <a:srgbClr val="434343"/>
                </a:solidFill>
                <a:latin typeface="Old Standard TT"/>
                <a:ea typeface="Old Standard TT"/>
                <a:cs typeface="Old Standard TT"/>
                <a:sym typeface="Old Standard TT"/>
              </a:rPr>
              <a:t> Diamètre cylindre &lt;&lt; Diamètre bille.</a:t>
            </a:r>
            <a:endParaRPr sz="800">
              <a:solidFill>
                <a:srgbClr val="434343"/>
              </a:solidFill>
              <a:latin typeface="Old Standard TT"/>
              <a:ea typeface="Old Standard TT"/>
              <a:cs typeface="Old Standard TT"/>
              <a:sym typeface="Old Standard TT"/>
            </a:endParaRPr>
          </a:p>
          <a:p>
            <a:pPr indent="457200" lvl="0" marL="0" rtl="0" algn="just">
              <a:spcBef>
                <a:spcPts val="0"/>
              </a:spcBef>
              <a:spcAft>
                <a:spcPts val="0"/>
              </a:spcAft>
              <a:buNone/>
            </a:pPr>
            <a:r>
              <a:rPr lang="fr" sz="850">
                <a:solidFill>
                  <a:srgbClr val="434343"/>
                </a:solidFill>
                <a:latin typeface="Old Standard TT"/>
                <a:ea typeface="Old Standard TT"/>
                <a:cs typeface="Old Standard TT"/>
                <a:sym typeface="Old Standard TT"/>
              </a:rPr>
              <a:t>Au final, on fait 2 expériences par tube (une pour une bille en verre, l’autre en acier), avec des concentration de fluide différentes pour chaque tube. On obtient ainsi 8 vidéos à pointer : 4 mélanges glycérine/eau avec 2 billes chacun.</a:t>
            </a:r>
            <a:endParaRPr sz="850">
              <a:solidFill>
                <a:srgbClr val="434343"/>
              </a:solidFill>
              <a:latin typeface="Old Standard TT"/>
              <a:ea typeface="Old Standard TT"/>
              <a:cs typeface="Old Standard TT"/>
              <a:sym typeface="Old Standard TT"/>
            </a:endParaRPr>
          </a:p>
          <a:p>
            <a:pPr indent="0" lvl="0" marL="0" rtl="0" algn="just">
              <a:lnSpc>
                <a:spcPct val="100000"/>
              </a:lnSpc>
              <a:spcBef>
                <a:spcPts val="0"/>
              </a:spcBef>
              <a:spcAft>
                <a:spcPts val="0"/>
              </a:spcAft>
              <a:buNone/>
            </a:pPr>
            <a:r>
              <a:rPr lang="fr" sz="850">
                <a:solidFill>
                  <a:srgbClr val="434343"/>
                </a:solidFill>
                <a:latin typeface="Old Standard TT"/>
                <a:ea typeface="Old Standard TT"/>
                <a:cs typeface="Old Standard TT"/>
                <a:sym typeface="Old Standard TT"/>
              </a:rPr>
              <a:t>Pour finir, à l’aide de la formule de Stokes on en déduit la viscosité du fluide étudié et on établit le type d’évolution suivie par la viscosité en fonction de la concentration de glycérine.		</a:t>
            </a:r>
            <a:endParaRPr sz="850">
              <a:solidFill>
                <a:srgbClr val="434343"/>
              </a:solidFill>
              <a:latin typeface="Old Standard TT"/>
              <a:ea typeface="Old Standard TT"/>
              <a:cs typeface="Old Standard TT"/>
              <a:sym typeface="Old Standard TT"/>
            </a:endParaRPr>
          </a:p>
          <a:p>
            <a:pPr indent="0" lvl="0" marL="0" rtl="0" algn="ctr">
              <a:lnSpc>
                <a:spcPct val="100000"/>
              </a:lnSpc>
              <a:spcBef>
                <a:spcPts val="0"/>
              </a:spcBef>
              <a:spcAft>
                <a:spcPts val="0"/>
              </a:spcAft>
              <a:buNone/>
            </a:pPr>
            <a:r>
              <a:rPr lang="fr" sz="850" u="sng">
                <a:latin typeface="Old Standard TT"/>
                <a:ea typeface="Old Standard TT"/>
                <a:cs typeface="Old Standard TT"/>
                <a:sym typeface="Old Standard TT"/>
              </a:rPr>
              <a:t>Etude théorique - formules</a:t>
            </a:r>
            <a:endParaRPr sz="850" u="sng">
              <a:latin typeface="Old Standard TT"/>
              <a:ea typeface="Old Standard TT"/>
              <a:cs typeface="Old Standard TT"/>
              <a:sym typeface="Old Standard TT"/>
            </a:endParaRPr>
          </a:p>
          <a:p>
            <a:pPr indent="-282575" lvl="0" marL="457200" rtl="0" algn="l">
              <a:lnSpc>
                <a:spcPct val="100000"/>
              </a:lnSpc>
              <a:spcBef>
                <a:spcPts val="0"/>
              </a:spcBef>
              <a:spcAft>
                <a:spcPts val="0"/>
              </a:spcAft>
              <a:buSzPts val="850"/>
              <a:buFont typeface="Old Standard TT"/>
              <a:buChar char="●"/>
            </a:pPr>
            <a:r>
              <a:rPr lang="fr" sz="850">
                <a:latin typeface="Old Standard TT"/>
                <a:ea typeface="Old Standard TT"/>
                <a:cs typeface="Old Standard TT"/>
                <a:sym typeface="Old Standard TT"/>
              </a:rPr>
              <a:t>Equilibre dynamique :</a:t>
            </a:r>
            <a:endParaRPr sz="850">
              <a:latin typeface="Old Standard TT"/>
              <a:ea typeface="Old Standard TT"/>
              <a:cs typeface="Old Standard TT"/>
              <a:sym typeface="Old Standard TT"/>
            </a:endParaRPr>
          </a:p>
          <a:p>
            <a:pPr indent="0" lvl="0" marL="0" rtl="0" algn="l">
              <a:spcBef>
                <a:spcPts val="0"/>
              </a:spcBef>
              <a:spcAft>
                <a:spcPts val="0"/>
              </a:spcAft>
              <a:buNone/>
            </a:pPr>
            <a:r>
              <a:t/>
            </a:r>
            <a:endParaRPr sz="850">
              <a:latin typeface="Old Standard TT"/>
              <a:ea typeface="Old Standard TT"/>
              <a:cs typeface="Old Standard TT"/>
              <a:sym typeface="Old Standard TT"/>
            </a:endParaRPr>
          </a:p>
          <a:p>
            <a:pPr indent="0" lvl="0" marL="0" rtl="0" algn="l">
              <a:spcBef>
                <a:spcPts val="0"/>
              </a:spcBef>
              <a:spcAft>
                <a:spcPts val="0"/>
              </a:spcAft>
              <a:buNone/>
            </a:pPr>
            <a:r>
              <a:t/>
            </a:r>
            <a:endParaRPr sz="85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fr" sz="850">
                <a:latin typeface="Old Standard TT"/>
                <a:ea typeface="Old Standard TT"/>
                <a:cs typeface="Old Standard TT"/>
                <a:sym typeface="Old Standard TT"/>
              </a:rPr>
              <a:t>Par résolution d’une équation différentielle avec second membre on en déduit :</a:t>
            </a:r>
            <a:endParaRPr sz="950">
              <a:latin typeface="Old Standard TT"/>
              <a:ea typeface="Old Standard TT"/>
              <a:cs typeface="Old Standard TT"/>
              <a:sym typeface="Old Standard TT"/>
            </a:endParaRPr>
          </a:p>
          <a:p>
            <a:pPr indent="0" lvl="0" marL="0" rtl="0" algn="ctr">
              <a:spcBef>
                <a:spcPts val="0"/>
              </a:spcBef>
              <a:spcAft>
                <a:spcPts val="0"/>
              </a:spcAft>
              <a:buNone/>
            </a:pPr>
            <a:r>
              <a:t/>
            </a:r>
            <a:endParaRPr sz="950" u="sng">
              <a:latin typeface="Old Standard TT"/>
              <a:ea typeface="Old Standard TT"/>
              <a:cs typeface="Old Standard TT"/>
              <a:sym typeface="Old Standard TT"/>
            </a:endParaRPr>
          </a:p>
          <a:p>
            <a:pPr indent="-288925" lvl="0" marL="457200" rtl="0" algn="l">
              <a:spcBef>
                <a:spcPts val="0"/>
              </a:spcBef>
              <a:spcAft>
                <a:spcPts val="0"/>
              </a:spcAft>
              <a:buSzPts val="950"/>
              <a:buFont typeface="Old Standard TT"/>
              <a:buChar char="●"/>
            </a:pPr>
            <a:r>
              <a:t/>
            </a:r>
            <a:endParaRPr sz="950">
              <a:solidFill>
                <a:srgbClr val="434343"/>
              </a:solidFill>
              <a:latin typeface="EB Garamond"/>
              <a:ea typeface="EB Garamond"/>
              <a:cs typeface="EB Garamond"/>
              <a:sym typeface="EB Garamond"/>
            </a:endParaRPr>
          </a:p>
        </p:txBody>
      </p:sp>
      <p:sp>
        <p:nvSpPr>
          <p:cNvPr id="55" name="Google Shape;55;p13"/>
          <p:cNvSpPr txBox="1"/>
          <p:nvPr/>
        </p:nvSpPr>
        <p:spPr>
          <a:xfrm>
            <a:off x="3055075" y="247500"/>
            <a:ext cx="3223800" cy="49035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fr" sz="900" u="sng">
                <a:latin typeface="Old Standard TT"/>
                <a:ea typeface="Old Standard TT"/>
                <a:cs typeface="Old Standard TT"/>
                <a:sym typeface="Old Standard TT"/>
              </a:rPr>
              <a:t>Résultats expérimentaux</a:t>
            </a:r>
            <a:endParaRPr sz="900" u="sng">
              <a:latin typeface="Old Standard TT"/>
              <a:ea typeface="Old Standard TT"/>
              <a:cs typeface="Old Standard TT"/>
              <a:sym typeface="Old Standard TT"/>
            </a:endParaRPr>
          </a:p>
          <a:p>
            <a:pPr indent="0" lvl="0" marL="0" rtl="0" algn="l">
              <a:spcBef>
                <a:spcPts val="0"/>
              </a:spcBef>
              <a:spcAft>
                <a:spcPts val="0"/>
              </a:spcAft>
              <a:buNone/>
            </a:pPr>
            <a:r>
              <a:rPr lang="fr" sz="900">
                <a:solidFill>
                  <a:srgbClr val="434343"/>
                </a:solidFill>
                <a:latin typeface="Old Standard TT"/>
                <a:ea typeface="Old Standard TT"/>
                <a:cs typeface="Old Standard TT"/>
                <a:sym typeface="Old Standard TT"/>
              </a:rPr>
              <a:t>On trace les courbes  h = f(t) et v = f(t), par pointage vidéo.</a:t>
            </a:r>
            <a:r>
              <a:rPr lang="fr" sz="1050">
                <a:solidFill>
                  <a:srgbClr val="434343"/>
                </a:solidFill>
                <a:latin typeface="EB Garamond"/>
                <a:ea typeface="EB Garamond"/>
                <a:cs typeface="EB Garamond"/>
                <a:sym typeface="EB Garamond"/>
              </a:rPr>
              <a:t>.</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rPr lang="fr" sz="800">
                <a:solidFill>
                  <a:srgbClr val="434343"/>
                </a:solidFill>
                <a:latin typeface="Proxima Nova"/>
                <a:ea typeface="Proxima Nova"/>
                <a:cs typeface="Proxima Nova"/>
                <a:sym typeface="Proxima Nova"/>
              </a:rPr>
              <a:t>On en déduit d’après la loi de Stokes :			 que l’on a :</a:t>
            </a:r>
            <a:endParaRPr sz="8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ctr">
              <a:spcBef>
                <a:spcPts val="0"/>
              </a:spcBef>
              <a:spcAft>
                <a:spcPts val="0"/>
              </a:spcAft>
              <a:buNone/>
            </a:pPr>
            <a:r>
              <a:t/>
            </a:r>
            <a:endParaRPr sz="1000" u="sng">
              <a:solidFill>
                <a:srgbClr val="980000"/>
              </a:solidFill>
              <a:latin typeface="EB Garamond"/>
              <a:ea typeface="EB Garamond"/>
              <a:cs typeface="EB Garamond"/>
              <a:sym typeface="EB Garamond"/>
            </a:endParaRPr>
          </a:p>
          <a:p>
            <a:pPr indent="0" lvl="0" marL="0" rtl="0" algn="ctr">
              <a:spcBef>
                <a:spcPts val="0"/>
              </a:spcBef>
              <a:spcAft>
                <a:spcPts val="0"/>
              </a:spcAft>
              <a:buNone/>
            </a:pPr>
            <a:r>
              <a:rPr lang="fr" sz="900" u="sng">
                <a:solidFill>
                  <a:srgbClr val="980000"/>
                </a:solidFill>
                <a:latin typeface="Old Standard TT"/>
                <a:ea typeface="Old Standard TT"/>
                <a:cs typeface="Old Standard TT"/>
                <a:sym typeface="Old Standard TT"/>
              </a:rPr>
              <a:t>Partie 2 : Rhéométrie</a:t>
            </a:r>
            <a:endParaRPr sz="900" u="sng">
              <a:solidFill>
                <a:srgbClr val="980000"/>
              </a:solidFill>
              <a:latin typeface="Old Standard TT"/>
              <a:ea typeface="Old Standard TT"/>
              <a:cs typeface="Old Standard TT"/>
              <a:sym typeface="Old Standard TT"/>
            </a:endParaRPr>
          </a:p>
          <a:p>
            <a:pPr indent="0" lvl="0" marL="0" rtl="0" algn="ctr">
              <a:lnSpc>
                <a:spcPct val="115000"/>
              </a:lnSpc>
              <a:spcBef>
                <a:spcPts val="0"/>
              </a:spcBef>
              <a:spcAft>
                <a:spcPts val="0"/>
              </a:spcAft>
              <a:buNone/>
            </a:pPr>
            <a:r>
              <a:rPr lang="fr" sz="900" u="sng">
                <a:latin typeface="Old Standard TT"/>
                <a:ea typeface="Old Standard TT"/>
                <a:cs typeface="Old Standard TT"/>
                <a:sym typeface="Old Standard TT"/>
              </a:rPr>
              <a:t>Vue d’ensemble</a:t>
            </a:r>
            <a:endParaRPr sz="900" u="sng">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l">
              <a:spcBef>
                <a:spcPts val="0"/>
              </a:spcBef>
              <a:spcAft>
                <a:spcPts val="0"/>
              </a:spcAft>
              <a:buNone/>
            </a:pPr>
            <a:r>
              <a:rPr lang="fr" sz="900">
                <a:latin typeface="Old Standard TT"/>
                <a:ea typeface="Old Standard TT"/>
                <a:cs typeface="Old Standard TT"/>
                <a:sym typeface="Old Standard TT"/>
              </a:rPr>
              <a:t>Le principe de cette partie du TP va être d’étudier, pour différents fluides, le lien entre Gradient de vitesse et viscosité dynamique. Plus particulièrement on sait que : </a:t>
            </a:r>
            <a:endParaRPr sz="900">
              <a:latin typeface="Old Standard TT"/>
              <a:ea typeface="Old Standard TT"/>
              <a:cs typeface="Old Standard TT"/>
              <a:sym typeface="Old Standard TT"/>
            </a:endParaRPr>
          </a:p>
          <a:p>
            <a:pPr indent="457200" lvl="0" marL="0" rtl="0" algn="l">
              <a:spcBef>
                <a:spcPts val="0"/>
              </a:spcBef>
              <a:spcAft>
                <a:spcPts val="0"/>
              </a:spcAft>
              <a:buNone/>
            </a:pPr>
            <a:r>
              <a:rPr lang="fr" sz="900">
                <a:latin typeface="Old Standard TT"/>
                <a:ea typeface="Old Standard TT"/>
                <a:cs typeface="Old Standard TT"/>
                <a:sym typeface="Old Standard TT"/>
              </a:rPr>
              <a:t>    .     </a:t>
            </a:r>
            <a:r>
              <a:rPr lang="fr" sz="800">
                <a:latin typeface="Old Standard TT"/>
                <a:ea typeface="Old Standard TT"/>
                <a:cs typeface="Old Standard TT"/>
                <a:sym typeface="Old Standard TT"/>
              </a:rPr>
              <a:t>             D = Gradient de vitesse (s-1) ∿ N(tr/min)	   	        </a:t>
            </a:r>
            <a:r>
              <a:rPr lang="fr" sz="900">
                <a:latin typeface="Old Standard TT"/>
                <a:ea typeface="Old Standard TT"/>
                <a:cs typeface="Old Standard TT"/>
                <a:sym typeface="Old Standard TT"/>
              </a:rPr>
              <a:t> 𝜇 </a:t>
            </a:r>
            <a:r>
              <a:rPr lang="fr" sz="800">
                <a:latin typeface="Old Standard TT"/>
                <a:ea typeface="Old Standard TT"/>
                <a:cs typeface="Old Standard TT"/>
                <a:sym typeface="Old Standard TT"/>
              </a:rPr>
              <a:t>= Viscosité du fluide </a:t>
            </a:r>
            <a:endParaRPr sz="800">
              <a:latin typeface="Old Standard TT"/>
              <a:ea typeface="Old Standard TT"/>
              <a:cs typeface="Old Standard TT"/>
              <a:sym typeface="Old Standard TT"/>
            </a:endParaRPr>
          </a:p>
          <a:p>
            <a:pPr indent="0" lvl="0" marL="914400" rtl="0" algn="l">
              <a:spcBef>
                <a:spcPts val="0"/>
              </a:spcBef>
              <a:spcAft>
                <a:spcPts val="0"/>
              </a:spcAft>
              <a:buNone/>
            </a:pPr>
            <a:r>
              <a:rPr lang="fr" sz="800">
                <a:latin typeface="Old Standard TT"/>
                <a:ea typeface="Old Standard TT"/>
                <a:cs typeface="Old Standard TT"/>
                <a:sym typeface="Old Standard TT"/>
              </a:rPr>
              <a:t>         </a:t>
            </a:r>
            <a:r>
              <a:rPr lang="fr" sz="900">
                <a:latin typeface="Old Standard TT"/>
                <a:ea typeface="Old Standard TT"/>
                <a:cs typeface="Old Standard TT"/>
                <a:sym typeface="Old Standard TT"/>
              </a:rPr>
              <a:t>𝜏</a:t>
            </a:r>
            <a:r>
              <a:rPr lang="fr" sz="800">
                <a:latin typeface="Old Standard TT"/>
                <a:ea typeface="Old Standard TT"/>
                <a:cs typeface="Old Standard TT"/>
                <a:sym typeface="Old Standard TT"/>
              </a:rPr>
              <a:t> = Contrainte de cisaillement</a:t>
            </a:r>
            <a:endParaRPr sz="800">
              <a:latin typeface="Old Standard TT"/>
              <a:ea typeface="Old Standard TT"/>
              <a:cs typeface="Old Standard TT"/>
              <a:sym typeface="Old Standard TT"/>
            </a:endParaRPr>
          </a:p>
          <a:p>
            <a:pPr indent="0" lvl="0" marL="0" rtl="0" algn="l">
              <a:spcBef>
                <a:spcPts val="0"/>
              </a:spcBef>
              <a:spcAft>
                <a:spcPts val="0"/>
              </a:spcAft>
              <a:buNone/>
            </a:pPr>
            <a:r>
              <a:rPr lang="fr" sz="900">
                <a:latin typeface="Old Standard TT"/>
                <a:ea typeface="Old Standard TT"/>
                <a:cs typeface="Old Standard TT"/>
                <a:sym typeface="Old Standard TT"/>
              </a:rPr>
              <a:t>Ainsi, à l’aide d’un </a:t>
            </a:r>
            <a:r>
              <a:rPr b="1" lang="fr" sz="900">
                <a:latin typeface="Old Standard TT"/>
                <a:ea typeface="Old Standard TT"/>
                <a:cs typeface="Old Standard TT"/>
                <a:sym typeface="Old Standard TT"/>
              </a:rPr>
              <a:t>rhéomètre </a:t>
            </a:r>
            <a:r>
              <a:rPr lang="fr" sz="900">
                <a:latin typeface="Old Standard TT"/>
                <a:ea typeface="Old Standard TT"/>
                <a:cs typeface="Old Standard TT"/>
                <a:sym typeface="Old Standard TT"/>
              </a:rPr>
              <a:t>on va chercher à déterminer le type d’évolution suivi par la contrainte 𝜎 en fonction des paramètres de viscosités des différents fluides (eau, huile et glycérine).</a:t>
            </a:r>
            <a:endParaRPr sz="900" u="sng">
              <a:solidFill>
                <a:srgbClr val="980000"/>
              </a:solidFill>
              <a:latin typeface="Old Standard TT"/>
              <a:ea typeface="Old Standard TT"/>
              <a:cs typeface="Old Standard TT"/>
              <a:sym typeface="Old Standard TT"/>
            </a:endParaRPr>
          </a:p>
          <a:p>
            <a:pPr indent="0" lvl="0" marL="0" rtl="0" algn="l">
              <a:spcBef>
                <a:spcPts val="0"/>
              </a:spcBef>
              <a:spcAft>
                <a:spcPts val="0"/>
              </a:spcAft>
              <a:buNone/>
            </a:pPr>
            <a:r>
              <a:rPr lang="fr" sz="850">
                <a:latin typeface="Old Standard TT"/>
                <a:ea typeface="Old Standard TT"/>
                <a:cs typeface="Old Standard TT"/>
                <a:sym typeface="Old Standard TT"/>
              </a:rPr>
              <a:t>On trace alors Viscosité et LN(viscosité) en fonction du Gradient.</a:t>
            </a:r>
            <a:endParaRPr sz="1050">
              <a:solidFill>
                <a:srgbClr val="434343"/>
              </a:solidFill>
              <a:latin typeface="EB Garamond"/>
              <a:ea typeface="EB Garamond"/>
              <a:cs typeface="EB Garamond"/>
              <a:sym typeface="EB Garamond"/>
            </a:endParaRPr>
          </a:p>
        </p:txBody>
      </p:sp>
      <p:sp>
        <p:nvSpPr>
          <p:cNvPr id="56" name="Google Shape;56;p13"/>
          <p:cNvSpPr txBox="1"/>
          <p:nvPr/>
        </p:nvSpPr>
        <p:spPr>
          <a:xfrm>
            <a:off x="6237275" y="-42900"/>
            <a:ext cx="2960100" cy="5167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fr" sz="950" u="sng">
                <a:latin typeface="EB Garamond"/>
                <a:ea typeface="EB Garamond"/>
                <a:cs typeface="EB Garamond"/>
                <a:sym typeface="EB Garamond"/>
              </a:rPr>
              <a:t>Graphiques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rPr lang="fr" sz="950" u="sng">
                <a:latin typeface="EB Garamond"/>
                <a:ea typeface="EB Garamond"/>
                <a:cs typeface="EB Garamond"/>
                <a:sym typeface="EB Garamond"/>
              </a:rPr>
              <a:t>Viscosité = f(Gradient)  	</a:t>
            </a:r>
            <a:r>
              <a:rPr lang="fr" sz="950">
                <a:latin typeface="EB Garamond"/>
                <a:ea typeface="EB Garamond"/>
                <a:cs typeface="EB Garamond"/>
                <a:sym typeface="EB Garamond"/>
              </a:rPr>
              <a:t>  </a:t>
            </a:r>
            <a:r>
              <a:rPr lang="fr" sz="950" u="sng">
                <a:latin typeface="EB Garamond"/>
                <a:ea typeface="EB Garamond"/>
                <a:cs typeface="EB Garamond"/>
                <a:sym typeface="EB Garamond"/>
              </a:rPr>
              <a:t>LN(Viscosité) = f(Gradient)</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rPr lang="fr" sz="900" u="sng">
                <a:solidFill>
                  <a:srgbClr val="434343"/>
                </a:solidFill>
                <a:latin typeface="EB Garamond"/>
                <a:ea typeface="EB Garamond"/>
                <a:cs typeface="EB Garamond"/>
                <a:sym typeface="EB Garamond"/>
              </a:rPr>
              <a:t>Bilan incertitudes :</a:t>
            </a:r>
            <a:endParaRPr sz="900" u="sng">
              <a:solidFill>
                <a:srgbClr val="434343"/>
              </a:solidFill>
              <a:latin typeface="EB Garamond"/>
              <a:ea typeface="EB Garamond"/>
              <a:cs typeface="EB Garamond"/>
              <a:sym typeface="EB Garamond"/>
            </a:endParaRPr>
          </a:p>
          <a:p>
            <a:pPr indent="0"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Pour la première partie, l</a:t>
            </a:r>
            <a:r>
              <a:rPr lang="fr" sz="900">
                <a:solidFill>
                  <a:srgbClr val="434343"/>
                </a:solidFill>
                <a:latin typeface="EB Garamond"/>
                <a:ea typeface="EB Garamond"/>
                <a:cs typeface="EB Garamond"/>
                <a:sym typeface="EB Garamond"/>
              </a:rPr>
              <a:t>e calcul des incertitudes a montré que</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l’erreur de mesure la plus grande est liée au logiciel de pointage.</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Afin d’éviter de trop grandes incertitudes nous avons fait plusieurs</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graph</a:t>
            </a:r>
            <a:r>
              <a:rPr lang="fr" sz="900">
                <a:solidFill>
                  <a:srgbClr val="434343"/>
                </a:solidFill>
                <a:latin typeface="EB Garamond"/>
                <a:ea typeface="EB Garamond"/>
                <a:cs typeface="EB Garamond"/>
                <a:sym typeface="EB Garamond"/>
              </a:rPr>
              <a:t>iques, les moyennant</a:t>
            </a:r>
            <a:r>
              <a:rPr lang="fr" sz="800">
                <a:solidFill>
                  <a:srgbClr val="434343"/>
                </a:solidFill>
                <a:latin typeface="EB Garamond"/>
                <a:ea typeface="EB Garamond"/>
                <a:cs typeface="EB Garamond"/>
                <a:sym typeface="EB Garamond"/>
              </a:rPr>
              <a:t>, et </a:t>
            </a:r>
            <a:r>
              <a:rPr lang="fr" sz="900">
                <a:solidFill>
                  <a:srgbClr val="434343"/>
                </a:solidFill>
                <a:latin typeface="EB Garamond"/>
                <a:ea typeface="EB Garamond"/>
                <a:cs typeface="EB Garamond"/>
                <a:sym typeface="EB Garamond"/>
              </a:rPr>
              <a:t>affinant la précision de nos résultats. </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    Pour la seconde partie, les outils de mesure tel que le rhéomètre</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offrent une bonne précision, d’où de faibles erreur sur cette partie. </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Nous obtenons finalement des incertitudes sur nos mesures qui</a:t>
            </a:r>
            <a:endParaRPr sz="90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900">
                <a:solidFill>
                  <a:srgbClr val="434343"/>
                </a:solidFill>
                <a:latin typeface="EB Garamond"/>
                <a:ea typeface="EB Garamond"/>
                <a:cs typeface="EB Garamond"/>
                <a:sym typeface="EB Garamond"/>
              </a:rPr>
              <a:t>restent acceptable dans les deux cas, à en voir les graphiques.</a:t>
            </a:r>
            <a:endParaRPr sz="90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900" u="sng">
                <a:latin typeface="EB Garamond"/>
                <a:ea typeface="EB Garamond"/>
                <a:cs typeface="EB Garamond"/>
                <a:sym typeface="EB Garamond"/>
              </a:rPr>
              <a:t>Interprétation et validation des objectifs </a:t>
            </a:r>
            <a:r>
              <a:rPr lang="fr" sz="900">
                <a:latin typeface="EB Garamond"/>
                <a:ea typeface="EB Garamond"/>
                <a:cs typeface="EB Garamond"/>
                <a:sym typeface="EB Garamond"/>
              </a:rPr>
              <a:t>: </a:t>
            </a:r>
            <a:endParaRPr sz="900">
              <a:latin typeface="EB Garamond"/>
              <a:ea typeface="EB Garamond"/>
              <a:cs typeface="EB Garamond"/>
              <a:sym typeface="EB Garamond"/>
            </a:endParaRPr>
          </a:p>
          <a:p>
            <a:pPr indent="0" lvl="0" marL="0" rtl="0" algn="just">
              <a:spcBef>
                <a:spcPts val="0"/>
              </a:spcBef>
              <a:spcAft>
                <a:spcPts val="0"/>
              </a:spcAft>
              <a:buNone/>
            </a:pPr>
            <a:r>
              <a:rPr lang="fr" sz="900">
                <a:solidFill>
                  <a:srgbClr val="434343"/>
                </a:solidFill>
                <a:latin typeface="EB Garamond"/>
                <a:ea typeface="EB Garamond"/>
                <a:cs typeface="EB Garamond"/>
                <a:sym typeface="EB Garamond"/>
              </a:rPr>
              <a:t>        </a:t>
            </a:r>
            <a:r>
              <a:rPr lang="fr" sz="850">
                <a:solidFill>
                  <a:srgbClr val="434343"/>
                </a:solidFill>
                <a:latin typeface="EB Garamond"/>
                <a:ea typeface="EB Garamond"/>
                <a:cs typeface="EB Garamond"/>
                <a:sym typeface="EB Garamond"/>
              </a:rPr>
              <a:t>La première expérience a permis de mettre en évidence le fait que la viscosité d’un fluide dépend sensiblement de la viscosité du fluide considéré. On observe ainsi une évolution exponentielle décroissante de la viscosité en fonction du pourcentage de glycérine.</a:t>
            </a:r>
            <a:endParaRPr sz="85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900">
                <a:solidFill>
                  <a:srgbClr val="434343"/>
                </a:solidFill>
                <a:latin typeface="EB Garamond"/>
                <a:ea typeface="EB Garamond"/>
                <a:cs typeface="EB Garamond"/>
                <a:sym typeface="EB Garamond"/>
              </a:rPr>
              <a:t>      La seconde partie a mis en avant le fait que le taux de cisaillement est une constante en fonction de LN(Viscosité). </a:t>
            </a:r>
            <a:endParaRPr sz="90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900">
                <a:solidFill>
                  <a:srgbClr val="434343"/>
                </a:solidFill>
                <a:latin typeface="EB Garamond"/>
                <a:ea typeface="EB Garamond"/>
                <a:cs typeface="EB Garamond"/>
                <a:sym typeface="EB Garamond"/>
              </a:rPr>
              <a:t>On retrouve donc une évolution exponentielle de la viscosité en fonction de la contrainte de cisaillement.</a:t>
            </a:r>
            <a:endParaRPr sz="90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900">
                <a:solidFill>
                  <a:srgbClr val="434343"/>
                </a:solidFill>
                <a:latin typeface="EB Garamond"/>
                <a:ea typeface="EB Garamond"/>
                <a:cs typeface="EB Garamond"/>
                <a:sym typeface="EB Garamond"/>
              </a:rPr>
              <a:t>Pour conclure, les variables selon lesquelles on a étudié la viscosité des fluides sont différentes dans chaque partie mais l'observation est similaire : la </a:t>
            </a:r>
            <a:r>
              <a:rPr b="1" lang="fr" sz="900">
                <a:solidFill>
                  <a:srgbClr val="434343"/>
                </a:solidFill>
                <a:latin typeface="EB Garamond"/>
                <a:ea typeface="EB Garamond"/>
                <a:cs typeface="EB Garamond"/>
                <a:sym typeface="EB Garamond"/>
              </a:rPr>
              <a:t>viscosité </a:t>
            </a:r>
            <a:r>
              <a:rPr lang="fr" sz="900">
                <a:solidFill>
                  <a:srgbClr val="434343"/>
                </a:solidFill>
                <a:latin typeface="EB Garamond"/>
                <a:ea typeface="EB Garamond"/>
                <a:cs typeface="EB Garamond"/>
                <a:sym typeface="EB Garamond"/>
              </a:rPr>
              <a:t>d’un fluide est une variable dépendant fortement du</a:t>
            </a:r>
            <a:r>
              <a:rPr b="1" lang="fr" sz="900">
                <a:solidFill>
                  <a:srgbClr val="434343"/>
                </a:solidFill>
                <a:latin typeface="EB Garamond"/>
                <a:ea typeface="EB Garamond"/>
                <a:cs typeface="EB Garamond"/>
                <a:sym typeface="EB Garamond"/>
              </a:rPr>
              <a:t> type d’écoulement </a:t>
            </a:r>
            <a:r>
              <a:rPr lang="fr" sz="900">
                <a:solidFill>
                  <a:srgbClr val="434343"/>
                </a:solidFill>
                <a:latin typeface="EB Garamond"/>
                <a:ea typeface="EB Garamond"/>
                <a:cs typeface="EB Garamond"/>
                <a:sym typeface="EB Garamond"/>
              </a:rPr>
              <a:t>considéré.</a:t>
            </a:r>
            <a:endParaRPr b="1" sz="900">
              <a:solidFill>
                <a:srgbClr val="434343"/>
              </a:solidFill>
              <a:latin typeface="EB Garamond"/>
              <a:ea typeface="EB Garamond"/>
              <a:cs typeface="EB Garamond"/>
              <a:sym typeface="EB Garamond"/>
            </a:endParaRPr>
          </a:p>
          <a:p>
            <a:pPr indent="0" lvl="0" marL="0" rtl="0" algn="just">
              <a:spcBef>
                <a:spcPts val="0"/>
              </a:spcBef>
              <a:spcAft>
                <a:spcPts val="0"/>
              </a:spcAft>
              <a:buNone/>
            </a:pPr>
            <a:r>
              <a:t/>
            </a:r>
            <a:endParaRPr sz="900">
              <a:solidFill>
                <a:srgbClr val="434343"/>
              </a:solidFill>
              <a:latin typeface="EB Garamond"/>
              <a:ea typeface="EB Garamond"/>
              <a:cs typeface="EB Garamond"/>
              <a:sym typeface="EB Garamond"/>
            </a:endParaRPr>
          </a:p>
        </p:txBody>
      </p:sp>
      <p:sp>
        <p:nvSpPr>
          <p:cNvPr id="57" name="Google Shape;57;p13"/>
          <p:cNvSpPr txBox="1"/>
          <p:nvPr/>
        </p:nvSpPr>
        <p:spPr>
          <a:xfrm>
            <a:off x="3047125" y="-85200"/>
            <a:ext cx="31446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u="sng">
                <a:solidFill>
                  <a:srgbClr val="990000"/>
                </a:solidFill>
              </a:rPr>
              <a:t>TP : Mécanique des fluides</a:t>
            </a:r>
            <a:endParaRPr sz="1200" u="sng">
              <a:solidFill>
                <a:srgbClr val="990000"/>
              </a:solidFill>
            </a:endParaRPr>
          </a:p>
        </p:txBody>
      </p:sp>
      <p:pic>
        <p:nvPicPr>
          <p:cNvPr id="58" name="Google Shape;58;p13"/>
          <p:cNvPicPr preferRelativeResize="0"/>
          <p:nvPr/>
        </p:nvPicPr>
        <p:blipFill>
          <a:blip r:embed="rId3">
            <a:alphaModFix/>
          </a:blip>
          <a:stretch>
            <a:fillRect/>
          </a:stretch>
        </p:blipFill>
        <p:spPr>
          <a:xfrm>
            <a:off x="3055063" y="646037"/>
            <a:ext cx="1536995" cy="950400"/>
          </a:xfrm>
          <a:prstGeom prst="rect">
            <a:avLst/>
          </a:prstGeom>
          <a:noFill/>
          <a:ln>
            <a:noFill/>
          </a:ln>
        </p:spPr>
      </p:pic>
      <p:pic>
        <p:nvPicPr>
          <p:cNvPr id="59" name="Google Shape;59;p13"/>
          <p:cNvPicPr preferRelativeResize="0"/>
          <p:nvPr/>
        </p:nvPicPr>
        <p:blipFill>
          <a:blip r:embed="rId4">
            <a:alphaModFix/>
          </a:blip>
          <a:stretch>
            <a:fillRect/>
          </a:stretch>
        </p:blipFill>
        <p:spPr>
          <a:xfrm>
            <a:off x="4653600" y="722849"/>
            <a:ext cx="1468662" cy="908100"/>
          </a:xfrm>
          <a:prstGeom prst="rect">
            <a:avLst/>
          </a:prstGeom>
          <a:noFill/>
          <a:ln>
            <a:noFill/>
          </a:ln>
        </p:spPr>
      </p:pic>
      <p:sp>
        <p:nvSpPr>
          <p:cNvPr id="60" name="Google Shape;60;p13"/>
          <p:cNvSpPr/>
          <p:nvPr/>
        </p:nvSpPr>
        <p:spPr>
          <a:xfrm>
            <a:off x="0" y="0"/>
            <a:ext cx="3047100" cy="135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3390975" y="89100"/>
            <a:ext cx="26553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800"/>
              <a:t>Duvivier Valentin </a:t>
            </a:r>
            <a:r>
              <a:rPr lang="fr" sz="800"/>
              <a:t>- </a:t>
            </a:r>
            <a:r>
              <a:rPr i="1" lang="fr" sz="800"/>
              <a:t>Clément Levillain</a:t>
            </a:r>
            <a:r>
              <a:rPr lang="fr" sz="800"/>
              <a:t> - </a:t>
            </a:r>
            <a:r>
              <a:rPr i="1" lang="fr" sz="800"/>
              <a:t>Gaspar Defaye</a:t>
            </a:r>
            <a:endParaRPr i="1" sz="800"/>
          </a:p>
        </p:txBody>
      </p:sp>
      <p:pic>
        <p:nvPicPr>
          <p:cNvPr id="62" name="Google Shape;62;p13"/>
          <p:cNvPicPr preferRelativeResize="0"/>
          <p:nvPr/>
        </p:nvPicPr>
        <p:blipFill>
          <a:blip r:embed="rId5">
            <a:alphaModFix/>
          </a:blip>
          <a:stretch>
            <a:fillRect/>
          </a:stretch>
        </p:blipFill>
        <p:spPr>
          <a:xfrm>
            <a:off x="4682449" y="2622925"/>
            <a:ext cx="1170699" cy="1076489"/>
          </a:xfrm>
          <a:prstGeom prst="rect">
            <a:avLst/>
          </a:prstGeom>
          <a:noFill/>
          <a:ln>
            <a:noFill/>
          </a:ln>
        </p:spPr>
      </p:pic>
      <p:pic>
        <p:nvPicPr>
          <p:cNvPr id="63" name="Google Shape;63;p13"/>
          <p:cNvPicPr preferRelativeResize="0"/>
          <p:nvPr/>
        </p:nvPicPr>
        <p:blipFill>
          <a:blip r:embed="rId6">
            <a:alphaModFix/>
          </a:blip>
          <a:stretch>
            <a:fillRect/>
          </a:stretch>
        </p:blipFill>
        <p:spPr>
          <a:xfrm>
            <a:off x="1628687" y="4260913"/>
            <a:ext cx="773775" cy="158722"/>
          </a:xfrm>
          <a:prstGeom prst="rect">
            <a:avLst/>
          </a:prstGeom>
          <a:noFill/>
          <a:ln>
            <a:noFill/>
          </a:ln>
        </p:spPr>
      </p:pic>
      <p:pic>
        <p:nvPicPr>
          <p:cNvPr id="64" name="Google Shape;64;p13"/>
          <p:cNvPicPr preferRelativeResize="0"/>
          <p:nvPr/>
        </p:nvPicPr>
        <p:blipFill>
          <a:blip r:embed="rId7">
            <a:alphaModFix/>
          </a:blip>
          <a:stretch>
            <a:fillRect/>
          </a:stretch>
        </p:blipFill>
        <p:spPr>
          <a:xfrm>
            <a:off x="80425" y="4778625"/>
            <a:ext cx="2603990" cy="219300"/>
          </a:xfrm>
          <a:prstGeom prst="rect">
            <a:avLst/>
          </a:prstGeom>
          <a:noFill/>
          <a:ln>
            <a:noFill/>
          </a:ln>
        </p:spPr>
      </p:pic>
      <p:pic>
        <p:nvPicPr>
          <p:cNvPr id="65" name="Google Shape;65;p13"/>
          <p:cNvPicPr preferRelativeResize="0"/>
          <p:nvPr/>
        </p:nvPicPr>
        <p:blipFill>
          <a:blip r:embed="rId8">
            <a:alphaModFix/>
          </a:blip>
          <a:stretch>
            <a:fillRect/>
          </a:stretch>
        </p:blipFill>
        <p:spPr>
          <a:xfrm>
            <a:off x="1175500" y="4633875"/>
            <a:ext cx="1536974" cy="197619"/>
          </a:xfrm>
          <a:prstGeom prst="rect">
            <a:avLst/>
          </a:prstGeom>
          <a:noFill/>
          <a:ln>
            <a:noFill/>
          </a:ln>
        </p:spPr>
      </p:pic>
      <p:pic>
        <p:nvPicPr>
          <p:cNvPr id="66" name="Google Shape;66;p13"/>
          <p:cNvPicPr preferRelativeResize="0"/>
          <p:nvPr/>
        </p:nvPicPr>
        <p:blipFill>
          <a:blip r:embed="rId9">
            <a:alphaModFix/>
          </a:blip>
          <a:stretch>
            <a:fillRect/>
          </a:stretch>
        </p:blipFill>
        <p:spPr>
          <a:xfrm>
            <a:off x="80425" y="4218750"/>
            <a:ext cx="1404104" cy="243050"/>
          </a:xfrm>
          <a:prstGeom prst="rect">
            <a:avLst/>
          </a:prstGeom>
          <a:noFill/>
          <a:ln>
            <a:noFill/>
          </a:ln>
        </p:spPr>
      </p:pic>
      <p:pic>
        <p:nvPicPr>
          <p:cNvPr id="67" name="Google Shape;67;p13"/>
          <p:cNvPicPr preferRelativeResize="0"/>
          <p:nvPr/>
        </p:nvPicPr>
        <p:blipFill>
          <a:blip r:embed="rId10">
            <a:alphaModFix/>
          </a:blip>
          <a:stretch>
            <a:fillRect/>
          </a:stretch>
        </p:blipFill>
        <p:spPr>
          <a:xfrm>
            <a:off x="338050" y="4927275"/>
            <a:ext cx="2280234" cy="197625"/>
          </a:xfrm>
          <a:prstGeom prst="rect">
            <a:avLst/>
          </a:prstGeom>
          <a:noFill/>
          <a:ln>
            <a:noFill/>
          </a:ln>
        </p:spPr>
      </p:pic>
      <p:pic>
        <p:nvPicPr>
          <p:cNvPr id="68" name="Google Shape;68;p13"/>
          <p:cNvPicPr preferRelativeResize="0"/>
          <p:nvPr/>
        </p:nvPicPr>
        <p:blipFill>
          <a:blip r:embed="rId11">
            <a:alphaModFix/>
          </a:blip>
          <a:stretch>
            <a:fillRect/>
          </a:stretch>
        </p:blipFill>
        <p:spPr>
          <a:xfrm>
            <a:off x="3613775" y="2707125"/>
            <a:ext cx="648838" cy="908101"/>
          </a:xfrm>
          <a:prstGeom prst="rect">
            <a:avLst/>
          </a:prstGeom>
          <a:noFill/>
          <a:ln>
            <a:noFill/>
          </a:ln>
        </p:spPr>
      </p:pic>
      <p:pic>
        <p:nvPicPr>
          <p:cNvPr id="69" name="Google Shape;69;p13"/>
          <p:cNvPicPr preferRelativeResize="0"/>
          <p:nvPr/>
        </p:nvPicPr>
        <p:blipFill>
          <a:blip r:embed="rId12">
            <a:alphaModFix/>
          </a:blip>
          <a:stretch>
            <a:fillRect/>
          </a:stretch>
        </p:blipFill>
        <p:spPr>
          <a:xfrm>
            <a:off x="1611800" y="432000"/>
            <a:ext cx="807550" cy="849300"/>
          </a:xfrm>
          <a:prstGeom prst="rect">
            <a:avLst/>
          </a:prstGeom>
          <a:noFill/>
          <a:ln>
            <a:noFill/>
          </a:ln>
        </p:spPr>
      </p:pic>
      <p:pic>
        <p:nvPicPr>
          <p:cNvPr id="70" name="Google Shape;70;p13"/>
          <p:cNvPicPr preferRelativeResize="0"/>
          <p:nvPr/>
        </p:nvPicPr>
        <p:blipFill>
          <a:blip r:embed="rId13">
            <a:alphaModFix/>
          </a:blip>
          <a:stretch>
            <a:fillRect/>
          </a:stretch>
        </p:blipFill>
        <p:spPr>
          <a:xfrm>
            <a:off x="566450" y="404325"/>
            <a:ext cx="484482" cy="908100"/>
          </a:xfrm>
          <a:prstGeom prst="rect">
            <a:avLst/>
          </a:prstGeom>
          <a:noFill/>
          <a:ln>
            <a:noFill/>
          </a:ln>
        </p:spPr>
      </p:pic>
      <p:pic>
        <p:nvPicPr>
          <p:cNvPr id="71" name="Google Shape;71;p13"/>
          <p:cNvPicPr preferRelativeResize="0"/>
          <p:nvPr/>
        </p:nvPicPr>
        <p:blipFill>
          <a:blip r:embed="rId14">
            <a:alphaModFix/>
          </a:blip>
          <a:stretch>
            <a:fillRect/>
          </a:stretch>
        </p:blipFill>
        <p:spPr>
          <a:xfrm>
            <a:off x="7810950" y="900550"/>
            <a:ext cx="1233675" cy="608169"/>
          </a:xfrm>
          <a:prstGeom prst="rect">
            <a:avLst/>
          </a:prstGeom>
          <a:noFill/>
          <a:ln>
            <a:noFill/>
          </a:ln>
        </p:spPr>
      </p:pic>
      <p:pic>
        <p:nvPicPr>
          <p:cNvPr id="72" name="Google Shape;72;p13"/>
          <p:cNvPicPr preferRelativeResize="0"/>
          <p:nvPr/>
        </p:nvPicPr>
        <p:blipFill>
          <a:blip r:embed="rId15">
            <a:alphaModFix/>
          </a:blip>
          <a:stretch>
            <a:fillRect/>
          </a:stretch>
        </p:blipFill>
        <p:spPr>
          <a:xfrm>
            <a:off x="7810950" y="341838"/>
            <a:ext cx="1170701" cy="542550"/>
          </a:xfrm>
          <a:prstGeom prst="rect">
            <a:avLst/>
          </a:prstGeom>
          <a:noFill/>
          <a:ln>
            <a:noFill/>
          </a:ln>
        </p:spPr>
      </p:pic>
      <p:pic>
        <p:nvPicPr>
          <p:cNvPr id="73" name="Google Shape;73;p13"/>
          <p:cNvPicPr preferRelativeResize="0"/>
          <p:nvPr/>
        </p:nvPicPr>
        <p:blipFill>
          <a:blip r:embed="rId16">
            <a:alphaModFix/>
          </a:blip>
          <a:stretch>
            <a:fillRect/>
          </a:stretch>
        </p:blipFill>
        <p:spPr>
          <a:xfrm>
            <a:off x="6266050" y="325675"/>
            <a:ext cx="1313625" cy="574866"/>
          </a:xfrm>
          <a:prstGeom prst="rect">
            <a:avLst/>
          </a:prstGeom>
          <a:noFill/>
          <a:ln>
            <a:noFill/>
          </a:ln>
        </p:spPr>
      </p:pic>
      <p:pic>
        <p:nvPicPr>
          <p:cNvPr id="74" name="Google Shape;74;p13"/>
          <p:cNvPicPr preferRelativeResize="0"/>
          <p:nvPr/>
        </p:nvPicPr>
        <p:blipFill>
          <a:blip r:embed="rId17">
            <a:alphaModFix/>
          </a:blip>
          <a:stretch>
            <a:fillRect/>
          </a:stretch>
        </p:blipFill>
        <p:spPr>
          <a:xfrm>
            <a:off x="7842437" y="1503425"/>
            <a:ext cx="1170701" cy="723924"/>
          </a:xfrm>
          <a:prstGeom prst="rect">
            <a:avLst/>
          </a:prstGeom>
          <a:noFill/>
          <a:ln>
            <a:noFill/>
          </a:ln>
        </p:spPr>
      </p:pic>
      <p:pic>
        <p:nvPicPr>
          <p:cNvPr id="75" name="Google Shape;75;p13"/>
          <p:cNvPicPr preferRelativeResize="0"/>
          <p:nvPr/>
        </p:nvPicPr>
        <p:blipFill>
          <a:blip r:embed="rId18">
            <a:alphaModFix/>
          </a:blip>
          <a:stretch>
            <a:fillRect/>
          </a:stretch>
        </p:blipFill>
        <p:spPr>
          <a:xfrm>
            <a:off x="6273650" y="1521513"/>
            <a:ext cx="1341499" cy="687750"/>
          </a:xfrm>
          <a:prstGeom prst="rect">
            <a:avLst/>
          </a:prstGeom>
          <a:noFill/>
          <a:ln>
            <a:noFill/>
          </a:ln>
        </p:spPr>
      </p:pic>
      <p:pic>
        <p:nvPicPr>
          <p:cNvPr id="76" name="Google Shape;76;p13"/>
          <p:cNvPicPr preferRelativeResize="0"/>
          <p:nvPr/>
        </p:nvPicPr>
        <p:blipFill>
          <a:blip r:embed="rId19">
            <a:alphaModFix/>
          </a:blip>
          <a:stretch>
            <a:fillRect/>
          </a:stretch>
        </p:blipFill>
        <p:spPr>
          <a:xfrm>
            <a:off x="80413" y="2102064"/>
            <a:ext cx="2320924" cy="380775"/>
          </a:xfrm>
          <a:prstGeom prst="rect">
            <a:avLst/>
          </a:prstGeom>
          <a:noFill/>
          <a:ln>
            <a:noFill/>
          </a:ln>
        </p:spPr>
      </p:pic>
      <p:pic>
        <p:nvPicPr>
          <p:cNvPr id="77" name="Google Shape;77;p13"/>
          <p:cNvPicPr preferRelativeResize="0"/>
          <p:nvPr/>
        </p:nvPicPr>
        <p:blipFill>
          <a:blip r:embed="rId20">
            <a:alphaModFix/>
          </a:blip>
          <a:stretch>
            <a:fillRect/>
          </a:stretch>
        </p:blipFill>
        <p:spPr>
          <a:xfrm>
            <a:off x="4738750" y="1562675"/>
            <a:ext cx="1170700" cy="226582"/>
          </a:xfrm>
          <a:prstGeom prst="rect">
            <a:avLst/>
          </a:prstGeom>
          <a:noFill/>
          <a:ln>
            <a:noFill/>
          </a:ln>
        </p:spPr>
      </p:pic>
      <p:sp>
        <p:nvSpPr>
          <p:cNvPr id="78" name="Google Shape;78;p13"/>
          <p:cNvSpPr/>
          <p:nvPr/>
        </p:nvSpPr>
        <p:spPr>
          <a:xfrm>
            <a:off x="0" y="1358100"/>
            <a:ext cx="3047100" cy="260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0" y="3964200"/>
            <a:ext cx="3047100" cy="118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039850" y="0"/>
            <a:ext cx="3144600" cy="33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3"/>
          <p:cNvPicPr preferRelativeResize="0"/>
          <p:nvPr/>
        </p:nvPicPr>
        <p:blipFill>
          <a:blip r:embed="rId21">
            <a:alphaModFix/>
          </a:blip>
          <a:stretch>
            <a:fillRect/>
          </a:stretch>
        </p:blipFill>
        <p:spPr>
          <a:xfrm>
            <a:off x="3204862" y="4166817"/>
            <a:ext cx="1021075" cy="346904"/>
          </a:xfrm>
          <a:prstGeom prst="rect">
            <a:avLst/>
          </a:prstGeom>
          <a:noFill/>
          <a:ln>
            <a:noFill/>
          </a:ln>
        </p:spPr>
      </p:pic>
      <p:sp>
        <p:nvSpPr>
          <p:cNvPr id="82" name="Google Shape;82;p13"/>
          <p:cNvSpPr/>
          <p:nvPr/>
        </p:nvSpPr>
        <p:spPr>
          <a:xfrm>
            <a:off x="3047125" y="2339175"/>
            <a:ext cx="3144600" cy="2804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3" title="Viscosité = f(Gradient)  -  Huile"/>
          <p:cNvPicPr preferRelativeResize="0"/>
          <p:nvPr/>
        </p:nvPicPr>
        <p:blipFill>
          <a:blip r:embed="rId22">
            <a:alphaModFix/>
          </a:blip>
          <a:stretch>
            <a:fillRect/>
          </a:stretch>
        </p:blipFill>
        <p:spPr>
          <a:xfrm>
            <a:off x="6314650" y="882713"/>
            <a:ext cx="1259499" cy="588387"/>
          </a:xfrm>
          <a:prstGeom prst="rect">
            <a:avLst/>
          </a:prstGeom>
          <a:noFill/>
          <a:ln>
            <a:noFill/>
          </a:ln>
        </p:spPr>
      </p:pic>
      <p:sp>
        <p:nvSpPr>
          <p:cNvPr id="84" name="Google Shape;84;p13"/>
          <p:cNvSpPr/>
          <p:nvPr/>
        </p:nvSpPr>
        <p:spPr>
          <a:xfrm>
            <a:off x="6191750" y="2209250"/>
            <a:ext cx="2952300" cy="118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