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EB Garamond"/>
      <p:regular r:id="rId7"/>
      <p:bold r:id="rId8"/>
      <p:italic r:id="rId9"/>
      <p:boldItalic r:id="rId10"/>
    </p:embeddedFont>
    <p:embeddedFont>
      <p:font typeface="Old Standard TT"/>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ldStandardTT-regular.fntdata"/><Relationship Id="rId10" Type="http://schemas.openxmlformats.org/officeDocument/2006/relationships/font" Target="fonts/EBGaramond-boldItalic.fntdata"/><Relationship Id="rId13" Type="http://schemas.openxmlformats.org/officeDocument/2006/relationships/font" Target="fonts/OldStandardTT-italic.fntdata"/><Relationship Id="rId12"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EB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EBGaramond-regular.fntdata"/><Relationship Id="rId8" Type="http://schemas.openxmlformats.org/officeDocument/2006/relationships/font" Target="fonts/EB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bf7fa36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bf7fa36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2.png"/><Relationship Id="rId11" Type="http://schemas.openxmlformats.org/officeDocument/2006/relationships/image" Target="../media/image21.png"/><Relationship Id="rId22" Type="http://schemas.openxmlformats.org/officeDocument/2006/relationships/image" Target="../media/image15.png"/><Relationship Id="rId10" Type="http://schemas.openxmlformats.org/officeDocument/2006/relationships/image" Target="../media/image1.png"/><Relationship Id="rId21" Type="http://schemas.openxmlformats.org/officeDocument/2006/relationships/image" Target="../media/image17.png"/><Relationship Id="rId13" Type="http://schemas.openxmlformats.org/officeDocument/2006/relationships/image" Target="../media/image14.png"/><Relationship Id="rId12" Type="http://schemas.openxmlformats.org/officeDocument/2006/relationships/image" Target="../media/image10.png"/><Relationship Id="rId23"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 Id="rId4" Type="http://schemas.openxmlformats.org/officeDocument/2006/relationships/image" Target="../media/image5.png"/><Relationship Id="rId9" Type="http://schemas.openxmlformats.org/officeDocument/2006/relationships/image" Target="../media/image3.png"/><Relationship Id="rId15" Type="http://schemas.openxmlformats.org/officeDocument/2006/relationships/image" Target="../media/image11.png"/><Relationship Id="rId14" Type="http://schemas.openxmlformats.org/officeDocument/2006/relationships/image" Target="../media/image13.png"/><Relationship Id="rId17" Type="http://schemas.openxmlformats.org/officeDocument/2006/relationships/image" Target="../media/image7.png"/><Relationship Id="rId16" Type="http://schemas.openxmlformats.org/officeDocument/2006/relationships/image" Target="../media/image6.png"/><Relationship Id="rId5" Type="http://schemas.openxmlformats.org/officeDocument/2006/relationships/image" Target="../media/image2.png"/><Relationship Id="rId19" Type="http://schemas.openxmlformats.org/officeDocument/2006/relationships/image" Target="../media/image16.png"/><Relationship Id="rId6" Type="http://schemas.openxmlformats.org/officeDocument/2006/relationships/image" Target="../media/image4.png"/><Relationship Id="rId18" Type="http://schemas.openxmlformats.org/officeDocument/2006/relationships/image" Target="../media/image9.png"/><Relationship Id="rId7" Type="http://schemas.openxmlformats.org/officeDocument/2006/relationships/image" Target="../media/image18.jpg"/><Relationship Id="rId8"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25" y="0"/>
            <a:ext cx="3047100" cy="51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900" u="sng">
                <a:solidFill>
                  <a:srgbClr val="980000"/>
                </a:solidFill>
                <a:latin typeface="Old Standard TT"/>
                <a:ea typeface="Old Standard TT"/>
                <a:cs typeface="Old Standard TT"/>
                <a:sym typeface="Old Standard TT"/>
              </a:rPr>
              <a:t>Partie 1 : Viscosimètre à bille</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rPr lang="fr" sz="900" u="sng">
                <a:latin typeface="Old Standard TT"/>
                <a:ea typeface="Old Standard TT"/>
                <a:cs typeface="Old Standard TT"/>
                <a:sym typeface="Old Standard TT"/>
              </a:rPr>
              <a:t>Vue d’ensemble</a:t>
            </a:r>
            <a:endParaRPr sz="900" u="sng">
              <a:latin typeface="Old Standard TT"/>
              <a:ea typeface="Old Standard TT"/>
              <a:cs typeface="Old Standard TT"/>
              <a:sym typeface="Old Standard TT"/>
            </a:endParaRPr>
          </a:p>
          <a:p>
            <a:pPr indent="0" lvl="0" marL="0" rtl="0" algn="ctr">
              <a:spcBef>
                <a:spcPts val="0"/>
              </a:spcBef>
              <a:spcAft>
                <a:spcPts val="0"/>
              </a:spcAft>
              <a:buNone/>
            </a:pPr>
            <a:r>
              <a:t/>
            </a:r>
            <a:endParaRPr sz="900" u="sng">
              <a:latin typeface="Old Standard TT"/>
              <a:ea typeface="Old Standard TT"/>
              <a:cs typeface="Old Standard TT"/>
              <a:sym typeface="Old Standard TT"/>
            </a:endParaRPr>
          </a:p>
          <a:p>
            <a:pPr indent="0" lvl="0" marL="0" rtl="0" algn="ctr">
              <a:spcBef>
                <a:spcPts val="0"/>
              </a:spcBef>
              <a:spcAft>
                <a:spcPts val="0"/>
              </a:spcAft>
              <a:buNone/>
            </a:pPr>
            <a:r>
              <a:t/>
            </a:r>
            <a:endParaRPr sz="900" u="sng">
              <a:latin typeface="Old Standard TT"/>
              <a:ea typeface="Old Standard TT"/>
              <a:cs typeface="Old Standard TT"/>
              <a:sym typeface="Old Standard TT"/>
            </a:endParaRPr>
          </a:p>
          <a:p>
            <a:pPr indent="0" lvl="0" marL="0" rtl="0" algn="l">
              <a:spcBef>
                <a:spcPts val="0"/>
              </a:spcBef>
              <a:spcAft>
                <a:spcPts val="0"/>
              </a:spcAft>
              <a:buNone/>
            </a:pPr>
            <a:r>
              <a:t/>
            </a:r>
            <a:endParaRPr sz="900">
              <a:latin typeface="Old Standard TT"/>
              <a:ea typeface="Old Standard TT"/>
              <a:cs typeface="Old Standard TT"/>
              <a:sym typeface="Old Standard TT"/>
            </a:endParaRPr>
          </a:p>
          <a:p>
            <a:pPr indent="0" lvl="0" marL="0" rtl="0" algn="l">
              <a:spcBef>
                <a:spcPts val="0"/>
              </a:spcBef>
              <a:spcAft>
                <a:spcPts val="0"/>
              </a:spcAft>
              <a:buNone/>
            </a:pPr>
            <a:r>
              <a:t/>
            </a:r>
            <a:endParaRPr sz="900">
              <a:latin typeface="Old Standard TT"/>
              <a:ea typeface="Old Standard TT"/>
              <a:cs typeface="Old Standard TT"/>
              <a:sym typeface="Old Standard TT"/>
            </a:endParaRPr>
          </a:p>
          <a:p>
            <a:pPr indent="0" lvl="0" marL="0" rtl="0" algn="l">
              <a:spcBef>
                <a:spcPts val="0"/>
              </a:spcBef>
              <a:spcAft>
                <a:spcPts val="0"/>
              </a:spcAft>
              <a:buNone/>
            </a:pPr>
            <a:r>
              <a:t/>
            </a:r>
            <a:endParaRPr sz="900">
              <a:latin typeface="Old Standard TT"/>
              <a:ea typeface="Old Standard TT"/>
              <a:cs typeface="Old Standard TT"/>
              <a:sym typeface="Old Standard TT"/>
            </a:endParaRPr>
          </a:p>
          <a:p>
            <a:pPr indent="0" lvl="0" marL="0" rtl="0" algn="l">
              <a:spcBef>
                <a:spcPts val="0"/>
              </a:spcBef>
              <a:spcAft>
                <a:spcPts val="0"/>
              </a:spcAft>
              <a:buNone/>
            </a:pPr>
            <a:r>
              <a:t/>
            </a:r>
            <a:endParaRPr sz="900">
              <a:latin typeface="Old Standard TT"/>
              <a:ea typeface="Old Standard TT"/>
              <a:cs typeface="Old Standard TT"/>
              <a:sym typeface="Old Standard TT"/>
            </a:endParaRPr>
          </a:p>
          <a:p>
            <a:pPr indent="0" lvl="0" marL="0" rtl="0" algn="l">
              <a:spcBef>
                <a:spcPts val="0"/>
              </a:spcBef>
              <a:spcAft>
                <a:spcPts val="0"/>
              </a:spcAft>
              <a:buNone/>
            </a:pPr>
            <a:r>
              <a:t/>
            </a:r>
            <a:endParaRPr sz="900">
              <a:latin typeface="Old Standard TT"/>
              <a:ea typeface="Old Standard TT"/>
              <a:cs typeface="Old Standard TT"/>
              <a:sym typeface="Old Standard TT"/>
            </a:endParaRPr>
          </a:p>
          <a:p>
            <a:pPr indent="0" lvl="0" marL="0" rtl="0" algn="just">
              <a:spcBef>
                <a:spcPts val="0"/>
              </a:spcBef>
              <a:spcAft>
                <a:spcPts val="0"/>
              </a:spcAft>
              <a:buNone/>
            </a:pPr>
            <a:r>
              <a:rPr lang="fr" sz="900">
                <a:latin typeface="Old Standard TT"/>
                <a:ea typeface="Old Standard TT"/>
                <a:cs typeface="Old Standard TT"/>
                <a:sym typeface="Old Standard TT"/>
              </a:rPr>
              <a:t>On s’intéresse dans ce TP à l’étude de la </a:t>
            </a:r>
            <a:r>
              <a:rPr b="1" lang="fr" sz="900">
                <a:latin typeface="Old Standard TT"/>
                <a:ea typeface="Old Standard TT"/>
                <a:cs typeface="Old Standard TT"/>
                <a:sym typeface="Old Standard TT"/>
              </a:rPr>
              <a:t>chute de billes </a:t>
            </a:r>
            <a:r>
              <a:rPr lang="fr" sz="900">
                <a:latin typeface="Old Standard TT"/>
                <a:ea typeface="Old Standard TT"/>
                <a:cs typeface="Old Standard TT"/>
                <a:sym typeface="Old Standard TT"/>
              </a:rPr>
              <a:t>dans des fluides pour lesquels on fait varier la viscosité. </a:t>
            </a:r>
            <a:r>
              <a:rPr lang="fr" sz="900">
                <a:solidFill>
                  <a:srgbClr val="434343"/>
                </a:solidFill>
                <a:latin typeface="Old Standard TT"/>
                <a:ea typeface="Old Standard TT"/>
                <a:cs typeface="Old Standard TT"/>
                <a:sym typeface="Old Standard TT"/>
              </a:rPr>
              <a:t>On remarque par une étude générale du problème que la chute d’une bille a un comportement oscillant lorsqu’elle évolue dans l’eau. Or, on calcul que pour la</a:t>
            </a:r>
            <a:r>
              <a:rPr b="1" lang="fr" sz="900">
                <a:solidFill>
                  <a:srgbClr val="434343"/>
                </a:solidFill>
                <a:latin typeface="Old Standard TT"/>
                <a:ea typeface="Old Standard TT"/>
                <a:cs typeface="Old Standard TT"/>
                <a:sym typeface="Old Standard TT"/>
              </a:rPr>
              <a:t> glycérine</a:t>
            </a:r>
            <a:r>
              <a:rPr lang="fr" sz="900">
                <a:solidFill>
                  <a:srgbClr val="434343"/>
                </a:solidFill>
                <a:latin typeface="Old Standard TT"/>
                <a:ea typeface="Old Standard TT"/>
                <a:cs typeface="Old Standard TT"/>
                <a:sym typeface="Old Standard TT"/>
              </a:rPr>
              <a:t> :</a:t>
            </a:r>
            <a:endParaRPr sz="900">
              <a:solidFill>
                <a:srgbClr val="434343"/>
              </a:solidFill>
              <a:latin typeface="Old Standard TT"/>
              <a:ea typeface="Old Standard TT"/>
              <a:cs typeface="Old Standard TT"/>
              <a:sym typeface="Old Standard TT"/>
            </a:endParaRPr>
          </a:p>
          <a:p>
            <a:pPr indent="0" lvl="0" marL="0" rtl="0" algn="just">
              <a:spcBef>
                <a:spcPts val="0"/>
              </a:spcBef>
              <a:spcAft>
                <a:spcPts val="0"/>
              </a:spcAft>
              <a:buNone/>
            </a:pPr>
            <a:r>
              <a:t/>
            </a:r>
            <a:endParaRPr sz="900">
              <a:solidFill>
                <a:srgbClr val="434343"/>
              </a:solidFill>
              <a:latin typeface="Old Standard TT"/>
              <a:ea typeface="Old Standard TT"/>
              <a:cs typeface="Old Standard TT"/>
              <a:sym typeface="Old Standard TT"/>
            </a:endParaRPr>
          </a:p>
          <a:p>
            <a:pPr indent="457200" lvl="0" marL="1828800" rtl="0" algn="just">
              <a:lnSpc>
                <a:spcPct val="200000"/>
              </a:lnSpc>
              <a:spcBef>
                <a:spcPts val="0"/>
              </a:spcBef>
              <a:spcAft>
                <a:spcPts val="0"/>
              </a:spcAft>
              <a:buClr>
                <a:schemeClr val="dk1"/>
              </a:buClr>
              <a:buSzPts val="1100"/>
              <a:buFont typeface="Arial"/>
              <a:buNone/>
            </a:pPr>
            <a:r>
              <a:rPr lang="fr" sz="900">
                <a:solidFill>
                  <a:srgbClr val="434343"/>
                </a:solidFill>
                <a:latin typeface="Old Standard TT"/>
                <a:ea typeface="Old Standard TT"/>
                <a:cs typeface="Old Standard TT"/>
                <a:sym typeface="Old Standard TT"/>
              </a:rPr>
              <a:t>   </a:t>
            </a:r>
            <a:endParaRPr sz="900">
              <a:solidFill>
                <a:srgbClr val="434343"/>
              </a:solidFill>
              <a:latin typeface="Old Standard TT"/>
              <a:ea typeface="Old Standard TT"/>
              <a:cs typeface="Old Standard TT"/>
              <a:sym typeface="Old Standard TT"/>
            </a:endParaRPr>
          </a:p>
          <a:p>
            <a:pPr indent="0" lvl="0" marL="0" rtl="0" algn="just">
              <a:lnSpc>
                <a:spcPct val="116000"/>
              </a:lnSpc>
              <a:spcBef>
                <a:spcPts val="0"/>
              </a:spcBef>
              <a:spcAft>
                <a:spcPts val="0"/>
              </a:spcAft>
              <a:buClr>
                <a:schemeClr val="dk1"/>
              </a:buClr>
              <a:buSzPts val="1100"/>
              <a:buFont typeface="Arial"/>
              <a:buNone/>
            </a:pPr>
            <a:r>
              <a:t/>
            </a:r>
            <a:endParaRPr sz="900">
              <a:solidFill>
                <a:srgbClr val="434343"/>
              </a:solidFill>
              <a:latin typeface="Old Standard TT"/>
              <a:ea typeface="Old Standard TT"/>
              <a:cs typeface="Old Standard TT"/>
              <a:sym typeface="Old Standard TT"/>
            </a:endParaRPr>
          </a:p>
          <a:p>
            <a:pPr indent="0" lvl="0" marL="0" rtl="0" algn="just">
              <a:spcBef>
                <a:spcPts val="0"/>
              </a:spcBef>
              <a:spcAft>
                <a:spcPts val="0"/>
              </a:spcAft>
              <a:buClr>
                <a:schemeClr val="dk1"/>
              </a:buClr>
              <a:buSzPts val="1100"/>
              <a:buFont typeface="Arial"/>
              <a:buNone/>
            </a:pPr>
            <a:r>
              <a:rPr lang="fr" sz="900">
                <a:solidFill>
                  <a:srgbClr val="434343"/>
                </a:solidFill>
                <a:latin typeface="Old Standard TT"/>
                <a:ea typeface="Old Standard TT"/>
                <a:cs typeface="Old Standard TT"/>
                <a:sym typeface="Old Standard TT"/>
              </a:rPr>
              <a:t>On va atteindre le </a:t>
            </a:r>
            <a:r>
              <a:rPr b="1" lang="fr" sz="900">
                <a:solidFill>
                  <a:srgbClr val="434343"/>
                </a:solidFill>
                <a:latin typeface="Old Standard TT"/>
                <a:ea typeface="Old Standard TT"/>
                <a:cs typeface="Old Standard TT"/>
                <a:sym typeface="Old Standard TT"/>
              </a:rPr>
              <a:t>régime stationnaire</a:t>
            </a:r>
            <a:r>
              <a:rPr lang="fr" sz="900">
                <a:solidFill>
                  <a:srgbClr val="434343"/>
                </a:solidFill>
                <a:latin typeface="Old Standard TT"/>
                <a:ea typeface="Old Standard TT"/>
                <a:cs typeface="Old Standard TT"/>
                <a:sym typeface="Old Standard TT"/>
              </a:rPr>
              <a:t> pour ce fluide et on décide donc de faire la capture vidéo de la chute de billes dans des mélanges glycérine/eau. </a:t>
            </a:r>
            <a:endParaRPr sz="900">
              <a:solidFill>
                <a:srgbClr val="434343"/>
              </a:solidFill>
              <a:latin typeface="Old Standard TT"/>
              <a:ea typeface="Old Standard TT"/>
              <a:cs typeface="Old Standard TT"/>
              <a:sym typeface="Old Standard TT"/>
            </a:endParaRPr>
          </a:p>
          <a:p>
            <a:pPr indent="0" lvl="0" marL="0" rtl="0" algn="just">
              <a:spcBef>
                <a:spcPts val="0"/>
              </a:spcBef>
              <a:spcAft>
                <a:spcPts val="0"/>
              </a:spcAft>
              <a:buNone/>
            </a:pPr>
            <a:r>
              <a:rPr lang="fr" sz="900">
                <a:solidFill>
                  <a:srgbClr val="434343"/>
                </a:solidFill>
                <a:latin typeface="Old Standard TT"/>
                <a:ea typeface="Old Standard TT"/>
                <a:cs typeface="Old Standard TT"/>
                <a:sym typeface="Old Standard TT"/>
              </a:rPr>
              <a:t>      Au final, on fait 2 expériences par tube (une pour une bille en verre, l’autre en acier), avec des concentration glycérine/eau différentes pour chaque tube. </a:t>
            </a:r>
            <a:endParaRPr sz="900">
              <a:solidFill>
                <a:srgbClr val="434343"/>
              </a:solidFill>
              <a:latin typeface="Old Standard TT"/>
              <a:ea typeface="Old Standard TT"/>
              <a:cs typeface="Old Standard TT"/>
              <a:sym typeface="Old Standard TT"/>
            </a:endParaRPr>
          </a:p>
          <a:p>
            <a:pPr indent="0" lvl="0" marL="0" rtl="0" algn="just">
              <a:spcBef>
                <a:spcPts val="0"/>
              </a:spcBef>
              <a:spcAft>
                <a:spcPts val="0"/>
              </a:spcAft>
              <a:buNone/>
            </a:pPr>
            <a:r>
              <a:t/>
            </a:r>
            <a:endParaRPr sz="900">
              <a:solidFill>
                <a:srgbClr val="434343"/>
              </a:solidFill>
              <a:latin typeface="Old Standard TT"/>
              <a:ea typeface="Old Standard TT"/>
              <a:cs typeface="Old Standard TT"/>
              <a:sym typeface="Old Standard TT"/>
            </a:endParaRPr>
          </a:p>
          <a:p>
            <a:pPr indent="0" lvl="0" marL="0" rtl="0" algn="just">
              <a:spcBef>
                <a:spcPts val="0"/>
              </a:spcBef>
              <a:spcAft>
                <a:spcPts val="0"/>
              </a:spcAft>
              <a:buNone/>
            </a:pPr>
            <a:r>
              <a:rPr lang="fr" sz="900">
                <a:solidFill>
                  <a:srgbClr val="434343"/>
                </a:solidFill>
                <a:latin typeface="Old Standard TT"/>
                <a:ea typeface="Old Standard TT"/>
                <a:cs typeface="Old Standard TT"/>
                <a:sym typeface="Old Standard TT"/>
              </a:rPr>
              <a:t>Pour finir, à l’aide de la formule de </a:t>
            </a:r>
            <a:r>
              <a:rPr b="1" lang="fr" sz="900">
                <a:solidFill>
                  <a:srgbClr val="434343"/>
                </a:solidFill>
                <a:latin typeface="Old Standard TT"/>
                <a:ea typeface="Old Standard TT"/>
                <a:cs typeface="Old Standard TT"/>
                <a:sym typeface="Old Standard TT"/>
              </a:rPr>
              <a:t>Stokes</a:t>
            </a:r>
            <a:r>
              <a:rPr lang="fr" sz="900">
                <a:solidFill>
                  <a:srgbClr val="434343"/>
                </a:solidFill>
                <a:latin typeface="Old Standard TT"/>
                <a:ea typeface="Old Standard TT"/>
                <a:cs typeface="Old Standard TT"/>
                <a:sym typeface="Old Standard TT"/>
              </a:rPr>
              <a:t> on en déduit la viscosité du fluide étudié et on établit le type d’évolution suivie par la </a:t>
            </a:r>
            <a:r>
              <a:rPr b="1" lang="fr" sz="900">
                <a:solidFill>
                  <a:srgbClr val="434343"/>
                </a:solidFill>
                <a:latin typeface="Old Standard TT"/>
                <a:ea typeface="Old Standard TT"/>
                <a:cs typeface="Old Standard TT"/>
                <a:sym typeface="Old Standard TT"/>
              </a:rPr>
              <a:t>viscosité en fonction de la concentration de glycérine.		</a:t>
            </a:r>
            <a:endParaRPr b="1" sz="900">
              <a:solidFill>
                <a:srgbClr val="434343"/>
              </a:solidFill>
              <a:latin typeface="Old Standard TT"/>
              <a:ea typeface="Old Standard TT"/>
              <a:cs typeface="Old Standard TT"/>
              <a:sym typeface="Old Standard TT"/>
            </a:endParaRPr>
          </a:p>
          <a:p>
            <a:pPr indent="0" lvl="0" marL="0" rtl="0" algn="ctr">
              <a:lnSpc>
                <a:spcPct val="117000"/>
              </a:lnSpc>
              <a:spcBef>
                <a:spcPts val="0"/>
              </a:spcBef>
              <a:spcAft>
                <a:spcPts val="0"/>
              </a:spcAft>
              <a:buNone/>
            </a:pPr>
            <a:r>
              <a:rPr lang="fr" sz="900" u="sng">
                <a:latin typeface="Old Standard TT"/>
                <a:ea typeface="Old Standard TT"/>
                <a:cs typeface="Old Standard TT"/>
                <a:sym typeface="Old Standard TT"/>
              </a:rPr>
              <a:t>Etude théorique - formules</a:t>
            </a:r>
            <a:endParaRPr sz="900" u="sng">
              <a:latin typeface="Old Standard TT"/>
              <a:ea typeface="Old Standard TT"/>
              <a:cs typeface="Old Standard TT"/>
              <a:sym typeface="Old Standard TT"/>
            </a:endParaRPr>
          </a:p>
          <a:p>
            <a:pPr indent="0" lvl="0" marL="0" rtl="0" algn="l">
              <a:lnSpc>
                <a:spcPct val="220000"/>
              </a:lnSpc>
              <a:spcBef>
                <a:spcPts val="0"/>
              </a:spcBef>
              <a:spcAft>
                <a:spcPts val="0"/>
              </a:spcAft>
              <a:buNone/>
            </a:pPr>
            <a:r>
              <a:rPr lang="fr" sz="900">
                <a:latin typeface="Old Standard TT"/>
                <a:ea typeface="Old Standard TT"/>
                <a:cs typeface="Old Standard TT"/>
                <a:sym typeface="Old Standard TT"/>
              </a:rPr>
              <a:t>Equilibre dynamique :</a:t>
            </a:r>
            <a:endParaRPr sz="900">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fr" sz="900">
                <a:latin typeface="Old Standard TT"/>
                <a:ea typeface="Old Standard TT"/>
                <a:cs typeface="Old Standard TT"/>
                <a:sym typeface="Old Standard TT"/>
              </a:rPr>
              <a:t>Par résolution d’une équation différentielle avec second membre on en déduit :</a:t>
            </a:r>
            <a:endParaRPr sz="900">
              <a:solidFill>
                <a:srgbClr val="434343"/>
              </a:solidFill>
              <a:latin typeface="Old Standard TT"/>
              <a:ea typeface="Old Standard TT"/>
              <a:cs typeface="Old Standard TT"/>
              <a:sym typeface="Old Standard TT"/>
            </a:endParaRPr>
          </a:p>
        </p:txBody>
      </p:sp>
      <p:sp>
        <p:nvSpPr>
          <p:cNvPr id="55" name="Google Shape;55;p13"/>
          <p:cNvSpPr txBox="1"/>
          <p:nvPr/>
        </p:nvSpPr>
        <p:spPr>
          <a:xfrm>
            <a:off x="3055075" y="247500"/>
            <a:ext cx="3223800" cy="49035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None/>
            </a:pPr>
            <a:r>
              <a:rPr lang="fr" sz="900" u="sng">
                <a:latin typeface="Old Standard TT"/>
                <a:ea typeface="Old Standard TT"/>
                <a:cs typeface="Old Standard TT"/>
                <a:sym typeface="Old Standard TT"/>
              </a:rPr>
              <a:t>Résultats expérimentaux</a:t>
            </a:r>
            <a:endParaRPr sz="900" u="sng">
              <a:latin typeface="Old Standard TT"/>
              <a:ea typeface="Old Standard TT"/>
              <a:cs typeface="Old Standard TT"/>
              <a:sym typeface="Old Standard TT"/>
            </a:endParaRPr>
          </a:p>
          <a:p>
            <a:pPr indent="0" lvl="0" marL="0" rtl="0" algn="l">
              <a:lnSpc>
                <a:spcPct val="100000"/>
              </a:lnSpc>
              <a:spcBef>
                <a:spcPts val="0"/>
              </a:spcBef>
              <a:spcAft>
                <a:spcPts val="0"/>
              </a:spcAft>
              <a:buNone/>
            </a:pPr>
            <a:r>
              <a:rPr lang="fr" sz="750">
                <a:solidFill>
                  <a:srgbClr val="434343"/>
                </a:solidFill>
                <a:latin typeface="Old Standard TT"/>
                <a:ea typeface="Old Standard TT"/>
                <a:cs typeface="Old Standard TT"/>
                <a:sym typeface="Old Standard TT"/>
              </a:rPr>
              <a:t>On trace les courbes  h = f(t) et v = f(t) pour le cas des billes en verre.</a:t>
            </a:r>
            <a:endParaRPr sz="7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1050">
              <a:solidFill>
                <a:srgbClr val="434343"/>
              </a:solidFill>
              <a:latin typeface="EB Garamond"/>
              <a:ea typeface="EB Garamond"/>
              <a:cs typeface="EB Garamond"/>
              <a:sym typeface="EB Garamond"/>
            </a:endParaRPr>
          </a:p>
          <a:p>
            <a:pPr indent="0" lvl="0" marL="0" rtl="0" algn="l">
              <a:spcBef>
                <a:spcPts val="0"/>
              </a:spcBef>
              <a:spcAft>
                <a:spcPts val="0"/>
              </a:spcAft>
              <a:buNone/>
            </a:pPr>
            <a:r>
              <a:t/>
            </a:r>
            <a:endParaRPr sz="850">
              <a:solidFill>
                <a:srgbClr val="434343"/>
              </a:solidFill>
              <a:latin typeface="Old Standard TT"/>
              <a:ea typeface="Old Standard TT"/>
              <a:cs typeface="Old Standard TT"/>
              <a:sym typeface="Old Standard TT"/>
            </a:endParaRPr>
          </a:p>
          <a:p>
            <a:pPr indent="0" lvl="0" marL="0" rtl="0" algn="l">
              <a:spcBef>
                <a:spcPts val="0"/>
              </a:spcBef>
              <a:spcAft>
                <a:spcPts val="0"/>
              </a:spcAft>
              <a:buNone/>
            </a:pPr>
            <a:r>
              <a:t/>
            </a:r>
            <a:endParaRPr sz="850">
              <a:solidFill>
                <a:srgbClr val="434343"/>
              </a:solidFill>
              <a:latin typeface="Old Standard TT"/>
              <a:ea typeface="Old Standard TT"/>
              <a:cs typeface="Old Standard TT"/>
              <a:sym typeface="Old Standard TT"/>
            </a:endParaRPr>
          </a:p>
          <a:p>
            <a:pPr indent="0" lvl="0" marL="0" rtl="0" algn="l">
              <a:spcBef>
                <a:spcPts val="0"/>
              </a:spcBef>
              <a:spcAft>
                <a:spcPts val="0"/>
              </a:spcAft>
              <a:buNone/>
            </a:pPr>
            <a:r>
              <a:t/>
            </a:r>
            <a:endParaRPr sz="850">
              <a:solidFill>
                <a:srgbClr val="434343"/>
              </a:solidFill>
              <a:latin typeface="Old Standard TT"/>
              <a:ea typeface="Old Standard TT"/>
              <a:cs typeface="Old Standard TT"/>
              <a:sym typeface="Old Standard TT"/>
            </a:endParaRPr>
          </a:p>
          <a:p>
            <a:pPr indent="0" lvl="0" marL="0" rtl="0" algn="l">
              <a:spcBef>
                <a:spcPts val="0"/>
              </a:spcBef>
              <a:spcAft>
                <a:spcPts val="0"/>
              </a:spcAft>
              <a:buNone/>
            </a:pPr>
            <a:r>
              <a:rPr lang="fr" sz="850">
                <a:solidFill>
                  <a:srgbClr val="434343"/>
                </a:solidFill>
                <a:latin typeface="Old Standard TT"/>
                <a:ea typeface="Old Standard TT"/>
                <a:cs typeface="Old Standard TT"/>
                <a:sym typeface="Old Standard TT"/>
              </a:rPr>
              <a:t>On en déduit </a:t>
            </a:r>
            <a:r>
              <a:rPr lang="fr" sz="850">
                <a:solidFill>
                  <a:srgbClr val="434343"/>
                </a:solidFill>
                <a:latin typeface="Old Standard TT"/>
                <a:ea typeface="Old Standard TT"/>
                <a:cs typeface="Old Standard TT"/>
                <a:sym typeface="Old Standard TT"/>
              </a:rPr>
              <a:t>d’après la loi de Stokes :			    </a:t>
            </a:r>
            <a:endParaRPr sz="850">
              <a:solidFill>
                <a:srgbClr val="434343"/>
              </a:solidFill>
              <a:latin typeface="Old Standard TT"/>
              <a:ea typeface="Old Standard TT"/>
              <a:cs typeface="Old Standard TT"/>
              <a:sym typeface="Old Standard TT"/>
            </a:endParaRPr>
          </a:p>
          <a:p>
            <a:pPr indent="0" lvl="0" marL="0" rtl="0" algn="l">
              <a:spcBef>
                <a:spcPts val="0"/>
              </a:spcBef>
              <a:spcAft>
                <a:spcPts val="0"/>
              </a:spcAft>
              <a:buNone/>
            </a:pPr>
            <a:r>
              <a:t/>
            </a:r>
            <a:endParaRPr sz="850">
              <a:solidFill>
                <a:srgbClr val="434343"/>
              </a:solidFill>
              <a:latin typeface="Old Standard TT"/>
              <a:ea typeface="Old Standard TT"/>
              <a:cs typeface="Old Standard TT"/>
              <a:sym typeface="Old Standard TT"/>
            </a:endParaRPr>
          </a:p>
          <a:p>
            <a:pPr indent="0" lvl="0" marL="0" rtl="0" algn="l">
              <a:spcBef>
                <a:spcPts val="0"/>
              </a:spcBef>
              <a:spcAft>
                <a:spcPts val="0"/>
              </a:spcAft>
              <a:buNone/>
            </a:pPr>
            <a:r>
              <a:t/>
            </a:r>
            <a:endParaRPr sz="850">
              <a:solidFill>
                <a:srgbClr val="434343"/>
              </a:solidFill>
              <a:latin typeface="Old Standard TT"/>
              <a:ea typeface="Old Standard TT"/>
              <a:cs typeface="Old Standard TT"/>
              <a:sym typeface="Old Standard TT"/>
            </a:endParaRPr>
          </a:p>
          <a:p>
            <a:pPr indent="0" lvl="0" marL="0" rtl="0" algn="l">
              <a:spcBef>
                <a:spcPts val="0"/>
              </a:spcBef>
              <a:spcAft>
                <a:spcPts val="0"/>
              </a:spcAft>
              <a:buNone/>
            </a:pPr>
            <a:r>
              <a:t/>
            </a:r>
            <a:endParaRPr sz="850">
              <a:solidFill>
                <a:srgbClr val="434343"/>
              </a:solidFill>
              <a:latin typeface="Old Standard TT"/>
              <a:ea typeface="Old Standard TT"/>
              <a:cs typeface="Old Standard TT"/>
              <a:sym typeface="Old Standard TT"/>
            </a:endParaRPr>
          </a:p>
          <a:p>
            <a:pPr indent="0" lvl="0" marL="0" rtl="0" algn="l">
              <a:spcBef>
                <a:spcPts val="0"/>
              </a:spcBef>
              <a:spcAft>
                <a:spcPts val="0"/>
              </a:spcAft>
              <a:buNone/>
            </a:pPr>
            <a:r>
              <a:rPr b="1" lang="fr" sz="850">
                <a:solidFill>
                  <a:srgbClr val="434343"/>
                </a:solidFill>
                <a:latin typeface="Old Standard TT"/>
                <a:ea typeface="Old Standard TT"/>
                <a:cs typeface="Old Standard TT"/>
                <a:sym typeface="Old Standard TT"/>
              </a:rPr>
              <a:t>→ diminution exponentielle</a:t>
            </a:r>
            <a:endParaRPr b="1" sz="850">
              <a:solidFill>
                <a:srgbClr val="434343"/>
              </a:solidFill>
              <a:latin typeface="Old Standard TT"/>
              <a:ea typeface="Old Standard TT"/>
              <a:cs typeface="Old Standard TT"/>
              <a:sym typeface="Old Standard TT"/>
            </a:endParaRPr>
          </a:p>
          <a:p>
            <a:pPr indent="0" lvl="0" marL="0" rtl="0" algn="l">
              <a:spcBef>
                <a:spcPts val="0"/>
              </a:spcBef>
              <a:spcAft>
                <a:spcPts val="0"/>
              </a:spcAft>
              <a:buNone/>
            </a:pPr>
            <a:r>
              <a:t/>
            </a:r>
            <a:endParaRPr sz="850">
              <a:solidFill>
                <a:srgbClr val="434343"/>
              </a:solidFill>
              <a:latin typeface="Old Standard TT"/>
              <a:ea typeface="Old Standard TT"/>
              <a:cs typeface="Old Standard TT"/>
              <a:sym typeface="Old Standard TT"/>
            </a:endParaRPr>
          </a:p>
          <a:p>
            <a:pPr indent="0" lvl="0" marL="0" rtl="0" algn="l">
              <a:spcBef>
                <a:spcPts val="0"/>
              </a:spcBef>
              <a:spcAft>
                <a:spcPts val="0"/>
              </a:spcAft>
              <a:buNone/>
            </a:pPr>
            <a:r>
              <a:t/>
            </a:r>
            <a:endParaRPr sz="850">
              <a:solidFill>
                <a:srgbClr val="434343"/>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rPr lang="fr" sz="900" u="sng">
                <a:solidFill>
                  <a:srgbClr val="980000"/>
                </a:solidFill>
                <a:latin typeface="Old Standard TT"/>
                <a:ea typeface="Old Standard TT"/>
                <a:cs typeface="Old Standard TT"/>
                <a:sym typeface="Old Standard TT"/>
              </a:rPr>
              <a:t>Partie 2 : Rhéométrie</a:t>
            </a:r>
            <a:endParaRPr sz="900" u="sng">
              <a:solidFill>
                <a:srgbClr val="980000"/>
              </a:solidFill>
              <a:latin typeface="Old Standard TT"/>
              <a:ea typeface="Old Standard TT"/>
              <a:cs typeface="Old Standard TT"/>
              <a:sym typeface="Old Standard TT"/>
            </a:endParaRPr>
          </a:p>
          <a:p>
            <a:pPr indent="0" lvl="0" marL="0" rtl="0" algn="ctr">
              <a:lnSpc>
                <a:spcPct val="115000"/>
              </a:lnSpc>
              <a:spcBef>
                <a:spcPts val="0"/>
              </a:spcBef>
              <a:spcAft>
                <a:spcPts val="0"/>
              </a:spcAft>
              <a:buNone/>
            </a:pPr>
            <a:r>
              <a:rPr lang="fr" sz="900" u="sng">
                <a:latin typeface="Old Standard TT"/>
                <a:ea typeface="Old Standard TT"/>
                <a:cs typeface="Old Standard TT"/>
                <a:sym typeface="Old Standard TT"/>
              </a:rPr>
              <a:t>Vue d’ensemble</a:t>
            </a:r>
            <a:endParaRPr sz="900" u="sng">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ctr">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l">
              <a:spcBef>
                <a:spcPts val="0"/>
              </a:spcBef>
              <a:spcAft>
                <a:spcPts val="0"/>
              </a:spcAft>
              <a:buNone/>
            </a:pPr>
            <a:r>
              <a:t/>
            </a:r>
            <a:endParaRPr sz="900" u="sng">
              <a:solidFill>
                <a:srgbClr val="980000"/>
              </a:solidFill>
              <a:latin typeface="Old Standard TT"/>
              <a:ea typeface="Old Standard TT"/>
              <a:cs typeface="Old Standard TT"/>
              <a:sym typeface="Old Standard TT"/>
            </a:endParaRPr>
          </a:p>
          <a:p>
            <a:pPr indent="0" lvl="0" marL="0" rtl="0" algn="l">
              <a:spcBef>
                <a:spcPts val="0"/>
              </a:spcBef>
              <a:spcAft>
                <a:spcPts val="0"/>
              </a:spcAft>
              <a:buNone/>
            </a:pPr>
            <a:r>
              <a:rPr lang="fr" sz="900">
                <a:latin typeface="Old Standard TT"/>
                <a:ea typeface="Old Standard TT"/>
                <a:cs typeface="Old Standard TT"/>
                <a:sym typeface="Old Standard TT"/>
              </a:rPr>
              <a:t>Le principe de cette partie du TP va être d’étudier, pour différents fluides, le lien entre Gradient de vitesse et viscosité dynamique. Plus particulièrement on sait que : </a:t>
            </a:r>
            <a:endParaRPr sz="900">
              <a:latin typeface="Old Standard TT"/>
              <a:ea typeface="Old Standard TT"/>
              <a:cs typeface="Old Standard TT"/>
              <a:sym typeface="Old Standard TT"/>
            </a:endParaRPr>
          </a:p>
          <a:p>
            <a:pPr indent="457200" lvl="0" marL="0" rtl="0" algn="l">
              <a:spcBef>
                <a:spcPts val="0"/>
              </a:spcBef>
              <a:spcAft>
                <a:spcPts val="0"/>
              </a:spcAft>
              <a:buNone/>
            </a:pPr>
            <a:r>
              <a:rPr lang="fr" sz="900">
                <a:latin typeface="Old Standard TT"/>
                <a:ea typeface="Old Standard TT"/>
                <a:cs typeface="Old Standard TT"/>
                <a:sym typeface="Old Standard TT"/>
              </a:rPr>
              <a:t>    .     </a:t>
            </a:r>
            <a:r>
              <a:rPr lang="fr" sz="800">
                <a:latin typeface="Old Standard TT"/>
                <a:ea typeface="Old Standard TT"/>
                <a:cs typeface="Old Standard TT"/>
                <a:sym typeface="Old Standard TT"/>
              </a:rPr>
              <a:t>             D = Gradient de vitesse (s-1) ∿ N(tr/min)	   	        </a:t>
            </a:r>
            <a:r>
              <a:rPr lang="fr" sz="900">
                <a:latin typeface="Old Standard TT"/>
                <a:ea typeface="Old Standard TT"/>
                <a:cs typeface="Old Standard TT"/>
                <a:sym typeface="Old Standard TT"/>
              </a:rPr>
              <a:t> 𝜇 </a:t>
            </a:r>
            <a:r>
              <a:rPr lang="fr" sz="800">
                <a:latin typeface="Old Standard TT"/>
                <a:ea typeface="Old Standard TT"/>
                <a:cs typeface="Old Standard TT"/>
                <a:sym typeface="Old Standard TT"/>
              </a:rPr>
              <a:t>= Viscosité du fluide </a:t>
            </a:r>
            <a:endParaRPr sz="800">
              <a:latin typeface="Old Standard TT"/>
              <a:ea typeface="Old Standard TT"/>
              <a:cs typeface="Old Standard TT"/>
              <a:sym typeface="Old Standard TT"/>
            </a:endParaRPr>
          </a:p>
          <a:p>
            <a:pPr indent="0" lvl="0" marL="914400" rtl="0" algn="l">
              <a:spcBef>
                <a:spcPts val="0"/>
              </a:spcBef>
              <a:spcAft>
                <a:spcPts val="0"/>
              </a:spcAft>
              <a:buNone/>
            </a:pPr>
            <a:r>
              <a:rPr lang="fr" sz="800">
                <a:latin typeface="Old Standard TT"/>
                <a:ea typeface="Old Standard TT"/>
                <a:cs typeface="Old Standard TT"/>
                <a:sym typeface="Old Standard TT"/>
              </a:rPr>
              <a:t>         </a:t>
            </a:r>
            <a:r>
              <a:rPr lang="fr" sz="900">
                <a:latin typeface="Old Standard TT"/>
                <a:ea typeface="Old Standard TT"/>
                <a:cs typeface="Old Standard TT"/>
                <a:sym typeface="Old Standard TT"/>
              </a:rPr>
              <a:t>𝜏</a:t>
            </a:r>
            <a:r>
              <a:rPr lang="fr" sz="800">
                <a:latin typeface="Old Standard TT"/>
                <a:ea typeface="Old Standard TT"/>
                <a:cs typeface="Old Standard TT"/>
                <a:sym typeface="Old Standard TT"/>
              </a:rPr>
              <a:t> = Contrainte de cisaillement</a:t>
            </a:r>
            <a:endParaRPr sz="800">
              <a:latin typeface="Old Standard TT"/>
              <a:ea typeface="Old Standard TT"/>
              <a:cs typeface="Old Standard TT"/>
              <a:sym typeface="Old Standard TT"/>
            </a:endParaRPr>
          </a:p>
          <a:p>
            <a:pPr indent="0" lvl="0" marL="0" rtl="0" algn="l">
              <a:spcBef>
                <a:spcPts val="0"/>
              </a:spcBef>
              <a:spcAft>
                <a:spcPts val="0"/>
              </a:spcAft>
              <a:buNone/>
            </a:pPr>
            <a:r>
              <a:rPr lang="fr" sz="900">
                <a:latin typeface="Old Standard TT"/>
                <a:ea typeface="Old Standard TT"/>
                <a:cs typeface="Old Standard TT"/>
                <a:sym typeface="Old Standard TT"/>
              </a:rPr>
              <a:t>Ainsi, à l’aide d’un </a:t>
            </a:r>
            <a:r>
              <a:rPr b="1" lang="fr" sz="900">
                <a:latin typeface="Old Standard TT"/>
                <a:ea typeface="Old Standard TT"/>
                <a:cs typeface="Old Standard TT"/>
                <a:sym typeface="Old Standard TT"/>
              </a:rPr>
              <a:t>rhéomètre </a:t>
            </a:r>
            <a:r>
              <a:rPr lang="fr" sz="900">
                <a:latin typeface="Old Standard TT"/>
                <a:ea typeface="Old Standard TT"/>
                <a:cs typeface="Old Standard TT"/>
                <a:sym typeface="Old Standard TT"/>
              </a:rPr>
              <a:t>on va chercher à déterminer le </a:t>
            </a:r>
            <a:r>
              <a:rPr b="1" lang="fr" sz="900">
                <a:latin typeface="Old Standard TT"/>
                <a:ea typeface="Old Standard TT"/>
                <a:cs typeface="Old Standard TT"/>
                <a:sym typeface="Old Standard TT"/>
              </a:rPr>
              <a:t>type d’évolution</a:t>
            </a:r>
            <a:r>
              <a:rPr lang="fr" sz="900">
                <a:latin typeface="Old Standard TT"/>
                <a:ea typeface="Old Standard TT"/>
                <a:cs typeface="Old Standard TT"/>
                <a:sym typeface="Old Standard TT"/>
              </a:rPr>
              <a:t> suivi par la </a:t>
            </a:r>
            <a:r>
              <a:rPr b="1" lang="fr" sz="900">
                <a:latin typeface="Old Standard TT"/>
                <a:ea typeface="Old Standard TT"/>
                <a:cs typeface="Old Standard TT"/>
                <a:sym typeface="Old Standard TT"/>
              </a:rPr>
              <a:t>contrainte</a:t>
            </a:r>
            <a:r>
              <a:rPr lang="fr" sz="900">
                <a:latin typeface="Old Standard TT"/>
                <a:ea typeface="Old Standard TT"/>
                <a:cs typeface="Old Standard TT"/>
                <a:sym typeface="Old Standard TT"/>
              </a:rPr>
              <a:t> 𝜎 en fonction des paramètres de viscosités des différents fluides (eau, huile et glycérine).</a:t>
            </a:r>
            <a:endParaRPr sz="900" u="sng">
              <a:solidFill>
                <a:srgbClr val="980000"/>
              </a:solidFill>
              <a:latin typeface="Old Standard TT"/>
              <a:ea typeface="Old Standard TT"/>
              <a:cs typeface="Old Standard TT"/>
              <a:sym typeface="Old Standard TT"/>
            </a:endParaRPr>
          </a:p>
          <a:p>
            <a:pPr indent="0" lvl="0" marL="0" rtl="0" algn="l">
              <a:spcBef>
                <a:spcPts val="0"/>
              </a:spcBef>
              <a:spcAft>
                <a:spcPts val="0"/>
              </a:spcAft>
              <a:buNone/>
            </a:pPr>
            <a:r>
              <a:rPr lang="fr" sz="850">
                <a:latin typeface="Old Standard TT"/>
                <a:ea typeface="Old Standard TT"/>
                <a:cs typeface="Old Standard TT"/>
                <a:sym typeface="Old Standard TT"/>
              </a:rPr>
              <a:t>On trace alors Viscosité et LN(viscosité) en fonction du Gradient.</a:t>
            </a:r>
            <a:endParaRPr sz="1050">
              <a:solidFill>
                <a:srgbClr val="434343"/>
              </a:solidFill>
              <a:latin typeface="EB Garamond"/>
              <a:ea typeface="EB Garamond"/>
              <a:cs typeface="EB Garamond"/>
              <a:sym typeface="EB Garamond"/>
            </a:endParaRPr>
          </a:p>
        </p:txBody>
      </p:sp>
      <p:sp>
        <p:nvSpPr>
          <p:cNvPr id="56" name="Google Shape;56;p13"/>
          <p:cNvSpPr txBox="1"/>
          <p:nvPr/>
        </p:nvSpPr>
        <p:spPr>
          <a:xfrm>
            <a:off x="6237275" y="-42900"/>
            <a:ext cx="2960100" cy="5167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fr" sz="950" u="sng">
                <a:latin typeface="EB Garamond"/>
                <a:ea typeface="EB Garamond"/>
                <a:cs typeface="EB Garamond"/>
                <a:sym typeface="EB Garamond"/>
              </a:rPr>
              <a:t>Viscosité = f(Gradient)  	</a:t>
            </a:r>
            <a:r>
              <a:rPr lang="fr" sz="950">
                <a:latin typeface="EB Garamond"/>
                <a:ea typeface="EB Garamond"/>
                <a:cs typeface="EB Garamond"/>
                <a:sym typeface="EB Garamond"/>
              </a:rPr>
              <a:t>  </a:t>
            </a:r>
            <a:r>
              <a:rPr lang="fr" sz="950" u="sng">
                <a:latin typeface="EB Garamond"/>
                <a:ea typeface="EB Garamond"/>
                <a:cs typeface="EB Garamond"/>
                <a:sym typeface="EB Garamond"/>
              </a:rPr>
              <a:t>LN(Viscosité) = f(Gradient)</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950" u="sng">
              <a:latin typeface="EB Garamond"/>
              <a:ea typeface="EB Garamond"/>
              <a:cs typeface="EB Garamond"/>
              <a:sym typeface="EB Garamond"/>
            </a:endParaRPr>
          </a:p>
          <a:p>
            <a:pPr indent="0" lvl="0" marL="0" rtl="0" algn="just">
              <a:lnSpc>
                <a:spcPct val="100000"/>
              </a:lnSpc>
              <a:spcBef>
                <a:spcPts val="0"/>
              </a:spcBef>
              <a:spcAft>
                <a:spcPts val="0"/>
              </a:spcAft>
              <a:buNone/>
            </a:pPr>
            <a:r>
              <a:rPr lang="fr" sz="850" u="sng">
                <a:solidFill>
                  <a:srgbClr val="434343"/>
                </a:solidFill>
                <a:latin typeface="EB Garamond"/>
                <a:ea typeface="EB Garamond"/>
                <a:cs typeface="EB Garamond"/>
                <a:sym typeface="EB Garamond"/>
              </a:rPr>
              <a:t>Bilan incertitudes :</a:t>
            </a:r>
            <a:endParaRPr sz="850" u="sng">
              <a:solidFill>
                <a:srgbClr val="434343"/>
              </a:solidFill>
              <a:latin typeface="EB Garamond"/>
              <a:ea typeface="EB Garamond"/>
              <a:cs typeface="EB Garamond"/>
              <a:sym typeface="EB Garamond"/>
            </a:endParaRPr>
          </a:p>
          <a:p>
            <a:pPr indent="0" lvl="0" marL="0" rtl="0" algn="just">
              <a:lnSpc>
                <a:spcPct val="100000"/>
              </a:lnSpc>
              <a:spcBef>
                <a:spcPts val="0"/>
              </a:spcBef>
              <a:spcAft>
                <a:spcPts val="0"/>
              </a:spcAft>
              <a:buNone/>
            </a:pPr>
            <a:r>
              <a:t/>
            </a:r>
            <a:endParaRPr sz="850">
              <a:solidFill>
                <a:srgbClr val="434343"/>
              </a:solidFill>
              <a:latin typeface="EB Garamond"/>
              <a:ea typeface="EB Garamond"/>
              <a:cs typeface="EB Garamond"/>
              <a:sym typeface="EB Garamond"/>
            </a:endParaRPr>
          </a:p>
          <a:p>
            <a:pPr indent="0" lvl="0" marL="0" rtl="0" algn="just">
              <a:lnSpc>
                <a:spcPct val="100000"/>
              </a:lnSpc>
              <a:spcBef>
                <a:spcPts val="0"/>
              </a:spcBef>
              <a:spcAft>
                <a:spcPts val="0"/>
              </a:spcAft>
              <a:buNone/>
            </a:pPr>
            <a:r>
              <a:rPr lang="fr" sz="850">
                <a:solidFill>
                  <a:srgbClr val="434343"/>
                </a:solidFill>
                <a:latin typeface="EB Garamond"/>
                <a:ea typeface="EB Garamond"/>
                <a:cs typeface="EB Garamond"/>
                <a:sym typeface="EB Garamond"/>
              </a:rPr>
              <a:t>Pour la première partie, l</a:t>
            </a:r>
            <a:r>
              <a:rPr lang="fr" sz="850">
                <a:solidFill>
                  <a:srgbClr val="434343"/>
                </a:solidFill>
                <a:latin typeface="EB Garamond"/>
                <a:ea typeface="EB Garamond"/>
                <a:cs typeface="EB Garamond"/>
                <a:sym typeface="EB Garamond"/>
              </a:rPr>
              <a:t>e calcul des incertitudes a montré que</a:t>
            </a:r>
            <a:endParaRPr sz="850">
              <a:solidFill>
                <a:srgbClr val="434343"/>
              </a:solidFill>
              <a:latin typeface="EB Garamond"/>
              <a:ea typeface="EB Garamond"/>
              <a:cs typeface="EB Garamond"/>
              <a:sym typeface="EB Garamond"/>
            </a:endParaRPr>
          </a:p>
          <a:p>
            <a:pPr indent="-85725" lvl="0" marL="89999" rtl="0" algn="just">
              <a:lnSpc>
                <a:spcPct val="100000"/>
              </a:lnSpc>
              <a:spcBef>
                <a:spcPts val="0"/>
              </a:spcBef>
              <a:spcAft>
                <a:spcPts val="0"/>
              </a:spcAft>
              <a:buNone/>
            </a:pPr>
            <a:r>
              <a:rPr lang="fr" sz="850">
                <a:solidFill>
                  <a:srgbClr val="434343"/>
                </a:solidFill>
                <a:latin typeface="EB Garamond"/>
                <a:ea typeface="EB Garamond"/>
                <a:cs typeface="EB Garamond"/>
                <a:sym typeface="EB Garamond"/>
              </a:rPr>
              <a:t>l’erreur de mesure la plus grande est liée au logiciel de pointage.</a:t>
            </a:r>
            <a:endParaRPr sz="850">
              <a:solidFill>
                <a:srgbClr val="434343"/>
              </a:solidFill>
              <a:latin typeface="EB Garamond"/>
              <a:ea typeface="EB Garamond"/>
              <a:cs typeface="EB Garamond"/>
              <a:sym typeface="EB Garamond"/>
            </a:endParaRPr>
          </a:p>
          <a:p>
            <a:pPr indent="-85725" lvl="0" marL="89999" rtl="0" algn="just">
              <a:lnSpc>
                <a:spcPct val="100000"/>
              </a:lnSpc>
              <a:spcBef>
                <a:spcPts val="0"/>
              </a:spcBef>
              <a:spcAft>
                <a:spcPts val="0"/>
              </a:spcAft>
              <a:buNone/>
            </a:pPr>
            <a:r>
              <a:rPr lang="fr" sz="850">
                <a:solidFill>
                  <a:srgbClr val="434343"/>
                </a:solidFill>
                <a:latin typeface="EB Garamond"/>
                <a:ea typeface="EB Garamond"/>
                <a:cs typeface="EB Garamond"/>
                <a:sym typeface="EB Garamond"/>
              </a:rPr>
              <a:t>Afin d’éviter de trop grandes incertitudes nous avons fait plusieurs</a:t>
            </a:r>
            <a:endParaRPr sz="850">
              <a:solidFill>
                <a:srgbClr val="434343"/>
              </a:solidFill>
              <a:latin typeface="EB Garamond"/>
              <a:ea typeface="EB Garamond"/>
              <a:cs typeface="EB Garamond"/>
              <a:sym typeface="EB Garamond"/>
            </a:endParaRPr>
          </a:p>
          <a:p>
            <a:pPr indent="-85725" lvl="0" marL="89999" rtl="0" algn="just">
              <a:lnSpc>
                <a:spcPct val="100000"/>
              </a:lnSpc>
              <a:spcBef>
                <a:spcPts val="0"/>
              </a:spcBef>
              <a:spcAft>
                <a:spcPts val="0"/>
              </a:spcAft>
              <a:buNone/>
            </a:pPr>
            <a:r>
              <a:rPr lang="fr" sz="850">
                <a:solidFill>
                  <a:srgbClr val="434343"/>
                </a:solidFill>
                <a:latin typeface="EB Garamond"/>
                <a:ea typeface="EB Garamond"/>
                <a:cs typeface="EB Garamond"/>
                <a:sym typeface="EB Garamond"/>
              </a:rPr>
              <a:t>graphiques, les moyennant, et affinant la précision de nos résultats. </a:t>
            </a:r>
            <a:endParaRPr sz="850">
              <a:solidFill>
                <a:srgbClr val="434343"/>
              </a:solidFill>
              <a:latin typeface="EB Garamond"/>
              <a:ea typeface="EB Garamond"/>
              <a:cs typeface="EB Garamond"/>
              <a:sym typeface="EB Garamond"/>
            </a:endParaRPr>
          </a:p>
          <a:p>
            <a:pPr indent="-89999" lvl="0" marL="0" rtl="0" algn="just">
              <a:lnSpc>
                <a:spcPct val="100000"/>
              </a:lnSpc>
              <a:spcBef>
                <a:spcPts val="0"/>
              </a:spcBef>
              <a:spcAft>
                <a:spcPts val="0"/>
              </a:spcAft>
              <a:buNone/>
            </a:pPr>
            <a:r>
              <a:rPr lang="fr" sz="850">
                <a:solidFill>
                  <a:srgbClr val="434343"/>
                </a:solidFill>
                <a:latin typeface="EB Garamond"/>
                <a:ea typeface="EB Garamond"/>
                <a:cs typeface="EB Garamond"/>
                <a:sym typeface="EB Garamond"/>
              </a:rPr>
              <a:t>    Pour la seconde partie, les outils de mesure tel que le rhéomètre</a:t>
            </a:r>
            <a:endParaRPr sz="850">
              <a:solidFill>
                <a:srgbClr val="434343"/>
              </a:solidFill>
              <a:latin typeface="EB Garamond"/>
              <a:ea typeface="EB Garamond"/>
              <a:cs typeface="EB Garamond"/>
              <a:sym typeface="EB Garamond"/>
            </a:endParaRPr>
          </a:p>
          <a:p>
            <a:pPr indent="-85725" lvl="0" marL="89999" rtl="0" algn="just">
              <a:lnSpc>
                <a:spcPct val="100000"/>
              </a:lnSpc>
              <a:spcBef>
                <a:spcPts val="0"/>
              </a:spcBef>
              <a:spcAft>
                <a:spcPts val="0"/>
              </a:spcAft>
              <a:buNone/>
            </a:pPr>
            <a:r>
              <a:rPr lang="fr" sz="850">
                <a:solidFill>
                  <a:srgbClr val="434343"/>
                </a:solidFill>
                <a:latin typeface="EB Garamond"/>
                <a:ea typeface="EB Garamond"/>
                <a:cs typeface="EB Garamond"/>
                <a:sym typeface="EB Garamond"/>
              </a:rPr>
              <a:t>offrent une bonne précision, d’où de faibles erreur sur cette partie. </a:t>
            </a:r>
            <a:endParaRPr sz="850">
              <a:solidFill>
                <a:srgbClr val="434343"/>
              </a:solidFill>
              <a:latin typeface="EB Garamond"/>
              <a:ea typeface="EB Garamond"/>
              <a:cs typeface="EB Garamond"/>
              <a:sym typeface="EB Garamond"/>
            </a:endParaRPr>
          </a:p>
          <a:p>
            <a:pPr indent="-85725" lvl="0" marL="89999" rtl="0" algn="just">
              <a:lnSpc>
                <a:spcPct val="100000"/>
              </a:lnSpc>
              <a:spcBef>
                <a:spcPts val="0"/>
              </a:spcBef>
              <a:spcAft>
                <a:spcPts val="0"/>
              </a:spcAft>
              <a:buNone/>
            </a:pPr>
            <a:r>
              <a:rPr lang="fr" sz="850">
                <a:solidFill>
                  <a:srgbClr val="434343"/>
                </a:solidFill>
                <a:latin typeface="EB Garamond"/>
                <a:ea typeface="EB Garamond"/>
                <a:cs typeface="EB Garamond"/>
                <a:sym typeface="EB Garamond"/>
              </a:rPr>
              <a:t>Nous obtenons finalement des incertitudes sur nos mesures qui</a:t>
            </a:r>
            <a:endParaRPr sz="850">
              <a:solidFill>
                <a:srgbClr val="434343"/>
              </a:solidFill>
              <a:latin typeface="EB Garamond"/>
              <a:ea typeface="EB Garamond"/>
              <a:cs typeface="EB Garamond"/>
              <a:sym typeface="EB Garamond"/>
            </a:endParaRPr>
          </a:p>
          <a:p>
            <a:pPr indent="-85725" lvl="0" marL="89999" rtl="0" algn="just">
              <a:lnSpc>
                <a:spcPct val="100000"/>
              </a:lnSpc>
              <a:spcBef>
                <a:spcPts val="0"/>
              </a:spcBef>
              <a:spcAft>
                <a:spcPts val="0"/>
              </a:spcAft>
              <a:buNone/>
            </a:pPr>
            <a:r>
              <a:rPr lang="fr" sz="850">
                <a:solidFill>
                  <a:srgbClr val="434343"/>
                </a:solidFill>
                <a:latin typeface="EB Garamond"/>
                <a:ea typeface="EB Garamond"/>
                <a:cs typeface="EB Garamond"/>
                <a:sym typeface="EB Garamond"/>
              </a:rPr>
              <a:t>restent acceptable dans les deux cas, à en voir les graphiques.</a:t>
            </a:r>
            <a:endParaRPr sz="850">
              <a:solidFill>
                <a:srgbClr val="434343"/>
              </a:solidFill>
              <a:latin typeface="EB Garamond"/>
              <a:ea typeface="EB Garamond"/>
              <a:cs typeface="EB Garamond"/>
              <a:sym typeface="EB Garamond"/>
            </a:endParaRPr>
          </a:p>
          <a:p>
            <a:pPr indent="0" lvl="0" marL="0" rtl="0" algn="just">
              <a:spcBef>
                <a:spcPts val="0"/>
              </a:spcBef>
              <a:spcAft>
                <a:spcPts val="0"/>
              </a:spcAft>
              <a:buNone/>
            </a:pPr>
            <a:r>
              <a:rPr lang="fr" sz="850" u="sng">
                <a:latin typeface="EB Garamond"/>
                <a:ea typeface="EB Garamond"/>
                <a:cs typeface="EB Garamond"/>
                <a:sym typeface="EB Garamond"/>
              </a:rPr>
              <a:t>Interprétation et validation des objectifs </a:t>
            </a:r>
            <a:r>
              <a:rPr lang="fr" sz="850">
                <a:latin typeface="EB Garamond"/>
                <a:ea typeface="EB Garamond"/>
                <a:cs typeface="EB Garamond"/>
                <a:sym typeface="EB Garamond"/>
              </a:rPr>
              <a:t>: </a:t>
            </a:r>
            <a:endParaRPr sz="850">
              <a:latin typeface="EB Garamond"/>
              <a:ea typeface="EB Garamond"/>
              <a:cs typeface="EB Garamond"/>
              <a:sym typeface="EB Garamond"/>
            </a:endParaRPr>
          </a:p>
          <a:p>
            <a:pPr indent="0" lvl="0" marL="0" rtl="0" algn="just">
              <a:spcBef>
                <a:spcPts val="0"/>
              </a:spcBef>
              <a:spcAft>
                <a:spcPts val="0"/>
              </a:spcAft>
              <a:buNone/>
            </a:pPr>
            <a:r>
              <a:rPr lang="fr" sz="850">
                <a:solidFill>
                  <a:srgbClr val="434343"/>
                </a:solidFill>
                <a:latin typeface="EB Garamond"/>
                <a:ea typeface="EB Garamond"/>
                <a:cs typeface="EB Garamond"/>
                <a:sym typeface="EB Garamond"/>
              </a:rPr>
              <a:t>    La première expérience a permis de mettre en évidence le fait que la viscosité d’un fluide dépend sensiblement de la viscosité du fluide considéré. On observe ainsi une évolution </a:t>
            </a:r>
            <a:r>
              <a:rPr b="1" lang="fr" sz="850">
                <a:solidFill>
                  <a:srgbClr val="434343"/>
                </a:solidFill>
                <a:latin typeface="EB Garamond"/>
                <a:ea typeface="EB Garamond"/>
                <a:cs typeface="EB Garamond"/>
                <a:sym typeface="EB Garamond"/>
              </a:rPr>
              <a:t>exponentielle décroissante</a:t>
            </a:r>
            <a:r>
              <a:rPr lang="fr" sz="800">
                <a:solidFill>
                  <a:srgbClr val="434343"/>
                </a:solidFill>
                <a:latin typeface="EB Garamond"/>
                <a:ea typeface="EB Garamond"/>
                <a:cs typeface="EB Garamond"/>
                <a:sym typeface="EB Garamond"/>
              </a:rPr>
              <a:t> de la </a:t>
            </a:r>
            <a:r>
              <a:rPr lang="fr" sz="850">
                <a:solidFill>
                  <a:srgbClr val="434343"/>
                </a:solidFill>
                <a:latin typeface="EB Garamond"/>
                <a:ea typeface="EB Garamond"/>
                <a:cs typeface="EB Garamond"/>
                <a:sym typeface="EB Garamond"/>
              </a:rPr>
              <a:t>viscosité en fonction du pourcentage de glycérine</a:t>
            </a:r>
            <a:endParaRPr sz="850">
              <a:solidFill>
                <a:srgbClr val="434343"/>
              </a:solidFill>
              <a:latin typeface="EB Garamond"/>
              <a:ea typeface="EB Garamond"/>
              <a:cs typeface="EB Garamond"/>
              <a:sym typeface="EB Garamond"/>
            </a:endParaRPr>
          </a:p>
          <a:p>
            <a:pPr indent="0" lvl="0" marL="0" rtl="0" algn="just">
              <a:spcBef>
                <a:spcPts val="0"/>
              </a:spcBef>
              <a:spcAft>
                <a:spcPts val="0"/>
              </a:spcAft>
              <a:buNone/>
            </a:pPr>
            <a:r>
              <a:rPr lang="fr" sz="850">
                <a:solidFill>
                  <a:srgbClr val="434343"/>
                </a:solidFill>
                <a:latin typeface="EB Garamond"/>
                <a:ea typeface="EB Garamond"/>
                <a:cs typeface="EB Garamond"/>
                <a:sym typeface="EB Garamond"/>
              </a:rPr>
              <a:t>      La seconde partie a mis en avant le fait que le taux de cisaillement est une constante en fonction de LN(Viscosité). Outre la 1ere valeur pour l’eau qui est faussée (fluide peu visqueux), on retrouve une évolution exponentielle de la viscosité en fonction de la contrainte de cisaillement. </a:t>
            </a:r>
            <a:endParaRPr sz="850">
              <a:solidFill>
                <a:srgbClr val="434343"/>
              </a:solidFill>
              <a:latin typeface="EB Garamond"/>
              <a:ea typeface="EB Garamond"/>
              <a:cs typeface="EB Garamond"/>
              <a:sym typeface="EB Garamond"/>
            </a:endParaRPr>
          </a:p>
          <a:p>
            <a:pPr indent="0" lvl="0" marL="0" rtl="0" algn="just">
              <a:spcBef>
                <a:spcPts val="0"/>
              </a:spcBef>
              <a:spcAft>
                <a:spcPts val="0"/>
              </a:spcAft>
              <a:buNone/>
            </a:pPr>
            <a:r>
              <a:rPr lang="fr" sz="850">
                <a:solidFill>
                  <a:srgbClr val="434343"/>
                </a:solidFill>
                <a:latin typeface="EB Garamond"/>
                <a:ea typeface="EB Garamond"/>
                <a:cs typeface="EB Garamond"/>
                <a:sym typeface="EB Garamond"/>
              </a:rPr>
              <a:t>Pour conclure, les variables selon lesquelles on a étudié la viscosité des fluides sont différentes dans chaque partie mais l'observation est similaire : la </a:t>
            </a:r>
            <a:r>
              <a:rPr b="1" lang="fr" sz="850">
                <a:solidFill>
                  <a:srgbClr val="434343"/>
                </a:solidFill>
                <a:latin typeface="EB Garamond"/>
                <a:ea typeface="EB Garamond"/>
                <a:cs typeface="EB Garamond"/>
                <a:sym typeface="EB Garamond"/>
              </a:rPr>
              <a:t>viscosité </a:t>
            </a:r>
            <a:r>
              <a:rPr lang="fr" sz="850">
                <a:solidFill>
                  <a:srgbClr val="434343"/>
                </a:solidFill>
                <a:latin typeface="EB Garamond"/>
                <a:ea typeface="EB Garamond"/>
                <a:cs typeface="EB Garamond"/>
                <a:sym typeface="EB Garamond"/>
              </a:rPr>
              <a:t>d’un fluide est une variable dépendant fortement du</a:t>
            </a:r>
            <a:r>
              <a:rPr b="1" lang="fr" sz="850">
                <a:solidFill>
                  <a:srgbClr val="434343"/>
                </a:solidFill>
                <a:latin typeface="EB Garamond"/>
                <a:ea typeface="EB Garamond"/>
                <a:cs typeface="EB Garamond"/>
                <a:sym typeface="EB Garamond"/>
              </a:rPr>
              <a:t> type d’écoulement </a:t>
            </a:r>
            <a:r>
              <a:rPr lang="fr" sz="850">
                <a:solidFill>
                  <a:srgbClr val="434343"/>
                </a:solidFill>
                <a:latin typeface="EB Garamond"/>
                <a:ea typeface="EB Garamond"/>
                <a:cs typeface="EB Garamond"/>
                <a:sym typeface="EB Garamond"/>
              </a:rPr>
              <a:t>considéré.</a:t>
            </a:r>
            <a:endParaRPr b="1" sz="850">
              <a:solidFill>
                <a:srgbClr val="434343"/>
              </a:solidFill>
              <a:latin typeface="EB Garamond"/>
              <a:ea typeface="EB Garamond"/>
              <a:cs typeface="EB Garamond"/>
              <a:sym typeface="EB Garamond"/>
            </a:endParaRPr>
          </a:p>
          <a:p>
            <a:pPr indent="0" lvl="0" marL="0" rtl="0" algn="just">
              <a:spcBef>
                <a:spcPts val="0"/>
              </a:spcBef>
              <a:spcAft>
                <a:spcPts val="0"/>
              </a:spcAft>
              <a:buNone/>
            </a:pPr>
            <a:r>
              <a:t/>
            </a:r>
            <a:endParaRPr sz="900">
              <a:solidFill>
                <a:srgbClr val="434343"/>
              </a:solidFill>
              <a:latin typeface="EB Garamond"/>
              <a:ea typeface="EB Garamond"/>
              <a:cs typeface="EB Garamond"/>
              <a:sym typeface="EB Garamond"/>
            </a:endParaRPr>
          </a:p>
        </p:txBody>
      </p:sp>
      <p:sp>
        <p:nvSpPr>
          <p:cNvPr id="57" name="Google Shape;57;p13"/>
          <p:cNvSpPr txBox="1"/>
          <p:nvPr/>
        </p:nvSpPr>
        <p:spPr>
          <a:xfrm>
            <a:off x="3047125" y="-85200"/>
            <a:ext cx="3144600" cy="3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u="sng">
                <a:solidFill>
                  <a:srgbClr val="990000"/>
                </a:solidFill>
              </a:rPr>
              <a:t>TP : Mécanique des fluides</a:t>
            </a:r>
            <a:endParaRPr sz="1200" u="sng">
              <a:solidFill>
                <a:srgbClr val="990000"/>
              </a:solidFill>
            </a:endParaRPr>
          </a:p>
        </p:txBody>
      </p:sp>
      <p:sp>
        <p:nvSpPr>
          <p:cNvPr id="58" name="Google Shape;58;p13"/>
          <p:cNvSpPr txBox="1"/>
          <p:nvPr/>
        </p:nvSpPr>
        <p:spPr>
          <a:xfrm>
            <a:off x="3390975" y="89100"/>
            <a:ext cx="2655300" cy="2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800"/>
              <a:t>Duvivier Valentin </a:t>
            </a:r>
            <a:r>
              <a:rPr lang="fr" sz="800"/>
              <a:t>- </a:t>
            </a:r>
            <a:r>
              <a:rPr i="1" lang="fr" sz="800"/>
              <a:t>Clément Levillain</a:t>
            </a:r>
            <a:r>
              <a:rPr lang="fr" sz="800"/>
              <a:t> - </a:t>
            </a:r>
            <a:r>
              <a:rPr i="1" lang="fr" sz="800"/>
              <a:t>Gaspar Defaye</a:t>
            </a:r>
            <a:endParaRPr i="1" sz="800"/>
          </a:p>
        </p:txBody>
      </p:sp>
      <p:pic>
        <p:nvPicPr>
          <p:cNvPr id="59" name="Google Shape;59;p13"/>
          <p:cNvPicPr preferRelativeResize="0"/>
          <p:nvPr/>
        </p:nvPicPr>
        <p:blipFill>
          <a:blip r:embed="rId3">
            <a:alphaModFix/>
          </a:blip>
          <a:stretch>
            <a:fillRect/>
          </a:stretch>
        </p:blipFill>
        <p:spPr>
          <a:xfrm>
            <a:off x="5101894" y="2912600"/>
            <a:ext cx="829456" cy="762725"/>
          </a:xfrm>
          <a:prstGeom prst="rect">
            <a:avLst/>
          </a:prstGeom>
          <a:noFill/>
          <a:ln>
            <a:noFill/>
          </a:ln>
        </p:spPr>
      </p:pic>
      <p:pic>
        <p:nvPicPr>
          <p:cNvPr id="60" name="Google Shape;60;p13"/>
          <p:cNvPicPr preferRelativeResize="0"/>
          <p:nvPr/>
        </p:nvPicPr>
        <p:blipFill>
          <a:blip r:embed="rId4">
            <a:alphaModFix/>
          </a:blip>
          <a:stretch>
            <a:fillRect/>
          </a:stretch>
        </p:blipFill>
        <p:spPr>
          <a:xfrm>
            <a:off x="2172112" y="4339101"/>
            <a:ext cx="773775" cy="158722"/>
          </a:xfrm>
          <a:prstGeom prst="rect">
            <a:avLst/>
          </a:prstGeom>
          <a:noFill/>
          <a:ln>
            <a:noFill/>
          </a:ln>
        </p:spPr>
      </p:pic>
      <p:pic>
        <p:nvPicPr>
          <p:cNvPr id="61" name="Google Shape;61;p13"/>
          <p:cNvPicPr preferRelativeResize="0"/>
          <p:nvPr/>
        </p:nvPicPr>
        <p:blipFill>
          <a:blip r:embed="rId5">
            <a:alphaModFix/>
          </a:blip>
          <a:stretch>
            <a:fillRect/>
          </a:stretch>
        </p:blipFill>
        <p:spPr>
          <a:xfrm>
            <a:off x="1183500" y="4583125"/>
            <a:ext cx="1762374" cy="226575"/>
          </a:xfrm>
          <a:prstGeom prst="rect">
            <a:avLst/>
          </a:prstGeom>
          <a:noFill/>
          <a:ln>
            <a:noFill/>
          </a:ln>
        </p:spPr>
      </p:pic>
      <p:pic>
        <p:nvPicPr>
          <p:cNvPr id="62" name="Google Shape;62;p13"/>
          <p:cNvPicPr preferRelativeResize="0"/>
          <p:nvPr/>
        </p:nvPicPr>
        <p:blipFill>
          <a:blip r:embed="rId6">
            <a:alphaModFix/>
          </a:blip>
          <a:stretch>
            <a:fillRect/>
          </a:stretch>
        </p:blipFill>
        <p:spPr>
          <a:xfrm>
            <a:off x="337500" y="2382325"/>
            <a:ext cx="2174564" cy="188475"/>
          </a:xfrm>
          <a:prstGeom prst="rect">
            <a:avLst/>
          </a:prstGeom>
          <a:noFill/>
          <a:ln>
            <a:noFill/>
          </a:ln>
        </p:spPr>
      </p:pic>
      <p:pic>
        <p:nvPicPr>
          <p:cNvPr id="63" name="Google Shape;63;p13"/>
          <p:cNvPicPr preferRelativeResize="0"/>
          <p:nvPr/>
        </p:nvPicPr>
        <p:blipFill>
          <a:blip r:embed="rId7">
            <a:alphaModFix/>
          </a:blip>
          <a:stretch>
            <a:fillRect/>
          </a:stretch>
        </p:blipFill>
        <p:spPr>
          <a:xfrm>
            <a:off x="3881337" y="3023682"/>
            <a:ext cx="386225" cy="540544"/>
          </a:xfrm>
          <a:prstGeom prst="rect">
            <a:avLst/>
          </a:prstGeom>
          <a:noFill/>
          <a:ln>
            <a:noFill/>
          </a:ln>
        </p:spPr>
      </p:pic>
      <p:pic>
        <p:nvPicPr>
          <p:cNvPr id="64" name="Google Shape;64;p13"/>
          <p:cNvPicPr preferRelativeResize="0"/>
          <p:nvPr/>
        </p:nvPicPr>
        <p:blipFill>
          <a:blip r:embed="rId8">
            <a:alphaModFix/>
          </a:blip>
          <a:stretch>
            <a:fillRect/>
          </a:stretch>
        </p:blipFill>
        <p:spPr>
          <a:xfrm>
            <a:off x="1640125" y="491400"/>
            <a:ext cx="653918" cy="687725"/>
          </a:xfrm>
          <a:prstGeom prst="rect">
            <a:avLst/>
          </a:prstGeom>
          <a:noFill/>
          <a:ln>
            <a:noFill/>
          </a:ln>
        </p:spPr>
      </p:pic>
      <p:pic>
        <p:nvPicPr>
          <p:cNvPr id="65" name="Google Shape;65;p13"/>
          <p:cNvPicPr preferRelativeResize="0"/>
          <p:nvPr/>
        </p:nvPicPr>
        <p:blipFill>
          <a:blip r:embed="rId9">
            <a:alphaModFix/>
          </a:blip>
          <a:stretch>
            <a:fillRect/>
          </a:stretch>
        </p:blipFill>
        <p:spPr>
          <a:xfrm>
            <a:off x="602075" y="473300"/>
            <a:ext cx="386217" cy="723925"/>
          </a:xfrm>
          <a:prstGeom prst="rect">
            <a:avLst/>
          </a:prstGeom>
          <a:noFill/>
          <a:ln>
            <a:noFill/>
          </a:ln>
        </p:spPr>
      </p:pic>
      <p:pic>
        <p:nvPicPr>
          <p:cNvPr id="66" name="Google Shape;66;p13"/>
          <p:cNvPicPr preferRelativeResize="0"/>
          <p:nvPr/>
        </p:nvPicPr>
        <p:blipFill>
          <a:blip r:embed="rId10">
            <a:alphaModFix/>
          </a:blip>
          <a:stretch>
            <a:fillRect/>
          </a:stretch>
        </p:blipFill>
        <p:spPr>
          <a:xfrm>
            <a:off x="7810950" y="825025"/>
            <a:ext cx="1313625" cy="647550"/>
          </a:xfrm>
          <a:prstGeom prst="rect">
            <a:avLst/>
          </a:prstGeom>
          <a:noFill/>
          <a:ln>
            <a:noFill/>
          </a:ln>
        </p:spPr>
      </p:pic>
      <p:pic>
        <p:nvPicPr>
          <p:cNvPr id="67" name="Google Shape;67;p13"/>
          <p:cNvPicPr preferRelativeResize="0"/>
          <p:nvPr/>
        </p:nvPicPr>
        <p:blipFill>
          <a:blip r:embed="rId11">
            <a:alphaModFix/>
          </a:blip>
          <a:stretch>
            <a:fillRect/>
          </a:stretch>
        </p:blipFill>
        <p:spPr>
          <a:xfrm>
            <a:off x="7810950" y="230539"/>
            <a:ext cx="1313625" cy="608787"/>
          </a:xfrm>
          <a:prstGeom prst="rect">
            <a:avLst/>
          </a:prstGeom>
          <a:noFill/>
          <a:ln>
            <a:noFill/>
          </a:ln>
        </p:spPr>
      </p:pic>
      <p:pic>
        <p:nvPicPr>
          <p:cNvPr id="68" name="Google Shape;68;p13"/>
          <p:cNvPicPr preferRelativeResize="0"/>
          <p:nvPr/>
        </p:nvPicPr>
        <p:blipFill>
          <a:blip r:embed="rId12">
            <a:alphaModFix/>
          </a:blip>
          <a:stretch>
            <a:fillRect/>
          </a:stretch>
        </p:blipFill>
        <p:spPr>
          <a:xfrm>
            <a:off x="6271800" y="214201"/>
            <a:ext cx="1389717" cy="608175"/>
          </a:xfrm>
          <a:prstGeom prst="rect">
            <a:avLst/>
          </a:prstGeom>
          <a:noFill/>
          <a:ln>
            <a:noFill/>
          </a:ln>
        </p:spPr>
      </p:pic>
      <p:pic>
        <p:nvPicPr>
          <p:cNvPr id="69" name="Google Shape;69;p13"/>
          <p:cNvPicPr preferRelativeResize="0"/>
          <p:nvPr/>
        </p:nvPicPr>
        <p:blipFill>
          <a:blip r:embed="rId13">
            <a:alphaModFix/>
          </a:blip>
          <a:stretch>
            <a:fillRect/>
          </a:stretch>
        </p:blipFill>
        <p:spPr>
          <a:xfrm>
            <a:off x="7735600" y="1423450"/>
            <a:ext cx="1341499" cy="762725"/>
          </a:xfrm>
          <a:prstGeom prst="rect">
            <a:avLst/>
          </a:prstGeom>
          <a:noFill/>
          <a:ln>
            <a:noFill/>
          </a:ln>
        </p:spPr>
      </p:pic>
      <p:pic>
        <p:nvPicPr>
          <p:cNvPr id="70" name="Google Shape;70;p13"/>
          <p:cNvPicPr preferRelativeResize="0"/>
          <p:nvPr/>
        </p:nvPicPr>
        <p:blipFill>
          <a:blip r:embed="rId14">
            <a:alphaModFix/>
          </a:blip>
          <a:stretch>
            <a:fillRect/>
          </a:stretch>
        </p:blipFill>
        <p:spPr>
          <a:xfrm>
            <a:off x="6249575" y="1448588"/>
            <a:ext cx="1389724" cy="712448"/>
          </a:xfrm>
          <a:prstGeom prst="rect">
            <a:avLst/>
          </a:prstGeom>
          <a:noFill/>
          <a:ln>
            <a:noFill/>
          </a:ln>
        </p:spPr>
      </p:pic>
      <p:pic>
        <p:nvPicPr>
          <p:cNvPr id="71" name="Google Shape;71;p13"/>
          <p:cNvPicPr preferRelativeResize="0"/>
          <p:nvPr/>
        </p:nvPicPr>
        <p:blipFill>
          <a:blip r:embed="rId15">
            <a:alphaModFix/>
          </a:blip>
          <a:stretch>
            <a:fillRect/>
          </a:stretch>
        </p:blipFill>
        <p:spPr>
          <a:xfrm>
            <a:off x="4875713" y="1601850"/>
            <a:ext cx="1170674" cy="226582"/>
          </a:xfrm>
          <a:prstGeom prst="rect">
            <a:avLst/>
          </a:prstGeom>
          <a:noFill/>
          <a:ln>
            <a:noFill/>
          </a:ln>
        </p:spPr>
      </p:pic>
      <p:sp>
        <p:nvSpPr>
          <p:cNvPr id="72" name="Google Shape;72;p13"/>
          <p:cNvSpPr/>
          <p:nvPr/>
        </p:nvSpPr>
        <p:spPr>
          <a:xfrm>
            <a:off x="3039850" y="0"/>
            <a:ext cx="3217200" cy="33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3"/>
          <p:cNvPicPr preferRelativeResize="0"/>
          <p:nvPr/>
        </p:nvPicPr>
        <p:blipFill>
          <a:blip r:embed="rId16">
            <a:alphaModFix/>
          </a:blip>
          <a:stretch>
            <a:fillRect/>
          </a:stretch>
        </p:blipFill>
        <p:spPr>
          <a:xfrm>
            <a:off x="3229825" y="4087605"/>
            <a:ext cx="1021075" cy="346904"/>
          </a:xfrm>
          <a:prstGeom prst="rect">
            <a:avLst/>
          </a:prstGeom>
          <a:noFill/>
          <a:ln>
            <a:noFill/>
          </a:ln>
        </p:spPr>
      </p:pic>
      <p:pic>
        <p:nvPicPr>
          <p:cNvPr id="74" name="Google Shape;74;p13" title="Viscosité = f(Gradient)  -  Huile"/>
          <p:cNvPicPr preferRelativeResize="0"/>
          <p:nvPr/>
        </p:nvPicPr>
        <p:blipFill>
          <a:blip r:embed="rId17">
            <a:alphaModFix/>
          </a:blip>
          <a:stretch>
            <a:fillRect/>
          </a:stretch>
        </p:blipFill>
        <p:spPr>
          <a:xfrm>
            <a:off x="6286975" y="796768"/>
            <a:ext cx="1341501" cy="626682"/>
          </a:xfrm>
          <a:prstGeom prst="rect">
            <a:avLst/>
          </a:prstGeom>
          <a:noFill/>
          <a:ln>
            <a:noFill/>
          </a:ln>
        </p:spPr>
      </p:pic>
      <p:pic>
        <p:nvPicPr>
          <p:cNvPr id="75" name="Google Shape;75;p13"/>
          <p:cNvPicPr preferRelativeResize="0"/>
          <p:nvPr/>
        </p:nvPicPr>
        <p:blipFill>
          <a:blip r:embed="rId18">
            <a:alphaModFix/>
          </a:blip>
          <a:stretch>
            <a:fillRect/>
          </a:stretch>
        </p:blipFill>
        <p:spPr>
          <a:xfrm>
            <a:off x="80413" y="2049625"/>
            <a:ext cx="2431674" cy="332700"/>
          </a:xfrm>
          <a:prstGeom prst="rect">
            <a:avLst/>
          </a:prstGeom>
          <a:noFill/>
          <a:ln>
            <a:noFill/>
          </a:ln>
        </p:spPr>
      </p:pic>
      <p:pic>
        <p:nvPicPr>
          <p:cNvPr id="76" name="Google Shape;76;p13"/>
          <p:cNvPicPr preferRelativeResize="0"/>
          <p:nvPr/>
        </p:nvPicPr>
        <p:blipFill>
          <a:blip r:embed="rId19">
            <a:alphaModFix/>
          </a:blip>
          <a:stretch>
            <a:fillRect/>
          </a:stretch>
        </p:blipFill>
        <p:spPr>
          <a:xfrm>
            <a:off x="1238730" y="4166805"/>
            <a:ext cx="1341500" cy="188475"/>
          </a:xfrm>
          <a:prstGeom prst="rect">
            <a:avLst/>
          </a:prstGeom>
          <a:noFill/>
          <a:ln>
            <a:noFill/>
          </a:ln>
        </p:spPr>
      </p:pic>
      <p:pic>
        <p:nvPicPr>
          <p:cNvPr id="77" name="Google Shape;77;p13"/>
          <p:cNvPicPr preferRelativeResize="0"/>
          <p:nvPr/>
        </p:nvPicPr>
        <p:blipFill>
          <a:blip r:embed="rId20">
            <a:alphaModFix/>
          </a:blip>
          <a:stretch>
            <a:fillRect/>
          </a:stretch>
        </p:blipFill>
        <p:spPr>
          <a:xfrm>
            <a:off x="80425" y="4895000"/>
            <a:ext cx="2960100" cy="158700"/>
          </a:xfrm>
          <a:prstGeom prst="rect">
            <a:avLst/>
          </a:prstGeom>
          <a:noFill/>
          <a:ln>
            <a:noFill/>
          </a:ln>
        </p:spPr>
      </p:pic>
      <p:pic>
        <p:nvPicPr>
          <p:cNvPr id="78" name="Google Shape;78;p13"/>
          <p:cNvPicPr preferRelativeResize="0"/>
          <p:nvPr/>
        </p:nvPicPr>
        <p:blipFill>
          <a:blip r:embed="rId21">
            <a:alphaModFix/>
          </a:blip>
          <a:stretch>
            <a:fillRect/>
          </a:stretch>
        </p:blipFill>
        <p:spPr>
          <a:xfrm>
            <a:off x="3030675" y="625583"/>
            <a:ext cx="1692326" cy="1046421"/>
          </a:xfrm>
          <a:prstGeom prst="rect">
            <a:avLst/>
          </a:prstGeom>
          <a:noFill/>
          <a:ln>
            <a:noFill/>
          </a:ln>
        </p:spPr>
      </p:pic>
      <p:pic>
        <p:nvPicPr>
          <p:cNvPr id="79" name="Google Shape;79;p13"/>
          <p:cNvPicPr preferRelativeResize="0"/>
          <p:nvPr/>
        </p:nvPicPr>
        <p:blipFill>
          <a:blip r:embed="rId22">
            <a:alphaModFix/>
          </a:blip>
          <a:stretch>
            <a:fillRect/>
          </a:stretch>
        </p:blipFill>
        <p:spPr>
          <a:xfrm>
            <a:off x="4682775" y="638650"/>
            <a:ext cx="1586922" cy="981250"/>
          </a:xfrm>
          <a:prstGeom prst="rect">
            <a:avLst/>
          </a:prstGeom>
          <a:noFill/>
          <a:ln>
            <a:noFill/>
          </a:ln>
        </p:spPr>
      </p:pic>
      <p:pic>
        <p:nvPicPr>
          <p:cNvPr id="80" name="Google Shape;80;p13"/>
          <p:cNvPicPr preferRelativeResize="0"/>
          <p:nvPr/>
        </p:nvPicPr>
        <p:blipFill>
          <a:blip r:embed="rId23">
            <a:alphaModFix/>
          </a:blip>
          <a:stretch>
            <a:fillRect/>
          </a:stretch>
        </p:blipFill>
        <p:spPr>
          <a:xfrm>
            <a:off x="4479975" y="1836650"/>
            <a:ext cx="1673300" cy="897325"/>
          </a:xfrm>
          <a:prstGeom prst="rect">
            <a:avLst/>
          </a:prstGeom>
          <a:noFill/>
          <a:ln>
            <a:noFill/>
          </a:ln>
        </p:spPr>
      </p:pic>
      <p:sp>
        <p:nvSpPr>
          <p:cNvPr id="81" name="Google Shape;81;p13"/>
          <p:cNvSpPr/>
          <p:nvPr/>
        </p:nvSpPr>
        <p:spPr>
          <a:xfrm>
            <a:off x="-17225" y="0"/>
            <a:ext cx="3047100" cy="1271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17225" y="1271700"/>
            <a:ext cx="3047100" cy="387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3030825" y="332700"/>
            <a:ext cx="3223800" cy="2401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3029875" y="2733900"/>
            <a:ext cx="3217200" cy="2417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271800" y="0"/>
            <a:ext cx="2877000" cy="218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6255575" y="2186175"/>
            <a:ext cx="2877000" cy="1046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255575" y="3232575"/>
            <a:ext cx="2877000" cy="1911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