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>
        <p:scale>
          <a:sx n="70" d="100"/>
          <a:sy n="70" d="100"/>
        </p:scale>
        <p:origin x="12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7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74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9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5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4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8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76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70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4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9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FD290-2668-452C-8B3D-3C02B1E0F17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0B55-63C1-45EB-B7F4-94E14BBBD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2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ENSAI Groupe 25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Indicateur Pan-sensibilité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7" y="4635500"/>
            <a:ext cx="1685925" cy="14287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61" y="4807075"/>
            <a:ext cx="2029037" cy="10855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451" y="4589526"/>
            <a:ext cx="2275539" cy="1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résistance bactérienne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Capacité de résister à l’action d’une molécule antibiotique </a:t>
            </a:r>
          </a:p>
          <a:p>
            <a:pPr lvl="1"/>
            <a:r>
              <a:rPr lang="fr-FR" i="1" dirty="0" smtClean="0"/>
              <a:t>Naturelle</a:t>
            </a:r>
            <a:r>
              <a:rPr lang="fr-FR" dirty="0" smtClean="0"/>
              <a:t> / </a:t>
            </a:r>
            <a:r>
              <a:rPr lang="fr-FR" b="1" u="sng" dirty="0" smtClean="0"/>
              <a:t>Acquise</a:t>
            </a:r>
          </a:p>
          <a:p>
            <a:pPr lvl="1"/>
            <a:r>
              <a:rPr lang="fr-FR" dirty="0" smtClean="0"/>
              <a:t>Entraine des difficultés (échecs) thérapeutiques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b="1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0" y="3289450"/>
            <a:ext cx="5001461" cy="28363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59" y="4707649"/>
            <a:ext cx="6286941" cy="14127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0315" y="3585795"/>
            <a:ext cx="6432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Pression de sélection (usage antibiotique)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i="1" dirty="0" smtClean="0"/>
              <a:t>Autres facteurs 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34488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résistance bactérienne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221"/>
          </a:xfrm>
        </p:spPr>
        <p:txBody>
          <a:bodyPr>
            <a:normAutofit/>
          </a:bodyPr>
          <a:lstStyle/>
          <a:p>
            <a:r>
              <a:rPr lang="fr-FR" sz="3000" dirty="0" smtClean="0"/>
              <a:t>Capacité de résister à l’action d’une molécule antibiotique </a:t>
            </a:r>
          </a:p>
          <a:p>
            <a:pPr lvl="1"/>
            <a:r>
              <a:rPr lang="fr-FR" sz="2600" dirty="0" smtClean="0"/>
              <a:t>Testée en laboratoire -&gt; bactérie sensible / résistance</a:t>
            </a:r>
          </a:p>
          <a:p>
            <a:pPr lvl="1"/>
            <a:endParaRPr lang="fr-FR" sz="2600" dirty="0"/>
          </a:p>
          <a:p>
            <a:pPr lvl="1"/>
            <a:endParaRPr lang="fr-FR" sz="2600" dirty="0" smtClean="0"/>
          </a:p>
          <a:p>
            <a:pPr lvl="1"/>
            <a:endParaRPr lang="fr-FR" sz="2600" dirty="0" smtClean="0"/>
          </a:p>
          <a:p>
            <a:pPr lvl="1"/>
            <a:endParaRPr lang="fr-FR" sz="2600" dirty="0"/>
          </a:p>
          <a:p>
            <a:pPr lvl="1"/>
            <a:endParaRPr lang="fr-FR" sz="2600" dirty="0" smtClean="0"/>
          </a:p>
          <a:p>
            <a:pPr lvl="1"/>
            <a:r>
              <a:rPr lang="fr-FR" sz="2600" dirty="0" smtClean="0"/>
              <a:t>Par molécule antibiotique</a:t>
            </a:r>
          </a:p>
          <a:p>
            <a:pPr lvl="1"/>
            <a:r>
              <a:rPr lang="fr-FR" sz="2600" dirty="0" smtClean="0"/>
              <a:t>-&gt; Surveillance (séries, comparaisons temporelles, spatiales)</a:t>
            </a:r>
          </a:p>
          <a:p>
            <a:pPr lvl="1"/>
            <a:endParaRPr lang="fr-FR" sz="2600" i="1" dirty="0" smtClean="0"/>
          </a:p>
          <a:p>
            <a:pPr lvl="1"/>
            <a:r>
              <a:rPr lang="fr-FR" sz="2600" dirty="0" smtClean="0"/>
              <a:t>Chez l’homme et l’animal</a:t>
            </a:r>
          </a:p>
          <a:p>
            <a:pPr marL="457200" lvl="1" indent="0">
              <a:buNone/>
            </a:pP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21" y="2804630"/>
            <a:ext cx="2769075" cy="19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One-</a:t>
            </a:r>
            <a:r>
              <a:rPr lang="fr-FR" dirty="0" err="1" smtClean="0"/>
              <a:t>Health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945"/>
          </a:xfrm>
        </p:spPr>
        <p:txBody>
          <a:bodyPr/>
          <a:lstStyle/>
          <a:p>
            <a:r>
              <a:rPr lang="fr-FR" dirty="0" smtClean="0"/>
              <a:t>Une problématique commune</a:t>
            </a:r>
          </a:p>
          <a:p>
            <a:pPr lvl="1"/>
            <a:r>
              <a:rPr lang="fr-FR" dirty="0" smtClean="0"/>
              <a:t>Échanges bactériens et génétiques</a:t>
            </a:r>
          </a:p>
          <a:p>
            <a:endParaRPr lang="fr-FR" dirty="0" smtClean="0"/>
          </a:p>
          <a:p>
            <a:r>
              <a:rPr lang="fr-FR" dirty="0" smtClean="0"/>
              <a:t>Une structuration nationale le </a:t>
            </a:r>
            <a:r>
              <a:rPr lang="fr-FR" dirty="0" err="1" smtClean="0"/>
              <a:t>meta</a:t>
            </a:r>
            <a:r>
              <a:rPr lang="fr-FR" dirty="0" smtClean="0"/>
              <a:t>-réseau PROMISE</a:t>
            </a:r>
          </a:p>
          <a:p>
            <a:pPr lvl="1"/>
            <a:r>
              <a:rPr lang="fr-FR" dirty="0" smtClean="0"/>
              <a:t>Multiples outils de surveillance</a:t>
            </a:r>
          </a:p>
          <a:p>
            <a:pPr lvl="1"/>
            <a:r>
              <a:rPr lang="fr-FR" dirty="0" smtClean="0"/>
              <a:t>Collecte de données sur un modèle commun</a:t>
            </a:r>
          </a:p>
          <a:p>
            <a:pPr lvl="2"/>
            <a:r>
              <a:rPr lang="fr-FR" dirty="0" smtClean="0"/>
              <a:t>Analyse intégrée</a:t>
            </a:r>
          </a:p>
          <a:p>
            <a:pPr lvl="3"/>
            <a:r>
              <a:rPr lang="fr-FR" dirty="0" smtClean="0"/>
              <a:t>C34G</a:t>
            </a:r>
          </a:p>
          <a:p>
            <a:pPr lvl="3"/>
            <a:r>
              <a:rPr lang="fr-FR" dirty="0" smtClean="0"/>
              <a:t>FQ</a:t>
            </a:r>
          </a:p>
          <a:p>
            <a:pPr lvl="3"/>
            <a:r>
              <a:rPr lang="fr-FR" dirty="0" smtClean="0"/>
              <a:t>Indicateur de pan-Sensibilité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1" y="3904724"/>
            <a:ext cx="4427228" cy="25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pan-sensibilité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3925" y="1690688"/>
            <a:ext cx="10515600" cy="50149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Indicateur mis en œuvre en surveillance animale dans l’UE</a:t>
            </a:r>
          </a:p>
          <a:p>
            <a:pPr lvl="1"/>
            <a:r>
              <a:rPr lang="fr-FR" dirty="0" smtClean="0"/>
              <a:t>Rapport JIACRA</a:t>
            </a:r>
          </a:p>
          <a:p>
            <a:pPr lvl="1"/>
            <a:r>
              <a:rPr lang="fr-FR" dirty="0" smtClean="0"/>
              <a:t>Surveillance harmonisée</a:t>
            </a:r>
          </a:p>
          <a:p>
            <a:pPr lvl="1"/>
            <a:r>
              <a:rPr lang="fr-FR" dirty="0" smtClean="0"/>
              <a:t>Lien usage – résistance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Proposition d’extension</a:t>
            </a:r>
          </a:p>
          <a:p>
            <a:pPr lvl="1"/>
            <a:r>
              <a:rPr lang="fr-FR" dirty="0" smtClean="0"/>
              <a:t>Données PROMISE (aménagement définition)</a:t>
            </a:r>
          </a:p>
          <a:p>
            <a:pPr lvl="1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travail très encourageant et bien reçu </a:t>
            </a:r>
          </a:p>
          <a:p>
            <a:pPr lvl="2"/>
            <a:r>
              <a:rPr lang="fr-FR" dirty="0" smtClean="0"/>
              <a:t>Application à l’homme</a:t>
            </a:r>
          </a:p>
          <a:p>
            <a:pPr lvl="2"/>
            <a:r>
              <a:rPr lang="fr-FR" dirty="0" smtClean="0"/>
              <a:t>Analyse intégrée</a:t>
            </a:r>
          </a:p>
          <a:p>
            <a:pPr lvl="2"/>
            <a:r>
              <a:rPr lang="fr-FR" dirty="0" err="1" smtClean="0"/>
              <a:t>Co-facteurs</a:t>
            </a:r>
            <a:endParaRPr lang="fr-FR" dirty="0" smtClean="0"/>
          </a:p>
          <a:p>
            <a:pPr lvl="1"/>
            <a:r>
              <a:rPr lang="fr-FR" dirty="0" smtClean="0"/>
              <a:t>-&gt; Publication </a:t>
            </a:r>
          </a:p>
          <a:p>
            <a:pPr lvl="2"/>
            <a:r>
              <a:rPr lang="fr-FR" dirty="0" smtClean="0"/>
              <a:t>-&gt; validation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317" y="2129050"/>
            <a:ext cx="4050596" cy="28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Validation de l’indicateur</a:t>
            </a:r>
          </a:p>
          <a:p>
            <a:pPr lvl="1"/>
            <a:r>
              <a:rPr lang="fr-FR" dirty="0" smtClean="0"/>
              <a:t>Variabilité</a:t>
            </a:r>
          </a:p>
          <a:p>
            <a:pPr lvl="1"/>
            <a:r>
              <a:rPr lang="fr-FR" dirty="0" smtClean="0"/>
              <a:t>Lien aux objectifs d’application : guider politiques et mesurer progrès</a:t>
            </a:r>
          </a:p>
          <a:p>
            <a:pPr lvl="2"/>
            <a:r>
              <a:rPr lang="fr-FR" dirty="0" smtClean="0"/>
              <a:t>Lien à l’usage</a:t>
            </a:r>
          </a:p>
          <a:p>
            <a:pPr lvl="3"/>
            <a:r>
              <a:rPr lang="fr-FR" dirty="0" smtClean="0"/>
              <a:t>Transversal</a:t>
            </a:r>
          </a:p>
          <a:p>
            <a:pPr lvl="3"/>
            <a:r>
              <a:rPr lang="fr-FR" dirty="0" smtClean="0"/>
              <a:t>Dynamique (politiques de réduction d’usage)</a:t>
            </a:r>
          </a:p>
          <a:p>
            <a:pPr lvl="3"/>
            <a:r>
              <a:rPr lang="fr-FR" dirty="0" smtClean="0"/>
              <a:t>Pour toutes espèces</a:t>
            </a:r>
          </a:p>
          <a:p>
            <a:pPr lvl="1"/>
            <a:r>
              <a:rPr lang="fr-FR" dirty="0" smtClean="0"/>
              <a:t>Comparaison aux autres indicateurs</a:t>
            </a:r>
          </a:p>
          <a:p>
            <a:pPr lvl="2"/>
            <a:r>
              <a:rPr lang="fr-FR" dirty="0" smtClean="0"/>
              <a:t>Résistance Index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Analyse de ses facteurs de variation</a:t>
            </a:r>
          </a:p>
          <a:p>
            <a:pPr lvl="1"/>
            <a:r>
              <a:rPr lang="fr-FR" dirty="0" smtClean="0"/>
              <a:t>Outre l’usage: densité, accès aux soins, etc…</a:t>
            </a:r>
          </a:p>
          <a:p>
            <a:pPr lvl="1"/>
            <a:r>
              <a:rPr lang="fr-FR" dirty="0" smtClean="0"/>
              <a:t>Approche stat originale (-&gt; Stéphanie)</a:t>
            </a:r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0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209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ENSAI Groupe 25</vt:lpstr>
      <vt:lpstr>La résistance bactérienne</vt:lpstr>
      <vt:lpstr>La résistance bactérienne</vt:lpstr>
      <vt:lpstr>L’approche One-Health</vt:lpstr>
      <vt:lpstr>La pan-sensibilité</vt:lpstr>
      <vt:lpstr>Objectifs du projet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ENSAI Groupe 25</dc:title>
  <dc:creator>CHAUVIN Claire</dc:creator>
  <cp:lastModifiedBy>CHAUVIN Claire</cp:lastModifiedBy>
  <cp:revision>7</cp:revision>
  <dcterms:created xsi:type="dcterms:W3CDTF">2024-01-15T08:25:56Z</dcterms:created>
  <dcterms:modified xsi:type="dcterms:W3CDTF">2024-01-15T09:43:46Z</dcterms:modified>
</cp:coreProperties>
</file>