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9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0" r:id="rId16"/>
    <p:sldId id="272" r:id="rId17"/>
    <p:sldId id="269" r:id="rId18"/>
    <p:sldId id="273" r:id="rId19"/>
    <p:sldId id="274" r:id="rId20"/>
    <p:sldId id="286" r:id="rId21"/>
    <p:sldId id="289" r:id="rId22"/>
    <p:sldId id="28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67E7D-CF6F-144B-9192-2783030D4469}">
          <p14:sldIdLst>
            <p14:sldId id="256"/>
          </p14:sldIdLst>
        </p14:section>
        <p14:section name="Monday AM" id="{1D39BF02-C52E-AD48-9D21-B490AE129501}">
          <p14:sldIdLst>
            <p14:sldId id="257"/>
            <p14:sldId id="258"/>
            <p14:sldId id="262"/>
            <p14:sldId id="260"/>
            <p14:sldId id="290"/>
            <p14:sldId id="261"/>
            <p14:sldId id="263"/>
            <p14:sldId id="265"/>
            <p14:sldId id="264"/>
            <p14:sldId id="266"/>
            <p14:sldId id="267"/>
            <p14:sldId id="268"/>
            <p14:sldId id="271"/>
            <p14:sldId id="270"/>
            <p14:sldId id="272"/>
            <p14:sldId id="269"/>
            <p14:sldId id="273"/>
            <p14:sldId id="274"/>
          </p14:sldIdLst>
        </p14:section>
        <p14:section name="Monday PM" id="{A93E6B2F-9158-5242-80E5-BBE3085CCC79}">
          <p14:sldIdLst>
            <p14:sldId id="286"/>
            <p14:sldId id="289"/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432" y="168"/>
      </p:cViewPr>
      <p:guideLst>
        <p:guide orient="horz" pos="4319"/>
        <p:guide pos="296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623" y="194770"/>
            <a:ext cx="3027656" cy="1052164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5499238" y="194770"/>
            <a:ext cx="3391420" cy="91440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r">
              <a:buNone/>
              <a:defRPr sz="2400" b="0" i="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dirty="0"/>
              <a:t>Dateline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254623" y="1973578"/>
            <a:ext cx="8636035" cy="958850"/>
          </a:xfrm>
          <a:prstGeom prst="rect">
            <a:avLst/>
          </a:prstGeom>
        </p:spPr>
        <p:txBody>
          <a:bodyPr vert="horz" bIns="108000"/>
          <a:lstStyle>
            <a:lvl1pPr marL="0" indent="0">
              <a:buNone/>
              <a:defRPr sz="4800" b="1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2704124"/>
            <a:ext cx="8636000" cy="15128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accent1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254623" y="4894430"/>
            <a:ext cx="8635377" cy="727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54000" y="5421740"/>
            <a:ext cx="8636000" cy="72816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accent1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54000" y="1973578"/>
            <a:ext cx="86366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53342" y="4217012"/>
            <a:ext cx="86366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254658" y="6363938"/>
            <a:ext cx="8636000" cy="39866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24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05614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81397" y="2880000"/>
            <a:ext cx="7581206" cy="1098001"/>
          </a:xfrm>
          <a:prstGeom prst="rect">
            <a:avLst/>
          </a:prstGeom>
        </p:spPr>
        <p:txBody>
          <a:bodyPr/>
          <a:lstStyle>
            <a:lvl1pPr algn="ctr">
              <a:defRPr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9809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87" y="0"/>
            <a:ext cx="9144000" cy="6563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587" y="6749199"/>
            <a:ext cx="9144000" cy="1088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2603" y="143555"/>
            <a:ext cx="8548195" cy="5127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94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49"/>
            <a:ext cx="8229600" cy="7504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967C54-4920-D54F-B77B-C5E951C614BD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F86585-803A-2E43-A199-91C920CA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3" r:id="rId3"/>
    <p:sldLayoutId id="214748366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EMSC4033/8033</a:t>
            </a:r>
          </a:p>
          <a:p>
            <a:r>
              <a:rPr lang="en-US" dirty="0"/>
              <a:t>Semester 1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3965" y="2453003"/>
            <a:ext cx="8636035" cy="958850"/>
          </a:xfrm>
        </p:spPr>
        <p:txBody>
          <a:bodyPr/>
          <a:lstStyle/>
          <a:p>
            <a:r>
              <a:rPr lang="en-US" dirty="0"/>
              <a:t>Computational Geoscience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Andrew Valentine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School of Earth Sciences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andrew.valentine@anu.edu.au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off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4675" y="6180828"/>
            <a:ext cx="580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elvetica Neue"/>
                <a:cs typeface="Helvetica Neue"/>
              </a:rPr>
              <a:t>How do you make a cup of coffee?</a:t>
            </a:r>
          </a:p>
        </p:txBody>
      </p:sp>
    </p:spTree>
    <p:extLst>
      <p:ext uri="{BB962C8B-B14F-4D97-AF65-F5344CB8AC3E}">
        <p14:creationId xmlns:p14="http://schemas.microsoft.com/office/powerpoint/2010/main" val="290821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0373" y="1905506"/>
            <a:ext cx="65032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Need to spell everything out carefully – no shortcuts or assumptions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Task can be broken into sub-tasks, e.g. “boil kettle”, provided they are well-defined</a:t>
            </a:r>
          </a:p>
          <a:p>
            <a:pPr marL="800100" lvl="1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Sub-task may appear in other contexts, e.g. to make tea or hot chocolate</a:t>
            </a:r>
          </a:p>
        </p:txBody>
      </p:sp>
    </p:spTree>
    <p:extLst>
      <p:ext uri="{BB962C8B-B14F-4D97-AF65-F5344CB8AC3E}">
        <p14:creationId xmlns:p14="http://schemas.microsoft.com/office/powerpoint/2010/main" val="323487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7464" y="1394120"/>
            <a:ext cx="8739952" cy="2839516"/>
            <a:chOff x="404048" y="874532"/>
            <a:chExt cx="8739952" cy="2839516"/>
          </a:xfrm>
        </p:grpSpPr>
        <p:pic>
          <p:nvPicPr>
            <p:cNvPr id="3" name="Picture 2" descr="pasta_bag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48" y="899117"/>
              <a:ext cx="2790347" cy="2790347"/>
            </a:xfrm>
            <a:prstGeom prst="rect">
              <a:avLst/>
            </a:prstGeom>
          </p:spPr>
        </p:pic>
        <p:pic>
          <p:nvPicPr>
            <p:cNvPr id="4" name="Picture 3" descr="pasta_chee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484" y="874532"/>
              <a:ext cx="2839516" cy="2839516"/>
            </a:xfrm>
            <a:prstGeom prst="rect">
              <a:avLst/>
            </a:prstGeom>
          </p:spPr>
        </p:pic>
        <p:pic>
          <p:nvPicPr>
            <p:cNvPr id="5" name="Picture 4" descr="pasta_sauc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607" y="962189"/>
              <a:ext cx="2664203" cy="266420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367987" y="5330523"/>
            <a:ext cx="440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How do you make dinner?</a:t>
            </a:r>
          </a:p>
        </p:txBody>
      </p:sp>
    </p:spTree>
    <p:extLst>
      <p:ext uri="{BB962C8B-B14F-4D97-AF65-F5344CB8AC3E}">
        <p14:creationId xmlns:p14="http://schemas.microsoft.com/office/powerpoint/2010/main" val="334299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48" y="1472325"/>
            <a:ext cx="3913350" cy="391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603" y="1351509"/>
            <a:ext cx="4634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Our ‘recipe’ for coffee works with </a:t>
            </a:r>
            <a:r>
              <a:rPr lang="en-US" sz="2400" i="1" dirty="0">
                <a:latin typeface="Helvetica Neue"/>
                <a:cs typeface="Helvetica Neue"/>
              </a:rPr>
              <a:t>any</a:t>
            </a:r>
            <a:r>
              <a:rPr lang="en-US" sz="2400" dirty="0">
                <a:latin typeface="Helvetica Neue"/>
                <a:cs typeface="Helvetica Neue"/>
              </a:rPr>
              <a:t> mug 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‘Mug’ in the recipe is an </a:t>
            </a:r>
            <a:r>
              <a:rPr lang="en-US" sz="2400" i="1" dirty="0">
                <a:latin typeface="Helvetica Neue"/>
                <a:cs typeface="Helvetica Neue"/>
              </a:rPr>
              <a:t>abstract</a:t>
            </a:r>
            <a:r>
              <a:rPr lang="en-US" sz="2400" dirty="0">
                <a:latin typeface="Helvetica Neue"/>
                <a:cs typeface="Helvetica Neue"/>
              </a:rPr>
              <a:t> object assumed to have certain properties</a:t>
            </a:r>
          </a:p>
          <a:p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759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6319"/>
            <a:ext cx="2923024" cy="292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9382" y="2020596"/>
            <a:ext cx="487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Can you make coffee in a bucket?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40" y="3609138"/>
            <a:ext cx="4314659" cy="3020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21" y="4879319"/>
            <a:ext cx="436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Can you make coffee in a cat?</a:t>
            </a:r>
          </a:p>
        </p:txBody>
      </p:sp>
    </p:spTree>
    <p:extLst>
      <p:ext uri="{BB962C8B-B14F-4D97-AF65-F5344CB8AC3E}">
        <p14:creationId xmlns:p14="http://schemas.microsoft.com/office/powerpoint/2010/main" val="14638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7633" y="1289333"/>
            <a:ext cx="6608734" cy="1384995"/>
          </a:xfrm>
          <a:prstGeom prst="rect">
            <a:avLst/>
          </a:prstGeom>
          <a:solidFill>
            <a:srgbClr val="EAEFF1"/>
          </a:solidFill>
          <a:ln>
            <a:solidFill>
              <a:srgbClr val="ACC0C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A </a:t>
            </a:r>
            <a:r>
              <a:rPr lang="en-US" sz="2800" i="1" dirty="0">
                <a:latin typeface="Helvetica Neue"/>
                <a:cs typeface="Helvetica Neue"/>
              </a:rPr>
              <a:t>type definition</a:t>
            </a:r>
            <a:r>
              <a:rPr lang="en-US" sz="2800" dirty="0">
                <a:latin typeface="Helvetica Neue"/>
                <a:cs typeface="Helvetica Neue"/>
              </a:rPr>
              <a:t> is a set of rules defining the properties and </a:t>
            </a:r>
            <a:r>
              <a:rPr lang="en-US" sz="2800" dirty="0" err="1">
                <a:latin typeface="Helvetica Neue"/>
                <a:cs typeface="Helvetica Neue"/>
              </a:rPr>
              <a:t>behaviours</a:t>
            </a:r>
            <a:r>
              <a:rPr lang="en-US" sz="2800" dirty="0">
                <a:latin typeface="Helvetica Neue"/>
                <a:cs typeface="Helvetica Neue"/>
              </a:rPr>
              <a:t> we can expect a certain object to have.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7633" y="3810267"/>
            <a:ext cx="6608734" cy="1815882"/>
          </a:xfrm>
          <a:prstGeom prst="rect">
            <a:avLst/>
          </a:prstGeom>
          <a:solidFill>
            <a:srgbClr val="EAEFF1"/>
          </a:solidFill>
          <a:ln>
            <a:solidFill>
              <a:srgbClr val="ACC0C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Every object is an</a:t>
            </a:r>
            <a:r>
              <a:rPr lang="en-US" sz="2800" i="1" dirty="0">
                <a:latin typeface="Helvetica Neue"/>
                <a:cs typeface="Helvetica Neue"/>
              </a:rPr>
              <a:t> instance</a:t>
            </a:r>
            <a:r>
              <a:rPr lang="en-US" sz="2800" dirty="0">
                <a:latin typeface="Helvetica Neue"/>
                <a:cs typeface="Helvetica Neue"/>
              </a:rPr>
              <a:t> of some abstract type. It is guaranteed to have all the properties and </a:t>
            </a:r>
            <a:r>
              <a:rPr lang="en-US" sz="2800" dirty="0" err="1">
                <a:latin typeface="Helvetica Neue"/>
                <a:cs typeface="Helvetica Neue"/>
              </a:rPr>
              <a:t>behaviours</a:t>
            </a:r>
            <a:r>
              <a:rPr lang="en-US" sz="2800" dirty="0">
                <a:latin typeface="Helvetica Neue"/>
                <a:cs typeface="Helvetica Neue"/>
              </a:rPr>
              <a:t> set out in the type definition.</a:t>
            </a:r>
          </a:p>
        </p:txBody>
      </p:sp>
    </p:spTree>
    <p:extLst>
      <p:ext uri="{BB962C8B-B14F-4D97-AF65-F5344CB8AC3E}">
        <p14:creationId xmlns:p14="http://schemas.microsoft.com/office/powerpoint/2010/main" val="1685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48" y="1472325"/>
            <a:ext cx="3913350" cy="391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603" y="1351509"/>
            <a:ext cx="463484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Our ‘recipe’ for coffee works with </a:t>
            </a:r>
            <a:r>
              <a:rPr lang="en-US" sz="2400" i="1" dirty="0">
                <a:latin typeface="Helvetica Neue"/>
                <a:cs typeface="Helvetica Neue"/>
              </a:rPr>
              <a:t>any</a:t>
            </a:r>
            <a:r>
              <a:rPr lang="en-US" sz="2400" dirty="0">
                <a:latin typeface="Helvetica Neue"/>
                <a:cs typeface="Helvetica Neue"/>
              </a:rPr>
              <a:t> mug 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‘Mug’ in the recipe is an </a:t>
            </a:r>
            <a:r>
              <a:rPr lang="en-US" sz="2400" i="1" dirty="0">
                <a:latin typeface="Helvetica Neue"/>
                <a:cs typeface="Helvetica Neue"/>
              </a:rPr>
              <a:t>abstract</a:t>
            </a:r>
            <a:r>
              <a:rPr lang="en-US" sz="2400" dirty="0">
                <a:latin typeface="Helvetica Neue"/>
                <a:cs typeface="Helvetica Neue"/>
              </a:rPr>
              <a:t> object assumed to have certain properties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When we execute the recipe, we select a real, physical mug and let it ‘stand in for’ the abstract entity</a:t>
            </a:r>
          </a:p>
        </p:txBody>
      </p:sp>
    </p:spTree>
    <p:extLst>
      <p:ext uri="{BB962C8B-B14F-4D97-AF65-F5344CB8AC3E}">
        <p14:creationId xmlns:p14="http://schemas.microsoft.com/office/powerpoint/2010/main" val="302909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9270" y="1231601"/>
            <a:ext cx="6645460" cy="181588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A </a:t>
            </a:r>
            <a:r>
              <a:rPr lang="en-US" sz="2800" i="1" dirty="0">
                <a:latin typeface="Helvetica Neue"/>
                <a:cs typeface="Helvetica Neue"/>
              </a:rPr>
              <a:t>function</a:t>
            </a:r>
            <a:r>
              <a:rPr lang="en-US" sz="2800" dirty="0">
                <a:latin typeface="Helvetica Neue"/>
                <a:cs typeface="Helvetica Neue"/>
              </a:rPr>
              <a:t> or </a:t>
            </a:r>
            <a:r>
              <a:rPr lang="en-US" sz="2800" i="1" dirty="0">
                <a:latin typeface="Helvetica Neue"/>
                <a:cs typeface="Helvetica Neue"/>
              </a:rPr>
              <a:t>subroutine</a:t>
            </a:r>
            <a:r>
              <a:rPr lang="en-US" sz="2800" dirty="0">
                <a:latin typeface="Helvetica Neue"/>
                <a:cs typeface="Helvetica Neue"/>
              </a:rPr>
              <a:t> is a sequence of instructions designed to perform a particular task, packaged into readily-reusable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663" y="3694802"/>
            <a:ext cx="7120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To use a function, we only need to understand its </a:t>
            </a:r>
            <a:r>
              <a:rPr lang="en-US" sz="2400" i="1" dirty="0">
                <a:latin typeface="Helvetica Neue"/>
                <a:cs typeface="Helvetica Neue"/>
              </a:rPr>
              <a:t>interface</a:t>
            </a:r>
            <a:r>
              <a:rPr lang="en-US" sz="2400" dirty="0">
                <a:latin typeface="Helvetica Neue"/>
                <a:cs typeface="Helvetica Neue"/>
              </a:rPr>
              <a:t> – we don’t care about how it works internally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What information do we have to give to the function? (‘</a:t>
            </a:r>
            <a:r>
              <a:rPr lang="en-US" sz="2400" i="1" dirty="0">
                <a:latin typeface="Helvetica Neue"/>
                <a:cs typeface="Helvetica Neue"/>
              </a:rPr>
              <a:t>Arguments</a:t>
            </a:r>
            <a:r>
              <a:rPr lang="en-US" sz="2400" dirty="0">
                <a:latin typeface="Helvetica Neue"/>
                <a:cs typeface="Helvetica Neue"/>
              </a:rPr>
              <a:t>’)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What information does it give us back? (‘</a:t>
            </a:r>
            <a:r>
              <a:rPr lang="en-US" sz="2400" i="1" dirty="0">
                <a:latin typeface="Helvetica Neue"/>
                <a:cs typeface="Helvetica Neue"/>
              </a:rPr>
              <a:t>Return value</a:t>
            </a:r>
            <a:r>
              <a:rPr lang="en-US" sz="2400" dirty="0">
                <a:latin typeface="Helvetica Neue"/>
                <a:cs typeface="Helvetica Neue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4156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720"/>
            <a:ext cx="4782472" cy="5029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6686" y="1443282"/>
            <a:ext cx="4654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Programming is like Lego - we connect lots of simple pieces together to make something much more sophisticated</a:t>
            </a:r>
          </a:p>
        </p:txBody>
      </p:sp>
    </p:spTree>
    <p:extLst>
      <p:ext uri="{BB962C8B-B14F-4D97-AF65-F5344CB8AC3E}">
        <p14:creationId xmlns:p14="http://schemas.microsoft.com/office/powerpoint/2010/main" val="87880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60362" y="3167390"/>
            <a:ext cx="3423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1+2+3+</a:t>
            </a:r>
            <a:r>
              <a:rPr lang="is-IS" sz="3200" dirty="0">
                <a:latin typeface="Helvetica Neue"/>
                <a:cs typeface="Helvetica Neue"/>
              </a:rPr>
              <a:t>…+10 = ?</a:t>
            </a:r>
            <a:endParaRPr lang="en-US" sz="3200" dirty="0" err="1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6822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Who, what, where?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03" y="820458"/>
            <a:ext cx="88634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The course team: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Andrew Valentine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Rebecca </a:t>
            </a:r>
            <a:r>
              <a:rPr lang="en-US" sz="2400" dirty="0" err="1">
                <a:latin typeface="Helvetica Neue"/>
                <a:cs typeface="Helvetica Neue"/>
              </a:rPr>
              <a:t>McGirr</a:t>
            </a: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For the next three weeks: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Mon/Wed/</a:t>
            </a:r>
            <a:r>
              <a:rPr lang="en-US" sz="2400" dirty="0" err="1">
                <a:latin typeface="Helvetica Neue"/>
                <a:cs typeface="Helvetica Neue"/>
              </a:rPr>
              <a:t>Thur</a:t>
            </a:r>
            <a:r>
              <a:rPr lang="en-US" sz="2400" dirty="0">
                <a:latin typeface="Helvetica Neue"/>
                <a:cs typeface="Helvetica Neue"/>
              </a:rPr>
              <a:t>/Fri: 10-12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Wed/Fri: 2-5</a:t>
            </a: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All classes will be online via Zoom</a:t>
            </a:r>
          </a:p>
          <a:p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Classes will be focused on practical exercises</a:t>
            </a:r>
          </a:p>
        </p:txBody>
      </p:sp>
    </p:spTree>
    <p:extLst>
      <p:ext uri="{BB962C8B-B14F-4D97-AF65-F5344CB8AC3E}">
        <p14:creationId xmlns:p14="http://schemas.microsoft.com/office/powerpoint/2010/main" val="192656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603" y="894443"/>
            <a:ext cx="6805897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To tackle a complex problem, we </a:t>
            </a:r>
            <a:r>
              <a:rPr lang="en-US" sz="2400" b="1" dirty="0">
                <a:latin typeface="Helvetica Neue"/>
                <a:cs typeface="Helvetica Neue"/>
              </a:rPr>
              <a:t>break it down </a:t>
            </a:r>
            <a:r>
              <a:rPr lang="en-US" sz="2400" dirty="0">
                <a:latin typeface="Helvetica Neue"/>
                <a:cs typeface="Helvetica Neue"/>
              </a:rPr>
              <a:t>into manageable pieces.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First understand the </a:t>
            </a:r>
            <a:r>
              <a:rPr lang="en-US" sz="2400" b="1" dirty="0">
                <a:latin typeface="Helvetica Neue"/>
                <a:cs typeface="Helvetica Neue"/>
              </a:rPr>
              <a:t>algorithm</a:t>
            </a:r>
            <a:r>
              <a:rPr lang="en-US" sz="2400" dirty="0">
                <a:latin typeface="Helvetica Neue"/>
                <a:cs typeface="Helvetica Neue"/>
              </a:rPr>
              <a:t> we want to create, then worry about how to </a:t>
            </a:r>
            <a:r>
              <a:rPr lang="en-US" sz="2400" b="1" dirty="0">
                <a:latin typeface="Helvetica Neue"/>
                <a:cs typeface="Helvetica Neue"/>
              </a:rPr>
              <a:t>implement</a:t>
            </a:r>
            <a:r>
              <a:rPr lang="en-US" sz="2400" dirty="0">
                <a:latin typeface="Helvetica Neue"/>
                <a:cs typeface="Helvetica Neue"/>
              </a:rPr>
              <a:t> that in a particular </a:t>
            </a:r>
            <a:r>
              <a:rPr lang="en-US" sz="2400" b="1" dirty="0">
                <a:latin typeface="Helvetica Neue"/>
                <a:cs typeface="Helvetica Neue"/>
              </a:rPr>
              <a:t>programming language</a:t>
            </a:r>
            <a:r>
              <a:rPr lang="en-US" sz="2400" dirty="0">
                <a:latin typeface="Helvetica Neue"/>
                <a:cs typeface="Helvetica Neue"/>
              </a:rPr>
              <a:t>.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Important to spell everything out in detail – computers are </a:t>
            </a:r>
            <a:r>
              <a:rPr lang="en-US" sz="2400" b="1" dirty="0">
                <a:latin typeface="Helvetica Neue"/>
                <a:cs typeface="Helvetica Neue"/>
              </a:rPr>
              <a:t>dumb</a:t>
            </a:r>
            <a:r>
              <a:rPr lang="en-US" sz="2400" dirty="0">
                <a:latin typeface="Helvetica Neue"/>
                <a:cs typeface="Helvetica Neue"/>
              </a:rPr>
              <a:t>.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Write generic ‘recipes’ or </a:t>
            </a:r>
            <a:r>
              <a:rPr lang="en-US" sz="2400" b="1" dirty="0">
                <a:latin typeface="Helvetica Neue"/>
                <a:cs typeface="Helvetica Neue"/>
              </a:rPr>
              <a:t>functions </a:t>
            </a:r>
            <a:r>
              <a:rPr lang="en-US" sz="2400" dirty="0">
                <a:latin typeface="Helvetica Neue"/>
                <a:cs typeface="Helvetica Neue"/>
              </a:rPr>
              <a:t>that work for </a:t>
            </a:r>
            <a:r>
              <a:rPr lang="en-US" sz="2400" b="1" dirty="0">
                <a:latin typeface="Helvetica Neue"/>
                <a:cs typeface="Helvetica Neue"/>
              </a:rPr>
              <a:t>all</a:t>
            </a:r>
            <a:r>
              <a:rPr lang="en-US" sz="2400" dirty="0">
                <a:latin typeface="Helvetica Neue"/>
                <a:cs typeface="Helvetica Neue"/>
              </a:rPr>
              <a:t> objects of a certain </a:t>
            </a:r>
            <a:r>
              <a:rPr lang="en-US" sz="2400" b="1" dirty="0">
                <a:latin typeface="Helvetica Neue"/>
                <a:cs typeface="Helvetica Neue"/>
              </a:rPr>
              <a:t>type</a:t>
            </a:r>
          </a:p>
          <a:p>
            <a:pPr marL="342900" indent="-342900">
              <a:buFont typeface="Wingdings" charset="2"/>
              <a:buChar char="§"/>
            </a:pPr>
            <a:endParaRPr lang="en-US" sz="2400" b="1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Then </a:t>
            </a:r>
            <a:r>
              <a:rPr lang="en-US" sz="2400" b="1" dirty="0">
                <a:latin typeface="Helvetica Neue"/>
                <a:cs typeface="Helvetica Neue"/>
              </a:rPr>
              <a:t>call</a:t>
            </a:r>
            <a:r>
              <a:rPr lang="en-US" sz="2400" dirty="0">
                <a:latin typeface="Helvetica Neue"/>
                <a:cs typeface="Helvetica Neue"/>
              </a:rPr>
              <a:t> the function passing it specific </a:t>
            </a:r>
            <a:r>
              <a:rPr lang="en-US" sz="2400" b="1" dirty="0">
                <a:latin typeface="Helvetica Neue"/>
                <a:cs typeface="Helvetica Neue"/>
              </a:rPr>
              <a:t>instances </a:t>
            </a:r>
            <a:r>
              <a:rPr lang="en-US" sz="2400" dirty="0">
                <a:latin typeface="Helvetica Neue"/>
                <a:cs typeface="Helvetica Neue"/>
              </a:rPr>
              <a:t>as </a:t>
            </a:r>
            <a:r>
              <a:rPr lang="en-US" sz="2400" b="1" dirty="0">
                <a:latin typeface="Helvetica Neue"/>
                <a:cs typeface="Helvetica Neue"/>
              </a:rPr>
              <a:t>arguments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090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5875" y="3251140"/>
            <a:ext cx="6553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I am thinking of a number between 1 and 10</a:t>
            </a:r>
            <a:r>
              <a:rPr lang="is-IS" sz="2400" dirty="0">
                <a:latin typeface="Helvetica Neue"/>
                <a:cs typeface="Helvetica Neue"/>
              </a:rPr>
              <a:t>…</a:t>
            </a:r>
            <a:endParaRPr lang="en-US" sz="2400" dirty="0" err="1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7955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126365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603" y="865970"/>
            <a:ext cx="6426294" cy="2246769"/>
          </a:xfrm>
          <a:prstGeom prst="rect">
            <a:avLst/>
          </a:prstGeom>
          <a:solidFill>
            <a:srgbClr val="EAEFF1"/>
          </a:solidFill>
          <a:ln>
            <a:solidFill>
              <a:srgbClr val="ACC0C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A </a:t>
            </a:r>
            <a:r>
              <a:rPr lang="en-US" sz="2800" i="1" dirty="0">
                <a:latin typeface="Helvetica Neue"/>
                <a:cs typeface="Helvetica Neue"/>
              </a:rPr>
              <a:t>variable</a:t>
            </a:r>
            <a:r>
              <a:rPr lang="en-US" sz="2800" dirty="0">
                <a:latin typeface="Helvetica Neue"/>
                <a:cs typeface="Helvetica Neue"/>
              </a:rPr>
              <a:t> is a named ‘slot’ in which a piece of information can be stored temporarily, accessed and updated.</a:t>
            </a:r>
          </a:p>
          <a:p>
            <a:endParaRPr lang="en-US" sz="2800" dirty="0">
              <a:latin typeface="Helvetica Neue"/>
              <a:cs typeface="Helvetica Neue"/>
            </a:endParaRPr>
          </a:p>
          <a:p>
            <a:r>
              <a:rPr lang="en-US" sz="2800" dirty="0">
                <a:latin typeface="Helvetica Neue"/>
                <a:cs typeface="Helvetica Neue"/>
              </a:rPr>
              <a:t>A variable has an associated type.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4504" y="3783468"/>
            <a:ext cx="6426294" cy="1384995"/>
          </a:xfrm>
          <a:prstGeom prst="rect">
            <a:avLst/>
          </a:prstGeom>
          <a:solidFill>
            <a:srgbClr val="EAEFF1"/>
          </a:solidFill>
          <a:ln>
            <a:solidFill>
              <a:srgbClr val="ACC0C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A </a:t>
            </a:r>
            <a:r>
              <a:rPr lang="en-US" sz="2800" i="1" dirty="0">
                <a:latin typeface="Helvetica Neue"/>
                <a:cs typeface="Helvetica Neue"/>
              </a:rPr>
              <a:t>constant</a:t>
            </a:r>
            <a:r>
              <a:rPr lang="en-US" sz="2800" dirty="0">
                <a:latin typeface="Helvetica Neue"/>
                <a:cs typeface="Helvetica Neue"/>
              </a:rPr>
              <a:t> is a piece of information which is built into a program and cannot be 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8222" y="5711546"/>
            <a:ext cx="7003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Variables and constants are stored in your computer’s RAM (random access memory)</a:t>
            </a:r>
          </a:p>
        </p:txBody>
      </p:sp>
    </p:spTree>
    <p:extLst>
      <p:ext uri="{BB962C8B-B14F-4D97-AF65-F5344CB8AC3E}">
        <p14:creationId xmlns:p14="http://schemas.microsoft.com/office/powerpoint/2010/main" val="278185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witch_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7" y="4388234"/>
            <a:ext cx="1635434" cy="736862"/>
          </a:xfrm>
          <a:prstGeom prst="rect">
            <a:avLst/>
          </a:prstGeom>
        </p:spPr>
      </p:pic>
      <p:pic>
        <p:nvPicPr>
          <p:cNvPr id="4" name="Picture 3" descr="switch_o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3" y="4388234"/>
            <a:ext cx="1635433" cy="736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603" y="1285726"/>
            <a:ext cx="8250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Computing is built around the </a:t>
            </a:r>
            <a:r>
              <a:rPr lang="en-US" sz="2400" b="1" dirty="0">
                <a:latin typeface="Helvetica Neue"/>
                <a:cs typeface="Helvetica Neue"/>
              </a:rPr>
              <a:t>binary</a:t>
            </a:r>
            <a:r>
              <a:rPr lang="en-US" sz="2400" dirty="0">
                <a:latin typeface="Helvetica Neue"/>
                <a:cs typeface="Helvetica Neue"/>
              </a:rPr>
              <a:t> system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Information is stored using </a:t>
            </a:r>
            <a:r>
              <a:rPr lang="en-US" sz="2400" b="1" dirty="0">
                <a:latin typeface="Helvetica Neue"/>
                <a:cs typeface="Helvetica Neue"/>
              </a:rPr>
              <a:t>bits </a:t>
            </a:r>
            <a:r>
              <a:rPr lang="en-US" sz="2400" dirty="0">
                <a:latin typeface="Helvetica Neue"/>
                <a:cs typeface="Helvetica Neue"/>
              </a:rPr>
              <a:t>(binary digits)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A bit can take the value 0 or 1 – it’s essentially a switch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To represent more complex information we combine bits</a:t>
            </a:r>
          </a:p>
        </p:txBody>
      </p:sp>
    </p:spTree>
    <p:extLst>
      <p:ext uri="{BB962C8B-B14F-4D97-AF65-F5344CB8AC3E}">
        <p14:creationId xmlns:p14="http://schemas.microsoft.com/office/powerpoint/2010/main" val="353623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1636610"/>
            <a:ext cx="1635433" cy="736862"/>
          </a:xfrm>
          <a:prstGeom prst="rect">
            <a:avLst/>
          </a:prstGeom>
        </p:spPr>
      </p:pic>
      <p:pic>
        <p:nvPicPr>
          <p:cNvPr id="4" name="Picture 3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778033"/>
            <a:ext cx="1635433" cy="736862"/>
          </a:xfrm>
          <a:prstGeom prst="rect">
            <a:avLst/>
          </a:prstGeom>
        </p:spPr>
      </p:pic>
      <p:pic>
        <p:nvPicPr>
          <p:cNvPr id="5" name="Picture 4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72" y="778033"/>
            <a:ext cx="1635433" cy="736862"/>
          </a:xfrm>
          <a:prstGeom prst="rect">
            <a:avLst/>
          </a:prstGeom>
        </p:spPr>
      </p:pic>
      <p:pic>
        <p:nvPicPr>
          <p:cNvPr id="6" name="Picture 5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5581348"/>
            <a:ext cx="1635433" cy="736862"/>
          </a:xfrm>
          <a:prstGeom prst="rect">
            <a:avLst/>
          </a:prstGeom>
        </p:spPr>
      </p:pic>
      <p:pic>
        <p:nvPicPr>
          <p:cNvPr id="7" name="Picture 6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72" y="1636610"/>
            <a:ext cx="1635434" cy="736862"/>
          </a:xfrm>
          <a:prstGeom prst="rect">
            <a:avLst/>
          </a:prstGeom>
        </p:spPr>
      </p:pic>
      <p:pic>
        <p:nvPicPr>
          <p:cNvPr id="8" name="Picture 7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72" y="5581348"/>
            <a:ext cx="1635434" cy="736862"/>
          </a:xfrm>
          <a:prstGeom prst="rect">
            <a:avLst/>
          </a:prstGeom>
        </p:spPr>
      </p:pic>
      <p:pic>
        <p:nvPicPr>
          <p:cNvPr id="9" name="Picture 8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71" y="4737421"/>
            <a:ext cx="1635434" cy="736862"/>
          </a:xfrm>
          <a:prstGeom prst="rect">
            <a:avLst/>
          </a:prstGeom>
        </p:spPr>
      </p:pic>
      <p:pic>
        <p:nvPicPr>
          <p:cNvPr id="10" name="Picture 9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4737421"/>
            <a:ext cx="1635434" cy="736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0304" y="3198168"/>
            <a:ext cx="394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A 2-bit system has 4 states</a:t>
            </a:r>
          </a:p>
        </p:txBody>
      </p:sp>
    </p:spTree>
    <p:extLst>
      <p:ext uri="{BB962C8B-B14F-4D97-AF65-F5344CB8AC3E}">
        <p14:creationId xmlns:p14="http://schemas.microsoft.com/office/powerpoint/2010/main" val="154534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778033"/>
            <a:ext cx="1635433" cy="736862"/>
          </a:xfrm>
          <a:prstGeom prst="rect">
            <a:avLst/>
          </a:prstGeom>
        </p:spPr>
      </p:pic>
      <p:pic>
        <p:nvPicPr>
          <p:cNvPr id="4" name="Picture 3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1534139"/>
            <a:ext cx="1635433" cy="736862"/>
          </a:xfrm>
          <a:prstGeom prst="rect">
            <a:avLst/>
          </a:prstGeom>
        </p:spPr>
      </p:pic>
      <p:pic>
        <p:nvPicPr>
          <p:cNvPr id="5" name="Picture 4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2309489"/>
            <a:ext cx="1635433" cy="736862"/>
          </a:xfrm>
          <a:prstGeom prst="rect">
            <a:avLst/>
          </a:prstGeom>
        </p:spPr>
      </p:pic>
      <p:pic>
        <p:nvPicPr>
          <p:cNvPr id="6" name="Picture 5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7" y="778033"/>
            <a:ext cx="1635433" cy="736862"/>
          </a:xfrm>
          <a:prstGeom prst="rect">
            <a:avLst/>
          </a:prstGeom>
        </p:spPr>
      </p:pic>
      <p:pic>
        <p:nvPicPr>
          <p:cNvPr id="7" name="Picture 6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7" y="1534139"/>
            <a:ext cx="1635433" cy="736862"/>
          </a:xfrm>
          <a:prstGeom prst="rect">
            <a:avLst/>
          </a:prstGeom>
        </p:spPr>
      </p:pic>
      <p:pic>
        <p:nvPicPr>
          <p:cNvPr id="8" name="Picture 7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7" y="2309489"/>
            <a:ext cx="1635433" cy="736862"/>
          </a:xfrm>
          <a:prstGeom prst="rect">
            <a:avLst/>
          </a:prstGeom>
        </p:spPr>
      </p:pic>
      <p:pic>
        <p:nvPicPr>
          <p:cNvPr id="9" name="Picture 8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7" y="778033"/>
            <a:ext cx="1635433" cy="736862"/>
          </a:xfrm>
          <a:prstGeom prst="rect">
            <a:avLst/>
          </a:prstGeom>
        </p:spPr>
      </p:pic>
      <p:pic>
        <p:nvPicPr>
          <p:cNvPr id="10" name="Picture 9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7" y="2309489"/>
            <a:ext cx="1635434" cy="736862"/>
          </a:xfrm>
          <a:prstGeom prst="rect">
            <a:avLst/>
          </a:prstGeom>
        </p:spPr>
      </p:pic>
      <p:pic>
        <p:nvPicPr>
          <p:cNvPr id="11" name="Picture 10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6" y="1534139"/>
            <a:ext cx="1635434" cy="736862"/>
          </a:xfrm>
          <a:prstGeom prst="rect">
            <a:avLst/>
          </a:prstGeom>
        </p:spPr>
      </p:pic>
      <p:pic>
        <p:nvPicPr>
          <p:cNvPr id="12" name="Picture 11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4" y="2309489"/>
            <a:ext cx="1635434" cy="736862"/>
          </a:xfrm>
          <a:prstGeom prst="rect">
            <a:avLst/>
          </a:prstGeom>
        </p:spPr>
      </p:pic>
      <p:pic>
        <p:nvPicPr>
          <p:cNvPr id="13" name="Picture 12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4" y="1539974"/>
            <a:ext cx="1635434" cy="736862"/>
          </a:xfrm>
          <a:prstGeom prst="rect">
            <a:avLst/>
          </a:prstGeom>
        </p:spPr>
      </p:pic>
      <p:pic>
        <p:nvPicPr>
          <p:cNvPr id="14" name="Picture 13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4" y="766417"/>
            <a:ext cx="1635433" cy="736862"/>
          </a:xfrm>
          <a:prstGeom prst="rect">
            <a:avLst/>
          </a:prstGeom>
        </p:spPr>
      </p:pic>
      <p:pic>
        <p:nvPicPr>
          <p:cNvPr id="15" name="Picture 14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" y="5143269"/>
            <a:ext cx="1635433" cy="736862"/>
          </a:xfrm>
          <a:prstGeom prst="rect">
            <a:avLst/>
          </a:prstGeom>
        </p:spPr>
      </p:pic>
      <p:pic>
        <p:nvPicPr>
          <p:cNvPr id="16" name="Picture 15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2" y="4367919"/>
            <a:ext cx="1635434" cy="736862"/>
          </a:xfrm>
          <a:prstGeom prst="rect">
            <a:avLst/>
          </a:prstGeom>
        </p:spPr>
      </p:pic>
      <p:pic>
        <p:nvPicPr>
          <p:cNvPr id="17" name="Picture 16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4" y="5899375"/>
            <a:ext cx="1635433" cy="736862"/>
          </a:xfrm>
          <a:prstGeom prst="rect">
            <a:avLst/>
          </a:prstGeom>
        </p:spPr>
      </p:pic>
      <p:pic>
        <p:nvPicPr>
          <p:cNvPr id="18" name="Picture 17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6" y="4367919"/>
            <a:ext cx="1635434" cy="736862"/>
          </a:xfrm>
          <a:prstGeom prst="rect">
            <a:avLst/>
          </a:prstGeom>
        </p:spPr>
      </p:pic>
      <p:pic>
        <p:nvPicPr>
          <p:cNvPr id="19" name="Picture 18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6" y="4367919"/>
            <a:ext cx="1635434" cy="736862"/>
          </a:xfrm>
          <a:prstGeom prst="rect">
            <a:avLst/>
          </a:prstGeom>
        </p:spPr>
      </p:pic>
      <p:pic>
        <p:nvPicPr>
          <p:cNvPr id="20" name="Picture 19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3" y="4367919"/>
            <a:ext cx="1635434" cy="736862"/>
          </a:xfrm>
          <a:prstGeom prst="rect">
            <a:avLst/>
          </a:prstGeom>
        </p:spPr>
      </p:pic>
      <p:pic>
        <p:nvPicPr>
          <p:cNvPr id="21" name="Picture 20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4" y="5899375"/>
            <a:ext cx="1635434" cy="736862"/>
          </a:xfrm>
          <a:prstGeom prst="rect">
            <a:avLst/>
          </a:prstGeom>
        </p:spPr>
      </p:pic>
      <p:pic>
        <p:nvPicPr>
          <p:cNvPr id="22" name="Picture 21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3" y="5129206"/>
            <a:ext cx="1635434" cy="736862"/>
          </a:xfrm>
          <a:prstGeom prst="rect">
            <a:avLst/>
          </a:prstGeom>
        </p:spPr>
      </p:pic>
      <p:pic>
        <p:nvPicPr>
          <p:cNvPr id="23" name="Picture 22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7" y="5129206"/>
            <a:ext cx="1635434" cy="736862"/>
          </a:xfrm>
          <a:prstGeom prst="rect">
            <a:avLst/>
          </a:prstGeom>
        </p:spPr>
      </p:pic>
      <p:pic>
        <p:nvPicPr>
          <p:cNvPr id="24" name="Picture 23" descr="switch_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7" y="5899375"/>
            <a:ext cx="1635434" cy="736862"/>
          </a:xfrm>
          <a:prstGeom prst="rect">
            <a:avLst/>
          </a:prstGeom>
        </p:spPr>
      </p:pic>
      <p:pic>
        <p:nvPicPr>
          <p:cNvPr id="25" name="Picture 24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8" y="5143269"/>
            <a:ext cx="1635433" cy="736862"/>
          </a:xfrm>
          <a:prstGeom prst="rect">
            <a:avLst/>
          </a:prstGeom>
        </p:spPr>
      </p:pic>
      <p:pic>
        <p:nvPicPr>
          <p:cNvPr id="26" name="Picture 25" descr="switch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78" y="5899375"/>
            <a:ext cx="1635433" cy="7368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00304" y="3429000"/>
            <a:ext cx="394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A 3-bit system has 8 states</a:t>
            </a:r>
          </a:p>
        </p:txBody>
      </p:sp>
    </p:spTree>
    <p:extLst>
      <p:ext uri="{BB962C8B-B14F-4D97-AF65-F5344CB8AC3E}">
        <p14:creationId xmlns:p14="http://schemas.microsoft.com/office/powerpoint/2010/main" val="214403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9839" y="1385552"/>
            <a:ext cx="42557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In general, a set of N bits can represent 2</a:t>
            </a:r>
            <a:r>
              <a:rPr lang="en-US" sz="2400" baseline="30000" dirty="0">
                <a:latin typeface="Helvetica Neue"/>
                <a:cs typeface="Helvetica Neue"/>
              </a:rPr>
              <a:t>N</a:t>
            </a:r>
            <a:r>
              <a:rPr lang="en-US" sz="2400" dirty="0">
                <a:latin typeface="Helvetica Neue"/>
                <a:cs typeface="Helvetica Neue"/>
              </a:rPr>
              <a:t> different states</a:t>
            </a:r>
          </a:p>
          <a:p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We can only represent a finite, discrete (countable) set of quantities</a:t>
            </a:r>
          </a:p>
          <a:p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Every kind of information must be mapped onto this discrete 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39466"/>
              </p:ext>
            </p:extLst>
          </p:nvPr>
        </p:nvGraphicFramePr>
        <p:xfrm>
          <a:off x="6195408" y="1385552"/>
          <a:ext cx="23858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4294967296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≈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1.845 x 10</a:t>
                      </a:r>
                      <a:r>
                        <a:rPr lang="en-US" baseline="30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576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1028" y="1682750"/>
            <a:ext cx="3961945" cy="523220"/>
          </a:xfrm>
          <a:prstGeom prst="rect">
            <a:avLst/>
          </a:prstGeom>
          <a:solidFill>
            <a:srgbClr val="EAEFF1"/>
          </a:solidFill>
          <a:ln>
            <a:solidFill>
              <a:srgbClr val="ACC0C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A </a:t>
            </a:r>
            <a:r>
              <a:rPr lang="en-US" sz="2800" i="1" dirty="0">
                <a:latin typeface="Helvetica Neue"/>
                <a:cs typeface="Helvetica Neue"/>
              </a:rPr>
              <a:t>byte</a:t>
            </a:r>
            <a:r>
              <a:rPr lang="en-US" sz="2800" dirty="0">
                <a:latin typeface="Helvetica Neue"/>
                <a:cs typeface="Helvetica Neue"/>
              </a:rPr>
              <a:t> is a unit of 8 bits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624" y="2697738"/>
            <a:ext cx="725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A </a:t>
            </a:r>
            <a:r>
              <a:rPr lang="en-US" sz="2400" b="1" i="1" dirty="0">
                <a:latin typeface="Helvetica Neue"/>
                <a:cs typeface="Helvetica Neue"/>
              </a:rPr>
              <a:t>kilo</a:t>
            </a:r>
            <a:r>
              <a:rPr lang="en-US" sz="2400" i="1" dirty="0">
                <a:latin typeface="Helvetica Neue"/>
                <a:cs typeface="Helvetica Neue"/>
              </a:rPr>
              <a:t>byte</a:t>
            </a:r>
            <a:r>
              <a:rPr lang="en-US" sz="2400" dirty="0">
                <a:latin typeface="Helvetica Neue"/>
                <a:cs typeface="Helvetica Neue"/>
              </a:rPr>
              <a:t> is 2</a:t>
            </a:r>
            <a:r>
              <a:rPr lang="en-US" sz="2400" baseline="30000" dirty="0">
                <a:latin typeface="Helvetica Neue"/>
                <a:cs typeface="Helvetica Neue"/>
              </a:rPr>
              <a:t>10</a:t>
            </a:r>
            <a:r>
              <a:rPr lang="en-US" sz="2400" dirty="0">
                <a:latin typeface="Helvetica Neue"/>
                <a:cs typeface="Helvetica Neue"/>
              </a:rPr>
              <a:t>=1024 bytes</a:t>
            </a:r>
          </a:p>
          <a:p>
            <a:r>
              <a:rPr lang="en-US" sz="2400" dirty="0">
                <a:latin typeface="Helvetica Neue"/>
                <a:cs typeface="Helvetica Neue"/>
              </a:rPr>
              <a:t>A </a:t>
            </a:r>
            <a:r>
              <a:rPr lang="en-US" sz="2400" b="1" i="1" dirty="0">
                <a:latin typeface="Helvetica Neue"/>
                <a:cs typeface="Helvetica Neue"/>
              </a:rPr>
              <a:t>mega</a:t>
            </a:r>
            <a:r>
              <a:rPr lang="en-US" sz="2400" i="1" dirty="0">
                <a:latin typeface="Helvetica Neue"/>
                <a:cs typeface="Helvetica Neue"/>
              </a:rPr>
              <a:t>byte</a:t>
            </a:r>
            <a:r>
              <a:rPr lang="en-US" sz="2400" dirty="0">
                <a:latin typeface="Helvetica Neue"/>
                <a:cs typeface="Helvetica Neue"/>
              </a:rPr>
              <a:t> is 2</a:t>
            </a:r>
            <a:r>
              <a:rPr lang="en-US" sz="2400" baseline="30000" dirty="0">
                <a:latin typeface="Helvetica Neue"/>
                <a:cs typeface="Helvetica Neue"/>
              </a:rPr>
              <a:t>20</a:t>
            </a:r>
            <a:r>
              <a:rPr lang="en-US" sz="2400" dirty="0">
                <a:latin typeface="Helvetica Neue"/>
                <a:cs typeface="Helvetica Neue"/>
              </a:rPr>
              <a:t> bytes (1024 kilobytes)</a:t>
            </a:r>
          </a:p>
          <a:p>
            <a:r>
              <a:rPr lang="en-US" sz="2400" dirty="0">
                <a:latin typeface="Helvetica Neue"/>
                <a:cs typeface="Helvetica Neue"/>
              </a:rPr>
              <a:t>A</a:t>
            </a:r>
            <a:r>
              <a:rPr lang="en-US" sz="2400" b="1" dirty="0">
                <a:latin typeface="Helvetica Neue"/>
                <a:cs typeface="Helvetica Neue"/>
              </a:rPr>
              <a:t> </a:t>
            </a:r>
            <a:r>
              <a:rPr lang="en-US" sz="2400" b="1" i="1" dirty="0">
                <a:latin typeface="Helvetica Neue"/>
                <a:cs typeface="Helvetica Neue"/>
              </a:rPr>
              <a:t>giga</a:t>
            </a:r>
            <a:r>
              <a:rPr lang="en-US" sz="2400" i="1" dirty="0">
                <a:latin typeface="Helvetica Neue"/>
                <a:cs typeface="Helvetica Neue"/>
              </a:rPr>
              <a:t>byte</a:t>
            </a:r>
            <a:r>
              <a:rPr lang="en-US" sz="2400" dirty="0">
                <a:latin typeface="Helvetica Neue"/>
                <a:cs typeface="Helvetica Neue"/>
              </a:rPr>
              <a:t> is 2</a:t>
            </a:r>
            <a:r>
              <a:rPr lang="en-US" sz="2400" baseline="30000" dirty="0">
                <a:latin typeface="Helvetica Neue"/>
                <a:cs typeface="Helvetica Neue"/>
              </a:rPr>
              <a:t>30</a:t>
            </a:r>
            <a:r>
              <a:rPr lang="en-US" sz="2400" dirty="0">
                <a:latin typeface="Helvetica Neue"/>
                <a:cs typeface="Helvetica Neue"/>
              </a:rPr>
              <a:t> bytes (1024 megabytes)</a:t>
            </a:r>
          </a:p>
          <a:p>
            <a:r>
              <a:rPr lang="en-US" sz="2400" dirty="0">
                <a:latin typeface="Helvetica Neue"/>
                <a:cs typeface="Helvetica Neue"/>
              </a:rPr>
              <a:t>And so on: terabytes, petabytes, </a:t>
            </a:r>
            <a:r>
              <a:rPr lang="en-US" sz="2400" dirty="0" err="1">
                <a:latin typeface="Helvetica Neue"/>
                <a:cs typeface="Helvetica Neue"/>
              </a:rPr>
              <a:t>exabytes</a:t>
            </a:r>
            <a:r>
              <a:rPr lang="is-IS" sz="2400" dirty="0">
                <a:latin typeface="Helvetica Neue"/>
                <a:cs typeface="Helvetica Neue"/>
              </a:rPr>
              <a:t>…</a:t>
            </a:r>
          </a:p>
          <a:p>
            <a:endParaRPr lang="is-IS" sz="2400" dirty="0">
              <a:latin typeface="Helvetica Neue"/>
              <a:cs typeface="Helvetica Neue"/>
            </a:endParaRPr>
          </a:p>
          <a:p>
            <a:r>
              <a:rPr lang="is-IS" sz="2400" dirty="0">
                <a:latin typeface="Helvetica Neue"/>
                <a:cs typeface="Helvetica Neue"/>
              </a:rPr>
              <a:t>NB: Sometimes kilo-/mega-/giga- etc are used in their usual SI sense, i.e. 10</a:t>
            </a:r>
            <a:r>
              <a:rPr lang="is-IS" sz="2400" baseline="30000" dirty="0">
                <a:latin typeface="Helvetica Neue"/>
                <a:cs typeface="Helvetica Neue"/>
              </a:rPr>
              <a:t>3</a:t>
            </a:r>
            <a:r>
              <a:rPr lang="is-IS" sz="2400" dirty="0">
                <a:latin typeface="Helvetica Neue"/>
                <a:cs typeface="Helvetica Neue"/>
              </a:rPr>
              <a:t>/10</a:t>
            </a:r>
            <a:r>
              <a:rPr lang="is-IS" sz="2400" baseline="30000" dirty="0">
                <a:latin typeface="Helvetica Neue"/>
                <a:cs typeface="Helvetica Neue"/>
              </a:rPr>
              <a:t>6</a:t>
            </a:r>
            <a:r>
              <a:rPr lang="is-IS" sz="2400" dirty="0">
                <a:latin typeface="Helvetica Neue"/>
                <a:cs typeface="Helvetica Neue"/>
              </a:rPr>
              <a:t>/10</a:t>
            </a:r>
            <a:r>
              <a:rPr lang="is-IS" sz="2400" baseline="30000" dirty="0">
                <a:latin typeface="Helvetica Neue"/>
                <a:cs typeface="Helvetica Neue"/>
              </a:rPr>
              <a:t>9</a:t>
            </a:r>
            <a:r>
              <a:rPr lang="is-IS" sz="2400" dirty="0">
                <a:latin typeface="Helvetica Neue"/>
                <a:cs typeface="Helvetica Neue"/>
              </a:rPr>
              <a:t> bytes. An SI terabyte is only 90% the size of a base-2 terabyte!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805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9978" y="2585660"/>
            <a:ext cx="7468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Three main ‘building blocks’ of information: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"/>
                <a:cs typeface="Helvetica Neue"/>
              </a:rPr>
              <a:t>Integers (1,2,3,</a:t>
            </a:r>
            <a:r>
              <a:rPr lang="is-IS" sz="2400" dirty="0">
                <a:latin typeface="Helvetica Neue"/>
                <a:cs typeface="Helvetica Neue"/>
              </a:rPr>
              <a:t>…)</a:t>
            </a:r>
          </a:p>
          <a:p>
            <a:pPr marL="342900" indent="-342900">
              <a:buFont typeface="Arial"/>
              <a:buChar char="•"/>
            </a:pPr>
            <a:r>
              <a:rPr lang="is-IS" sz="2400" dirty="0">
                <a:latin typeface="Helvetica Neue"/>
                <a:cs typeface="Helvetica Neue"/>
              </a:rPr>
              <a:t>Real/floating-point numbers (1.326, -2.33162, π,...)</a:t>
            </a:r>
          </a:p>
          <a:p>
            <a:pPr marL="342900" indent="-342900">
              <a:buFont typeface="Arial"/>
              <a:buChar char="•"/>
            </a:pPr>
            <a:r>
              <a:rPr lang="is-IS" sz="2400" dirty="0">
                <a:latin typeface="Helvetica Neue"/>
                <a:cs typeface="Helvetica Neue"/>
              </a:rPr>
              <a:t>Alphanumeric characters (‘a’, ‘b’, ‘1’,...</a:t>
            </a:r>
            <a:endParaRPr lang="en-US" sz="2400" dirty="0" err="1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14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602" y="712197"/>
            <a:ext cx="78586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In-class assessment (20%)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10-12 Thurs 7</a:t>
            </a:r>
            <a:r>
              <a:rPr lang="en-US" sz="2400" baseline="30000" dirty="0">
                <a:latin typeface="Helvetica Neue"/>
                <a:cs typeface="Helvetica Neue"/>
              </a:rPr>
              <a:t>th</a:t>
            </a:r>
            <a:r>
              <a:rPr lang="en-US" sz="2400" dirty="0">
                <a:latin typeface="Helvetica Neue"/>
                <a:cs typeface="Helvetica Neue"/>
              </a:rPr>
              <a:t> May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i="1" dirty="0">
                <a:latin typeface="Helvetica Neue"/>
                <a:cs typeface="Helvetica Neue"/>
              </a:rPr>
              <a:t>Please see me today if there is any chance you cannot attend for this</a:t>
            </a:r>
          </a:p>
          <a:p>
            <a:pPr marL="800100" lvl="1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Assessed programming project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More details towards the end of the course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Due: 5pm Friday 5</a:t>
            </a:r>
            <a:r>
              <a:rPr lang="en-US" sz="2400" baseline="30000" dirty="0">
                <a:latin typeface="Helvetica Neue"/>
                <a:cs typeface="Helvetica Neue"/>
              </a:rPr>
              <a:t>th</a:t>
            </a:r>
            <a:r>
              <a:rPr lang="en-US" sz="2400" dirty="0">
                <a:latin typeface="Helvetica Neue"/>
                <a:cs typeface="Helvetica Neue"/>
              </a:rPr>
              <a:t> June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Four </a:t>
            </a:r>
            <a:r>
              <a:rPr lang="en-US" sz="2400" b="1" dirty="0">
                <a:latin typeface="Helvetica Neue"/>
                <a:cs typeface="Helvetica Neue"/>
              </a:rPr>
              <a:t>optional </a:t>
            </a:r>
            <a:r>
              <a:rPr lang="en-US" sz="2400" dirty="0">
                <a:latin typeface="Helvetica Neue"/>
                <a:cs typeface="Helvetica Neue"/>
              </a:rPr>
              <a:t>drop-in sessions will be held: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Dates/times </a:t>
            </a:r>
            <a:r>
              <a:rPr lang="en-US" sz="2400" dirty="0" err="1">
                <a:latin typeface="Helvetica Neue"/>
                <a:cs typeface="Helvetica Neue"/>
              </a:rPr>
              <a:t>tbc</a:t>
            </a:r>
            <a:r>
              <a:rPr lang="en-US" sz="2400" dirty="0">
                <a:latin typeface="Helvetica Neue"/>
                <a:cs typeface="Helvetica Neue"/>
              </a:rPr>
              <a:t>...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Opportunity to ask questions and get help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No need to attend if you have no questions!</a:t>
            </a:r>
          </a:p>
        </p:txBody>
      </p:sp>
    </p:spTree>
    <p:extLst>
      <p:ext uri="{BB962C8B-B14F-4D97-AF65-F5344CB8AC3E}">
        <p14:creationId xmlns:p14="http://schemas.microsoft.com/office/powerpoint/2010/main" val="80642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3438" y="730250"/>
            <a:ext cx="7477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Integers are already discrete, so can easily be mapped onto binary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"/>
                <a:cs typeface="Helvetica Neue"/>
              </a:rPr>
              <a:t>Choose how many bits you are going to use (typically 32 bits/4 bytes)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"/>
                <a:cs typeface="Helvetica Neue"/>
              </a:rPr>
              <a:t>Decide whether you need to represent negative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"/>
                <a:cs typeface="Helvetica Neue"/>
              </a:rPr>
              <a:t>Decide whether to read the bits from left-to-right or right-to-left (‘big endian or little endian’)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5734" y="4003207"/>
            <a:ext cx="1291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0 0 0 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 0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0 1  1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1 0  2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1 1  3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0 0  4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0 1  5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1 0  6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1 1  7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0413" y="4003207"/>
            <a:ext cx="13912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0 0 0 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 0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0 1  1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1 0  2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1 1  3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0 0  ?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0 1  -1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1 0  -2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1 1  -3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603" y="5124437"/>
            <a:ext cx="127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Unsigned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0913" y="5124437"/>
            <a:ext cx="987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189333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7250" y="1143000"/>
            <a:ext cx="6508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Alphanumeric data is also discrete and easy to map, by defining a standard ordering: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50" y="2333625"/>
            <a:ext cx="13340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0 0 0 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 a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0 1  b</a:t>
            </a:r>
          </a:p>
          <a:p>
            <a:r>
              <a:rPr lang="en-US" sz="2000" dirty="0">
                <a:latin typeface="Helvetica Neue"/>
                <a:cs typeface="Helvetica Neue"/>
              </a:rPr>
              <a:t>0 1 0 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 c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0 1 1  d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0 0  A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0 1  B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1 0  C</a:t>
            </a:r>
          </a:p>
          <a:p>
            <a:r>
              <a:rPr lang="en-US" sz="2000" dirty="0">
                <a:latin typeface="Helvetica Neue"/>
                <a:cs typeface="Helvetica Neue"/>
                <a:sym typeface="Wingdings"/>
              </a:rPr>
              <a:t>1 1 1 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5365750"/>
            <a:ext cx="7759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Usually the ASCII (American Standard Code for Information Interchange) table is used</a:t>
            </a:r>
            <a:r>
              <a:rPr lang="is-IS" sz="2400" dirty="0">
                <a:latin typeface="Helvetica Neue"/>
                <a:cs typeface="Helvetica Neue"/>
              </a:rPr>
              <a:t>…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34638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328"/>
          <a:stretch/>
        </p:blipFill>
        <p:spPr>
          <a:xfrm>
            <a:off x="520701" y="656318"/>
            <a:ext cx="8102599" cy="60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71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603" y="904875"/>
            <a:ext cx="753283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Real numbers are harder: we have to </a:t>
            </a:r>
            <a:r>
              <a:rPr lang="en-US" sz="2400" b="1" dirty="0">
                <a:latin typeface="Helvetica Neue"/>
                <a:cs typeface="Helvetica Neue"/>
              </a:rPr>
              <a:t>discretize</a:t>
            </a:r>
            <a:r>
              <a:rPr lang="en-US" sz="2400" dirty="0">
                <a:latin typeface="Helvetica Neue"/>
                <a:cs typeface="Helvetica Neue"/>
              </a:rPr>
              <a:t> them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Cannot represent most numbers exactly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Common source of ‘numerical error’ in calculations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03" y="2569487"/>
            <a:ext cx="764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Represent </a:t>
            </a:r>
            <a:r>
              <a:rPr lang="en-US" sz="2400" dirty="0" err="1">
                <a:latin typeface="Helvetica Neue"/>
                <a:cs typeface="Helvetica Neue"/>
              </a:rPr>
              <a:t>a.bcde</a:t>
            </a:r>
            <a:r>
              <a:rPr lang="en-US" sz="2400" dirty="0">
                <a:latin typeface="Helvetica Neue"/>
                <a:cs typeface="Helvetica Neue"/>
              </a:rPr>
              <a:t> as p x 2</a:t>
            </a:r>
            <a:r>
              <a:rPr lang="en-US" sz="2400" baseline="30000" dirty="0">
                <a:latin typeface="Helvetica Neue"/>
                <a:cs typeface="Helvetica Neue"/>
              </a:rPr>
              <a:t>q </a:t>
            </a:r>
            <a:r>
              <a:rPr lang="en-US" sz="2400" dirty="0">
                <a:latin typeface="Helvetica Neue"/>
                <a:cs typeface="Helvetica Neue"/>
              </a:rPr>
              <a:t>where p and q are integers</a:t>
            </a:r>
            <a:endParaRPr lang="en-US" sz="2400" baseline="30000" dirty="0">
              <a:latin typeface="Helvetica Neue"/>
              <a:cs typeface="Helvetica Neue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95258" y="4362390"/>
            <a:ext cx="5753485" cy="2152830"/>
            <a:chOff x="1473871" y="4362390"/>
            <a:chExt cx="5753485" cy="2152830"/>
          </a:xfrm>
        </p:grpSpPr>
        <p:sp>
          <p:nvSpPr>
            <p:cNvPr id="5" name="TextBox 4"/>
            <p:cNvSpPr txBox="1"/>
            <p:nvPr/>
          </p:nvSpPr>
          <p:spPr>
            <a:xfrm>
              <a:off x="1473871" y="4362390"/>
              <a:ext cx="5753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0.13 </a:t>
              </a:r>
              <a:r>
                <a:rPr lang="en-US" sz="2000" dirty="0">
                  <a:latin typeface="Helvetica Neue"/>
                  <a:cs typeface="Helvetica Neue"/>
                  <a:sym typeface="Wingdings"/>
                </a:rPr>
                <a:t> 8724152 x 2</a:t>
              </a:r>
              <a:r>
                <a:rPr lang="en-US" sz="2000" baseline="30000" dirty="0">
                  <a:latin typeface="Helvetica Neue"/>
                  <a:cs typeface="Helvetica Neue"/>
                  <a:sym typeface="Wingdings"/>
                </a:rPr>
                <a:t>-26 </a:t>
              </a:r>
              <a:r>
                <a:rPr lang="en-US" sz="2000" dirty="0">
                  <a:latin typeface="Helvetica Neue"/>
                  <a:cs typeface="Helvetica Neue"/>
                  <a:sym typeface="Wingdings"/>
                </a:rPr>
                <a:t>= 0.12999999952 ≈ 0.13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250" y="5353110"/>
              <a:ext cx="5389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0   100001010001111010111000   1   011010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3647281" y="4296691"/>
              <a:ext cx="190502" cy="321469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51125" y="6105555"/>
              <a:ext cx="2161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8724152 (24 bits)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6361216" y="5446826"/>
              <a:ext cx="190501" cy="91442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42000" y="6115110"/>
              <a:ext cx="1305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26 (6 bits)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16200000" flipV="1">
              <a:off x="5635624" y="5067360"/>
              <a:ext cx="190502" cy="38099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9317" y="4762500"/>
              <a:ext cx="2844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-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16200000" flipV="1">
              <a:off x="1698624" y="5124508"/>
              <a:ext cx="190502" cy="38099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9947" y="4762500"/>
              <a:ext cx="338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"/>
                  <a:cs typeface="Helvetica Neue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03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604" y="825500"/>
            <a:ext cx="671064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/>
                <a:cs typeface="Helvetica Neue"/>
              </a:rPr>
              <a:t>Floating point arithmetic can give weird results</a:t>
            </a:r>
            <a:r>
              <a:rPr lang="is-IS" sz="2400" dirty="0">
                <a:latin typeface="Helvetica Neue"/>
                <a:cs typeface="Helvetica Neue"/>
              </a:rPr>
              <a:t>…</a:t>
            </a:r>
          </a:p>
          <a:p>
            <a:endParaRPr lang="is-IS" sz="2400" dirty="0">
              <a:latin typeface="Helvetica Neue"/>
              <a:cs typeface="Helvetica Neue"/>
            </a:endParaRPr>
          </a:p>
          <a:p>
            <a:r>
              <a:rPr lang="is-IS" sz="2400" dirty="0">
                <a:latin typeface="Helvetica Neue"/>
                <a:cs typeface="Helvetica Neue"/>
              </a:rPr>
              <a:t>0.1+0.1+ ... + 0.1 = 0.999999999999</a:t>
            </a:r>
          </a:p>
          <a:p>
            <a:endParaRPr lang="is-IS" sz="2400" dirty="0">
              <a:latin typeface="Helvetica Neue"/>
              <a:cs typeface="Helvetica Neue"/>
            </a:endParaRPr>
          </a:p>
          <a:p>
            <a:endParaRPr lang="is-IS" sz="2400" dirty="0">
              <a:latin typeface="Helvetica Neue"/>
              <a:cs typeface="Helvetica Neue"/>
            </a:endParaRPr>
          </a:p>
          <a:p>
            <a:r>
              <a:rPr lang="is-IS" sz="2400" dirty="0">
                <a:latin typeface="Helvetica Neue"/>
                <a:cs typeface="Helvetica Neue"/>
              </a:rPr>
              <a:t>Any number ‘too large’ to be representable is assumed to be infinity</a:t>
            </a:r>
          </a:p>
          <a:p>
            <a:endParaRPr lang="is-IS" sz="2400" dirty="0">
              <a:latin typeface="Helvetica Neue"/>
              <a:cs typeface="Helvetica Neue"/>
            </a:endParaRPr>
          </a:p>
          <a:p>
            <a:r>
              <a:rPr lang="is-IS" sz="2400" dirty="0">
                <a:latin typeface="Helvetica Neue"/>
                <a:cs typeface="Helvetica Neue"/>
              </a:rPr>
              <a:t>Any number ‘too small’ to be representable is assumed to be 0</a:t>
            </a:r>
          </a:p>
          <a:p>
            <a:endParaRPr lang="is-IS" sz="2400" dirty="0">
              <a:latin typeface="Helvetica Neue"/>
              <a:cs typeface="Helvetica Neue"/>
            </a:endParaRPr>
          </a:p>
          <a:p>
            <a:r>
              <a:rPr lang="is-IS" sz="2400" dirty="0">
                <a:latin typeface="Helvetica Neue"/>
                <a:cs typeface="Helvetica Neue"/>
              </a:rPr>
              <a:t>You will sometimes see values of ‘NaN’, meaning ‘</a:t>
            </a:r>
            <a:r>
              <a:rPr lang="is-IS" sz="2400" b="1" dirty="0">
                <a:latin typeface="Helvetica Neue"/>
                <a:cs typeface="Helvetica Neue"/>
              </a:rPr>
              <a:t>N</a:t>
            </a:r>
            <a:r>
              <a:rPr lang="is-IS" sz="2400" dirty="0">
                <a:latin typeface="Helvetica Neue"/>
                <a:cs typeface="Helvetica Neue"/>
              </a:rPr>
              <a:t>ot </a:t>
            </a:r>
            <a:r>
              <a:rPr lang="is-IS" sz="2400" b="1" dirty="0">
                <a:latin typeface="Helvetica Neue"/>
                <a:cs typeface="Helvetica Neue"/>
              </a:rPr>
              <a:t>A</a:t>
            </a:r>
            <a:r>
              <a:rPr lang="is-IS" sz="2400" dirty="0">
                <a:latin typeface="Helvetica Neue"/>
                <a:cs typeface="Helvetica Neue"/>
              </a:rPr>
              <a:t> </a:t>
            </a:r>
            <a:r>
              <a:rPr lang="is-IS" sz="2400" b="1" dirty="0">
                <a:latin typeface="Helvetica Neue"/>
                <a:cs typeface="Helvetica Neue"/>
              </a:rPr>
              <a:t>N</a:t>
            </a:r>
            <a:r>
              <a:rPr lang="is-IS" sz="2400" dirty="0">
                <a:latin typeface="Helvetica Neue"/>
                <a:cs typeface="Helvetica Neue"/>
              </a:rPr>
              <a:t>umber’ – this means something weird happened in your calculation </a:t>
            </a:r>
          </a:p>
        </p:txBody>
      </p:sp>
    </p:spTree>
    <p:extLst>
      <p:ext uri="{BB962C8B-B14F-4D97-AF65-F5344CB8AC3E}">
        <p14:creationId xmlns:p14="http://schemas.microsoft.com/office/powerpoint/2010/main" val="22207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602" y="712197"/>
            <a:ext cx="7233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Assessed programming project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More details towards the end of the course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Due: 5pm Friday 5</a:t>
            </a:r>
            <a:r>
              <a:rPr lang="en-US" sz="2400" baseline="30000" dirty="0">
                <a:latin typeface="Helvetica Neue"/>
                <a:cs typeface="Helvetica Neue"/>
              </a:rPr>
              <a:t>th</a:t>
            </a:r>
            <a:r>
              <a:rPr lang="en-US" sz="2400" dirty="0">
                <a:latin typeface="Helvetica Neue"/>
                <a:cs typeface="Helvetica Neue"/>
              </a:rPr>
              <a:t> June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When you get stuck, you are encouraged to: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Talk to friends/colleagues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Make use of online resources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However, you </a:t>
            </a:r>
            <a:r>
              <a:rPr lang="en-US" sz="2400" b="1" dirty="0">
                <a:latin typeface="Helvetica Neue"/>
                <a:cs typeface="Helvetica Neue"/>
              </a:rPr>
              <a:t>must</a:t>
            </a:r>
            <a:endParaRPr lang="en-US" sz="2400" dirty="0">
              <a:latin typeface="Helvetica Neue"/>
              <a:cs typeface="Helvetica Neue"/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b="1" dirty="0">
                <a:latin typeface="Helvetica Neue"/>
                <a:cs typeface="Helvetica Neue"/>
              </a:rPr>
              <a:t>Write your code yourself</a:t>
            </a:r>
            <a:r>
              <a:rPr lang="en-US" sz="2400" dirty="0">
                <a:latin typeface="Helvetica Neue"/>
                <a:cs typeface="Helvetica Neue"/>
              </a:rPr>
              <a:t>: don’t copy and paste from a friend’s solution or a website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b="1" dirty="0">
                <a:latin typeface="Helvetica Neue"/>
                <a:cs typeface="Helvetica Neue"/>
              </a:rPr>
              <a:t>Understand</a:t>
            </a:r>
            <a:r>
              <a:rPr lang="en-US" sz="2400" dirty="0">
                <a:latin typeface="Helvetica Neue"/>
                <a:cs typeface="Helvetica Neue"/>
              </a:rPr>
              <a:t> how your solution works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Be able to </a:t>
            </a:r>
            <a:r>
              <a:rPr lang="en-US" sz="2400" b="1" dirty="0">
                <a:latin typeface="Helvetica Neue"/>
                <a:cs typeface="Helvetica Neue"/>
              </a:rPr>
              <a:t>explain</a:t>
            </a:r>
            <a:r>
              <a:rPr lang="en-US" sz="2400" dirty="0">
                <a:latin typeface="Helvetica Neue"/>
                <a:cs typeface="Helvetica Neue"/>
              </a:rPr>
              <a:t> why you chose to solve the problem the way you did</a:t>
            </a:r>
          </a:p>
          <a:p>
            <a:pPr marL="800100" lvl="1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8191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603" y="712197"/>
            <a:ext cx="72722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Assessed programming project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More details towards the end of the course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Due: 5pm Friday 5</a:t>
            </a:r>
            <a:r>
              <a:rPr lang="en-US" sz="2400" baseline="30000" dirty="0">
                <a:latin typeface="Helvetica Neue"/>
                <a:cs typeface="Helvetica Neue"/>
              </a:rPr>
              <a:t>th</a:t>
            </a:r>
            <a:r>
              <a:rPr lang="en-US" sz="2400" dirty="0">
                <a:latin typeface="Helvetica Neue"/>
                <a:cs typeface="Helvetica Neue"/>
              </a:rPr>
              <a:t> June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Graded based on: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Submitted solution to the task, </a:t>
            </a:r>
            <a:r>
              <a:rPr lang="en-US" sz="2400" b="1" dirty="0">
                <a:latin typeface="Helvetica Neue"/>
                <a:cs typeface="Helvetica Neue"/>
              </a:rPr>
              <a:t>and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Oral examination (via Zoom; 15-20 minutes)</a:t>
            </a:r>
          </a:p>
          <a:p>
            <a:pPr marL="800100" lvl="1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Helvetica Neue"/>
                <a:cs typeface="Helvetica Neue"/>
              </a:rPr>
              <a:t>If you do not attend the oral examination you will receive no credit!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latin typeface="Helvetica Neue"/>
                <a:cs typeface="Helvetica Neue"/>
              </a:rPr>
              <a:t>Oral examinations will be arranged for the week commencing 8</a:t>
            </a:r>
            <a:r>
              <a:rPr lang="en-US" sz="2400" baseline="30000" dirty="0">
                <a:latin typeface="Helvetica Neue"/>
                <a:cs typeface="Helvetica Neue"/>
              </a:rPr>
              <a:t>th</a:t>
            </a:r>
            <a:r>
              <a:rPr lang="en-US" sz="2400" dirty="0">
                <a:latin typeface="Helvetica Neue"/>
                <a:cs typeface="Helvetica Neue"/>
              </a:rPr>
              <a:t> June (dates and times to be confirmed). </a:t>
            </a:r>
            <a:r>
              <a:rPr lang="en-US" sz="2400" i="1" dirty="0">
                <a:latin typeface="Helvetica Neue"/>
                <a:cs typeface="Helvetica Neue"/>
              </a:rPr>
              <a:t>If you expect to be unavailable during this week please talk to me today.</a:t>
            </a:r>
          </a:p>
          <a:p>
            <a:pPr marL="800100" lvl="1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  <a:p>
            <a:pPr marL="342900" indent="-342900">
              <a:buFont typeface="Wingdings" charset="2"/>
              <a:buChar char="§"/>
            </a:pP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33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A4128-93A5-774C-A70F-6B8385CBD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Please give us feedback…!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067738-0756-1C4A-A24E-E199443DF9D0}"/>
              </a:ext>
            </a:extLst>
          </p:cNvPr>
          <p:cNvSpPr/>
          <p:nvPr/>
        </p:nvSpPr>
        <p:spPr>
          <a:xfrm>
            <a:off x="3431628" y="36611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AU" dirty="0">
                <a:solidFill>
                  <a:srgbClr val="111111"/>
                </a:solidFill>
                <a:latin typeface="Arial" panose="020B0604020202020204" pitchFamily="34" charset="0"/>
              </a:rPr>
              <a:t>“I think it would be worthwhile to mention in the first lecture that learning programming can be a </a:t>
            </a:r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</a:rPr>
              <a:t>steep learning curve</a:t>
            </a:r>
            <a:r>
              <a:rPr lang="en-AU" b="1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AU" dirty="0">
                <a:solidFill>
                  <a:srgbClr val="111111"/>
                </a:solidFill>
                <a:latin typeface="Arial" panose="020B0604020202020204" pitchFamily="34" charset="0"/>
              </a:rPr>
              <a:t>for some people and that </a:t>
            </a:r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</a:rPr>
              <a:t>it does get easier</a:t>
            </a:r>
            <a:r>
              <a:rPr lang="en-AU" dirty="0">
                <a:solidFill>
                  <a:srgbClr val="111111"/>
                </a:solidFill>
                <a:latin typeface="Arial" panose="020B0604020202020204" pitchFamily="34" charset="0"/>
              </a:rPr>
              <a:t> the more you use it and once you are able to debug code. Initially, I was doubtful at my ability to learn python and do well in the course which temporarily decreased my productivity and motivation to succeed.”</a:t>
            </a:r>
          </a:p>
          <a:p>
            <a:pPr algn="r"/>
            <a:r>
              <a:rPr lang="en-AU" b="1" dirty="0">
                <a:solidFill>
                  <a:srgbClr val="111111"/>
                </a:solidFill>
                <a:latin typeface="Arial" panose="020B0604020202020204" pitchFamily="34" charset="0"/>
              </a:rPr>
              <a:t>Student, 2019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107F5-63BE-3B42-93B1-31445E24AB1C}"/>
              </a:ext>
            </a:extLst>
          </p:cNvPr>
          <p:cNvSpPr txBox="1"/>
          <p:nvPr/>
        </p:nvSpPr>
        <p:spPr>
          <a:xfrm>
            <a:off x="242603" y="1028107"/>
            <a:ext cx="6473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>
                <a:latin typeface="Helvetica Neue"/>
                <a:cs typeface="Helvetica Neue"/>
              </a:rPr>
              <a:t>If you have any comments or suggestions about the course (or its online delivery), please get in touch!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>
                <a:latin typeface="Helvetica Neue"/>
                <a:cs typeface="Helvetica Neue"/>
              </a:rPr>
              <a:t>Talk to/email me or Rebecca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>
                <a:latin typeface="Helvetica Neue"/>
                <a:cs typeface="Helvetica Neue"/>
              </a:rPr>
              <a:t>Send a message via the AD </a:t>
            </a:r>
            <a:r>
              <a:rPr lang="en-US" sz="2000" dirty="0" err="1">
                <a:latin typeface="Helvetica Neue"/>
                <a:cs typeface="Helvetica Neue"/>
              </a:rPr>
              <a:t>Honours</a:t>
            </a:r>
            <a:r>
              <a:rPr lang="en-US" sz="2000" dirty="0">
                <a:latin typeface="Helvetica Neue"/>
                <a:cs typeface="Helvetica Neue"/>
              </a:rPr>
              <a:t>/Masters (Dr Rhodri Davies)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>
                <a:latin typeface="Helvetica Neue"/>
                <a:cs typeface="Helvetica Neue"/>
              </a:rPr>
              <a:t>SELT? – Not running during COVID-19?</a:t>
            </a:r>
          </a:p>
        </p:txBody>
      </p:sp>
    </p:spTree>
    <p:extLst>
      <p:ext uri="{BB962C8B-B14F-4D97-AF65-F5344CB8AC3E}">
        <p14:creationId xmlns:p14="http://schemas.microsoft.com/office/powerpoint/2010/main" val="33713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3407" y="2951947"/>
            <a:ext cx="513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Why does a geoscientist need to know about programming?</a:t>
            </a:r>
          </a:p>
        </p:txBody>
      </p:sp>
    </p:spTree>
    <p:extLst>
      <p:ext uri="{BB962C8B-B14F-4D97-AF65-F5344CB8AC3E}">
        <p14:creationId xmlns:p14="http://schemas.microsoft.com/office/powerpoint/2010/main" val="74904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5980" y="3167390"/>
            <a:ext cx="569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What is a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351929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33703" y="3167390"/>
            <a:ext cx="36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What is an algorithm?</a:t>
            </a:r>
          </a:p>
        </p:txBody>
      </p:sp>
    </p:spTree>
    <p:extLst>
      <p:ext uri="{BB962C8B-B14F-4D97-AF65-F5344CB8AC3E}">
        <p14:creationId xmlns:p14="http://schemas.microsoft.com/office/powerpoint/2010/main" val="4004599694"/>
      </p:ext>
    </p:extLst>
  </p:cSld>
  <p:clrMapOvr>
    <a:masterClrMapping/>
  </p:clrMapOvr>
</p:sld>
</file>

<file path=ppt/theme/theme1.xml><?xml version="1.0" encoding="utf-8"?>
<a:theme xmlns:a="http://schemas.openxmlformats.org/drawingml/2006/main" name="myANU">
  <a:themeElements>
    <a:clrScheme name="Custom 1">
      <a:dk1>
        <a:srgbClr val="000000"/>
      </a:dk1>
      <a:lt1>
        <a:sysClr val="window" lastClr="FFFFFF"/>
      </a:lt1>
      <a:dk2>
        <a:srgbClr val="333333"/>
      </a:dk2>
      <a:lt2>
        <a:srgbClr val="EAEFF1"/>
      </a:lt2>
      <a:accent1>
        <a:srgbClr val="ACC0C6"/>
      </a:accent1>
      <a:accent2>
        <a:srgbClr val="C0504D"/>
      </a:accent2>
      <a:accent3>
        <a:srgbClr val="D6E0E3"/>
      </a:accent3>
      <a:accent4>
        <a:srgbClr val="9999A2"/>
      </a:accent4>
      <a:accent5>
        <a:srgbClr val="CCC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342900" indent="-342900">
          <a:buFont typeface="Wingdings" charset="2"/>
          <a:buChar char="§"/>
          <a:defRPr sz="2000" dirty="0" err="1" smtClean="0">
            <a:latin typeface="Helvetica Neue"/>
            <a:cs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s" id="{8AEDBD0E-5A6C-0F45-8FE6-2C22001A0D86}" vid="{7EC58D3C-1FB4-6443-9FC1-25CEB6284A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myANU.thmx</Template>
  <TotalTime>2754</TotalTime>
  <Words>1471</Words>
  <Application>Microsoft Macintosh PowerPoint</Application>
  <PresentationFormat>On-screen Show (4:3)</PresentationFormat>
  <Paragraphs>207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Helvetica Neue</vt:lpstr>
      <vt:lpstr>Wingdings</vt:lpstr>
      <vt:lpstr>myANU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Valentine</dc:creator>
  <cp:lastModifiedBy>VALENTINE, ANDREW</cp:lastModifiedBy>
  <cp:revision>46</cp:revision>
  <dcterms:created xsi:type="dcterms:W3CDTF">2018-09-23T03:24:17Z</dcterms:created>
  <dcterms:modified xsi:type="dcterms:W3CDTF">2021-06-09T15:28:28Z</dcterms:modified>
</cp:coreProperties>
</file>