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4" autoAdjust="0"/>
    <p:restoredTop sz="71095" autoAdjust="0"/>
  </p:normalViewPr>
  <p:slideViewPr>
    <p:cSldViewPr snapToGrid="0">
      <p:cViewPr varScale="1">
        <p:scale>
          <a:sx n="62" d="100"/>
          <a:sy n="62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F8FE-6768-4579-84A3-0537389C3ED2}" type="datetimeFigureOut">
              <a:rPr lang="nl-BE" smtClean="0"/>
              <a:t>22/04/2019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AA450-D071-48DC-9757-CD66009FF0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41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entingregoir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Introduce myself!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All know what Java is, but RasPi? A quick survey by show of hands: Who knows what a Raspberry Pi 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For thos who don’t, *click*.</a:t>
            </a:r>
            <a:br>
              <a:rPr lang="nl-BE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A450-D071-48DC-9757-CD66009FF07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30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This is the model 3 B+ (most recent)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Low cost, credit-card sized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CPU: 1.4GHz 64-bit </a:t>
            </a:r>
            <a:r>
              <a:rPr lang="nl-BE" b="1" dirty="0"/>
              <a:t>quad</a:t>
            </a:r>
            <a:r>
              <a:rPr lang="nl-BE" dirty="0"/>
              <a:t>-core ARM Cortex-A53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RAM: 1GB LPDDR2 SDRAM.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Networking: Gigabit Ethernet (via USB channel), 2.4GHz and 5GHz 802.11b/g/n/ac Wi-Fi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Bluetooth: Bluetooth 4.2, Bluetooth Low Energy (BLE)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Storage: Micro-SD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GPIO: 40-pin GPIO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Ports: HDMI, 3.5mm analogue audio-video jack, 4x USB 2.0, Ethernet, Camera Serial Interface (CSI), Display Serial Interface (DSI)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Default OS: Raspbian Strecth (version 9) -&gt; Debian based -&gt; Linux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All these components make a computer. For *click* around 40 euro, that’s a bargain,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A450-D071-48DC-9757-CD66009FF07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81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Extra info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A450-D071-48DC-9757-CD66009FF07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608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Now, how to combine Java and Raspberry pi?</a:t>
            </a:r>
          </a:p>
          <a:p>
            <a:pPr marL="0" indent="0">
              <a:buNone/>
            </a:pPr>
            <a:r>
              <a:rPr lang="nl-BE" dirty="0"/>
              <a:t>Since it’s a Linux computer, it can be used to serve our Java apps.</a:t>
            </a:r>
          </a:p>
          <a:p>
            <a:pPr marL="0" indent="0">
              <a:buNone/>
            </a:pPr>
            <a:r>
              <a:rPr lang="nl-BE" dirty="0"/>
              <a:t>How to prepare your Rasperry Pi to behave as a server for your Java apps?</a:t>
            </a:r>
          </a:p>
          <a:p>
            <a:pPr marL="228600" indent="-228600">
              <a:buAutoNum type="arabicPeriod"/>
            </a:pPr>
            <a:r>
              <a:rPr lang="nl-BE" dirty="0"/>
              <a:t>Choose an OS to your liking. I use Raspbian Stretch Lite -&gt; No user interface! Many more...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BE" dirty="0"/>
              <a:t>Install everything you need to get your Java app started (JRE, Maven, GIT, 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A450-D071-48DC-9757-CD66009FF07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63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Example Spring Boot app created with the Spring Initializr (Spring Web added). Holds one endpoint.</a:t>
            </a:r>
          </a:p>
          <a:p>
            <a:r>
              <a:rPr lang="nl-BE" dirty="0"/>
              <a:t>If I package this code and upload it to my Pi and run it there, the Pi is actually a server running our Java app.</a:t>
            </a:r>
          </a:p>
          <a:p>
            <a:endParaRPr lang="nl-BE" dirty="0"/>
          </a:p>
          <a:p>
            <a:r>
              <a:rPr lang="nl-BE" dirty="0"/>
              <a:t>For full potential of the Raspberry Pi, we want to use the GPIO pins! </a:t>
            </a:r>
            <a:r>
              <a:rPr lang="nl-BE" dirty="0">
                <a:sym typeface="Wingdings" panose="05000000000000000000" pitchFamily="2" charset="2"/>
              </a:rPr>
              <a:t> Add Pi4J library and WiringPi!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228600" indent="-228600">
              <a:buAutoNum type="arabicPeriod"/>
            </a:pPr>
            <a:r>
              <a:rPr lang="nl-BE" dirty="0"/>
              <a:t>Install WiringPi. GPIO access library for Raspbian. I’ve done this already on my Pi to save time since I got only 15 minutes.</a:t>
            </a:r>
          </a:p>
          <a:p>
            <a:pPr marL="228600" indent="-228600">
              <a:buAutoNum type="arabicPeriod"/>
            </a:pPr>
            <a:r>
              <a:rPr lang="nl-BE" dirty="0"/>
              <a:t>Add the Pi4J project to your app. Internally, Pi4J uses WiringPi.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A450-D071-48DC-9757-CD66009FF07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0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When we look at mvnrepository.com, it takes a while for new versions to be released.</a:t>
            </a:r>
          </a:p>
          <a:p>
            <a:r>
              <a:rPr lang="nl-BE" dirty="0"/>
              <a:t>SNAPSHOT repository on Pi4J website, but wasn’t up to date.</a:t>
            </a:r>
          </a:p>
          <a:p>
            <a:r>
              <a:rPr lang="nl-BE" dirty="0"/>
              <a:t>In the past.... Manual build!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A450-D071-48DC-9757-CD66009FF07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818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Hello world means blinking a led for a micro controller.</a:t>
            </a:r>
          </a:p>
          <a:p>
            <a:pPr marL="228600" indent="-228600">
              <a:buAutoNum type="arabicPeriod"/>
            </a:pPr>
            <a:r>
              <a:rPr lang="nl-BE" dirty="0"/>
              <a:t>We create a GpioController</a:t>
            </a:r>
          </a:p>
          <a:p>
            <a:pPr marL="228600" indent="-228600">
              <a:buAutoNum type="arabicPeriod"/>
            </a:pPr>
            <a:r>
              <a:rPr lang="nl-BE" dirty="0"/>
              <a:t>We Register GPIO_01 as a output pin.</a:t>
            </a:r>
          </a:p>
          <a:p>
            <a:pPr marL="228600" indent="-228600">
              <a:buAutoNum type="arabicPeriod"/>
            </a:pPr>
            <a:r>
              <a:rPr lang="nl-BE" dirty="0"/>
              <a:t>We toggle the state of the pin where the LED is connected to.</a:t>
            </a:r>
          </a:p>
          <a:p>
            <a:pPr marL="228600" indent="-228600">
              <a:buAutoNum type="arabicPeriod"/>
            </a:pPr>
            <a:r>
              <a:rPr lang="nl-BE" dirty="0"/>
              <a:t>We shut down our GpioController.</a:t>
            </a:r>
          </a:p>
          <a:p>
            <a:pPr marL="228600" indent="-228600">
              <a:buAutoNum type="arabicPeriod"/>
            </a:pPr>
            <a:r>
              <a:rPr lang="nl-BE" dirty="0"/>
              <a:t>We unregister our GPIO_01 pin as an output pin.</a:t>
            </a:r>
          </a:p>
          <a:p>
            <a:pPr marL="228600" indent="-228600">
              <a:buAutoNum type="arabicPeriod"/>
            </a:pPr>
            <a:r>
              <a:rPr lang="nl-BE" dirty="0"/>
              <a:t>And finally, we return if the led is on or off.</a:t>
            </a:r>
          </a:p>
          <a:p>
            <a:pPr marL="0" indent="0">
              <a:buNone/>
            </a:pPr>
            <a:r>
              <a:rPr lang="nl-BE" dirty="0"/>
              <a:t>Empty example project and complete project are on my github: </a:t>
            </a:r>
            <a:r>
              <a:rPr lang="nl-BE" dirty="0">
                <a:hlinkClick r:id="rId3"/>
              </a:rPr>
              <a:t>https://github.com/valentingregoire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A450-D071-48DC-9757-CD66009FF07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158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So, in an easy way we can control an LED and who know what more we could do with this. An example of what I have done with it is at my job. We have an API of our application. As soon as a support ticket is submlitted through the application, an LED blinks at our office.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So, that’s how you use Java with a Raspberry Pi. Thanks for your attention!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Both the empty example project which I started from and the complete project are on my github.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A450-D071-48DC-9757-CD66009FF07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4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3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2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96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1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24-04-2019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Valentin Grégoire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001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9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1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32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/>
              <a:t>24-04-2019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/>
              <a:t>Valentin Grégoire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886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aspi/b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ringpi.com/" TargetMode="External"/><Relationship Id="rId4" Type="http://schemas.openxmlformats.org/officeDocument/2006/relationships/hyperlink" Target="https://pi4j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entingregoi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4072-670F-494B-84BF-52B34309B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Java &amp;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F50AA-D40C-41E7-BDD5-18A430476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A demo on how to put these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D1D28-B73B-49EE-B54E-1284586A73F8}"/>
              </a:ext>
            </a:extLst>
          </p:cNvPr>
          <p:cNvSpPr txBox="1"/>
          <p:nvPr/>
        </p:nvSpPr>
        <p:spPr>
          <a:xfrm>
            <a:off x="5165124" y="5775348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Valentin Grégoire</a:t>
            </a:r>
          </a:p>
        </p:txBody>
      </p:sp>
    </p:spTree>
    <p:extLst>
      <p:ext uri="{BB962C8B-B14F-4D97-AF65-F5344CB8AC3E}">
        <p14:creationId xmlns:p14="http://schemas.microsoft.com/office/powerpoint/2010/main" val="37000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blog.pimoroni.com/content/images/2018/03/pi-3b-plus-small-9.jpg">
            <a:extLst>
              <a:ext uri="{FF2B5EF4-FFF2-40B4-BE49-F238E27FC236}">
                <a16:creationId xmlns:a16="http://schemas.microsoft.com/office/drawing/2014/main" id="{EC2C8F51-A715-4158-BF0A-630CBAB8B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0"/>
            <a:ext cx="11353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7254B-EC20-407B-A46E-D8BEED13C67D}"/>
              </a:ext>
            </a:extLst>
          </p:cNvPr>
          <p:cNvSpPr/>
          <p:nvPr/>
        </p:nvSpPr>
        <p:spPr>
          <a:xfrm>
            <a:off x="0" y="862087"/>
            <a:ext cx="12192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angle"/>
            </a:sp3d>
          </a:bodyPr>
          <a:lstStyle/>
          <a:p>
            <a:pPr algn="ctr"/>
            <a:r>
              <a:rPr lang="en-US" sz="15000" b="1" dirty="0"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€ </a:t>
            </a:r>
            <a:r>
              <a:rPr lang="en-US" sz="20000" b="1" dirty="0"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40.00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7463-E90D-42BD-810A-8BB8F97D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A4747-B22E-43D0-A503-C119C310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4AC80-0F87-4926-9F09-E7BB1AF3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0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EAA8-D596-40B5-99BC-BB21944D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Raspberry Pi 3 B+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3374-04DC-4D8E-BD24-207C11C5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Low cost, credit-card sized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CPU: 1.4GHz 64-bit </a:t>
            </a:r>
            <a:r>
              <a:rPr lang="nl-BE" b="1" dirty="0"/>
              <a:t>quad</a:t>
            </a:r>
            <a:r>
              <a:rPr lang="nl-BE" dirty="0"/>
              <a:t>-core ARM Cortex-A53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RAM: 1GB LPDDR2 SDRAM.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Networking: Gigabit Ethernet (via USB channel), 2.4GHz and 5GHz 802.11b/g/n/ac Wi-Fi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Bluetooth: Bluetooth 4.2, Bluetooth Low Energy (BLE)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Storage: Micro-SD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GPIO: 40-pin GPIO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Ports: HDMI, 3.5mm analogue audio-video jack, 4x USB 2.0, Ethernet, Camera Serial Interface (CSI), Display Serial Interface (DSI)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Default OS: Raspbian Strecth (version 9) -&gt; Debian based -&gt; Linux</a:t>
            </a:r>
            <a:br>
              <a:rPr lang="nl-BE" dirty="0"/>
            </a:br>
            <a:r>
              <a:rPr lang="nl-BE" dirty="0"/>
              <a:t>-&gt; This demo uses Raspbian Stretch Lite -&gt; No desktop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2ABD-0875-4B19-95FA-E1830CEB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2C4D-2BC7-4CD4-94D7-6315145D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D15D-6344-4619-9A04-F4BAD038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0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EAA8-D596-40B5-99BC-BB21944D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Pi as server for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3374-04DC-4D8E-BD24-207C11C5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Choose an OS (Raspbian, Snappy Ubuntu, Windows 10 IoT Core, ...)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Install JRE, Maven, GIT, 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161A-0A37-486C-A7D5-AF17C712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C8AA-5FC4-4980-836D-55F8CF76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AA6F-C86B-4923-AF9B-F8071FE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4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2CCAD-7BFE-4037-9CDB-3407C65A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81" y="2423072"/>
            <a:ext cx="9693318" cy="3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6142-FB78-4CD4-BB78-0D9BB094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Your Java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EB37-83D0-412C-B2C7-29B4FB59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015725"/>
          </a:xfrm>
        </p:spPr>
        <p:txBody>
          <a:bodyPr>
            <a:normAutofit/>
          </a:bodyPr>
          <a:lstStyle/>
          <a:p>
            <a:r>
              <a:rPr lang="nl-BE" dirty="0"/>
              <a:t>Example Spring Boot app with one endpoint: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nl-BE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http://localhost:8080/raspi/blink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Raspberry Pi serves our Java app.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F597-E368-4688-BCAC-DE40C8A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24-04-2019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006C-71C0-4602-82DA-3BE0D90F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8E59-75AE-4A31-8DD8-B8FD4565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5</a:t>
            </a:fld>
            <a:endParaRPr lang="de-D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797BCE4-9C16-44F5-AB87-950B92FB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52" y="4296719"/>
            <a:ext cx="5423280" cy="1477328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com.pi4j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pi4j-core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C24D76-C2C6-4462-A233-B4126A020E2F}"/>
              </a:ext>
            </a:extLst>
          </p:cNvPr>
          <p:cNvSpPr txBox="1">
            <a:spLocks/>
          </p:cNvSpPr>
          <p:nvPr/>
        </p:nvSpPr>
        <p:spPr>
          <a:xfrm>
            <a:off x="1202266" y="3885139"/>
            <a:ext cx="9784080" cy="49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Add the Pi4J dependency: </a:t>
            </a:r>
            <a:r>
              <a:rPr lang="nl-BE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https://pi4j.com</a:t>
            </a:r>
            <a:r>
              <a:rPr lang="nl-B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endParaRPr lang="nl-B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F093A1-BED3-41B0-A818-D9EDE2F26C80}"/>
              </a:ext>
            </a:extLst>
          </p:cNvPr>
          <p:cNvSpPr txBox="1">
            <a:spLocks/>
          </p:cNvSpPr>
          <p:nvPr/>
        </p:nvSpPr>
        <p:spPr>
          <a:xfrm>
            <a:off x="1193407" y="3341436"/>
            <a:ext cx="9784080" cy="49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Install WiringPi: </a:t>
            </a:r>
            <a:r>
              <a:rPr lang="nl-BE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http://wiringpi.com/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574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3FF-3EA5-4C0D-A7DB-2DB396E5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Pi4J SNAPSHOT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523E-C071-4409-B42F-FCBA6B49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1ABCA-DD54-478C-89EF-D8396E55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5BE5-3DA2-401E-8561-A93D11B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6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74C10E-14E3-4E35-B39E-F2008BEF61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2266" y="5426455"/>
            <a:ext cx="9975680" cy="39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Side note: SNAPSHOT version perhaps required (manual build might be necessary).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2CFB3-909D-4D1F-99D2-7070CABB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0" y="1951999"/>
            <a:ext cx="11990557" cy="32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6142-FB78-4CD4-BB78-0D9BB094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Your Java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EB37-83D0-412C-B2C7-29B4FB59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nl-BE" dirty="0"/>
              <a:t>Write some code to blink LED: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F597-E368-4688-BCAC-DE40C8A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24-04-2019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006C-71C0-4602-82DA-3BE0D90F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Valentin Grégoire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8E59-75AE-4A31-8DD8-B8FD4565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7</a:t>
            </a:fld>
            <a:endParaRPr lang="de-DE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937BD8-0096-42D6-ABF1-CF9D767A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05" y="2608471"/>
            <a:ext cx="9263907" cy="2308324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GpioController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GpioFactory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GpioPinDigitalOutput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provisionDigitalOutputPin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RaspiPin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GPIO_01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unprovisionPin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led is now "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isHigh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?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"on"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"off"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3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4072-670F-494B-84BF-52B34309B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Java &amp;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F50AA-D40C-41E7-BDD5-18A43047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625177"/>
          </a:xfrm>
        </p:spPr>
        <p:txBody>
          <a:bodyPr>
            <a:normAutofit lnSpcReduction="10000"/>
          </a:bodyPr>
          <a:lstStyle/>
          <a:p>
            <a:r>
              <a:rPr lang="nl-BE" sz="4000" dirty="0"/>
              <a:t>The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D1D28-B73B-49EE-B54E-1284586A73F8}"/>
              </a:ext>
            </a:extLst>
          </p:cNvPr>
          <p:cNvSpPr txBox="1"/>
          <p:nvPr/>
        </p:nvSpPr>
        <p:spPr>
          <a:xfrm>
            <a:off x="5165124" y="5775348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Valentin Grégoire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41084-0D03-46E8-AA51-6597773FB07E}"/>
              </a:ext>
            </a:extLst>
          </p:cNvPr>
          <p:cNvSpPr txBox="1"/>
          <p:nvPr/>
        </p:nvSpPr>
        <p:spPr>
          <a:xfrm>
            <a:off x="2568146" y="4982944"/>
            <a:ext cx="7055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2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https://github.com/valentingregoire</a:t>
            </a:r>
            <a:endParaRPr lang="nl-BE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26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647</Words>
  <Application>Microsoft Office PowerPoint</Application>
  <PresentationFormat>Widescreen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Wingdings</vt:lpstr>
      <vt:lpstr>Banded</vt:lpstr>
      <vt:lpstr>Java &amp; Raspberry pi</vt:lpstr>
      <vt:lpstr>PowerPoint Presentation</vt:lpstr>
      <vt:lpstr>Raspberry Pi 3 B+ Overview</vt:lpstr>
      <vt:lpstr>Pi as server for Java</vt:lpstr>
      <vt:lpstr>Your Java App</vt:lpstr>
      <vt:lpstr>Pi4J SNAPSHOT</vt:lpstr>
      <vt:lpstr>Your Java App</vt:lpstr>
      <vt:lpstr>Java &amp; Raspberry 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&amp; Raspberry pi</dc:title>
  <dc:creator>Valentin Gregoire</dc:creator>
  <cp:lastModifiedBy>Valentin Gregoire</cp:lastModifiedBy>
  <cp:revision>66</cp:revision>
  <dcterms:created xsi:type="dcterms:W3CDTF">2019-04-19T19:58:17Z</dcterms:created>
  <dcterms:modified xsi:type="dcterms:W3CDTF">2019-04-22T21:14:19Z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