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30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29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69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72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233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8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65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81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61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38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62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1BE71-D697-4FA9-9464-5030FED053B9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4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390490" y="2916323"/>
            <a:ext cx="989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solidFill>
                  <a:srgbClr val="C00000"/>
                </a:solidFill>
              </a:rPr>
              <a:t>Land use </a:t>
            </a:r>
          </a:p>
          <a:p>
            <a:pPr algn="ctr"/>
            <a:r>
              <a:rPr lang="fr-FR" sz="1050" b="1" dirty="0" err="1">
                <a:solidFill>
                  <a:srgbClr val="C00000"/>
                </a:solidFill>
              </a:rPr>
              <a:t>displacement</a:t>
            </a:r>
            <a:endParaRPr lang="fr-FR" sz="1050" b="1" dirty="0">
              <a:solidFill>
                <a:srgbClr val="C0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0924846" y="14518"/>
            <a:ext cx="1338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tx2"/>
                </a:solidFill>
              </a:rPr>
              <a:t>DEMAND SIDE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-237491" y="6530834"/>
            <a:ext cx="148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tx2"/>
                </a:solidFill>
              </a:rPr>
              <a:t>SUPPLY SIDE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82041" y="30245"/>
            <a:ext cx="2339861" cy="5622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282041" y="30244"/>
            <a:ext cx="2434305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200" b="1"/>
              <a:t>RFS2 </a:t>
            </a:r>
            <a:r>
              <a:rPr lang="fr-FR" sz="1200" b="1" dirty="0"/>
              <a:t>mandates</a:t>
            </a:r>
            <a:endParaRPr lang="fr-FR" sz="1200" dirty="0"/>
          </a:p>
          <a:p>
            <a:pPr algn="ctr"/>
            <a:r>
              <a:rPr lang="fr-FR" sz="1000" dirty="0"/>
              <a:t>positive </a:t>
            </a:r>
            <a:r>
              <a:rPr lang="fr-FR" sz="1000" dirty="0" err="1"/>
              <a:t>demand</a:t>
            </a:r>
            <a:r>
              <a:rPr lang="fr-FR" sz="1000" dirty="0"/>
              <a:t> </a:t>
            </a:r>
            <a:r>
              <a:rPr lang="fr-FR" sz="1000" dirty="0" err="1"/>
              <a:t>shocks</a:t>
            </a:r>
            <a:r>
              <a:rPr lang="fr-FR" sz="1000" dirty="0"/>
              <a:t> on global </a:t>
            </a:r>
            <a:r>
              <a:rPr lang="fr-FR" sz="1000" dirty="0" err="1"/>
              <a:t>maize</a:t>
            </a:r>
            <a:r>
              <a:rPr lang="fr-FR" sz="1000" dirty="0"/>
              <a:t> </a:t>
            </a:r>
            <a:r>
              <a:rPr lang="fr-FR" sz="1000" dirty="0" err="1"/>
              <a:t>market</a:t>
            </a:r>
            <a:r>
              <a:rPr lang="fr-FR" sz="1000" dirty="0"/>
              <a:t>, for </a:t>
            </a:r>
            <a:r>
              <a:rPr lang="fr-FR" sz="1000" dirty="0" err="1"/>
              <a:t>ethanol</a:t>
            </a:r>
            <a:r>
              <a:rPr lang="fr-FR" sz="1000" dirty="0"/>
              <a:t> production</a:t>
            </a:r>
          </a:p>
        </p:txBody>
      </p:sp>
      <p:sp>
        <p:nvSpPr>
          <p:cNvPr id="54" name="Accolade ouvrante 53"/>
          <p:cNvSpPr/>
          <p:nvPr/>
        </p:nvSpPr>
        <p:spPr>
          <a:xfrm>
            <a:off x="339223" y="1760164"/>
            <a:ext cx="344246" cy="2914187"/>
          </a:xfrm>
          <a:prstGeom prst="leftBrace">
            <a:avLst>
              <a:gd name="adj1" fmla="val 2395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1186419" y="4159985"/>
            <a:ext cx="8179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i="1" dirty="0" err="1">
                <a:solidFill>
                  <a:srgbClr val="0070C0"/>
                </a:solidFill>
              </a:rPr>
              <a:t>Crowding</a:t>
            </a:r>
            <a:r>
              <a:rPr lang="fr-FR" sz="1050" b="1" i="1" dirty="0">
                <a:solidFill>
                  <a:srgbClr val="0070C0"/>
                </a:solidFill>
              </a:rPr>
              <a:t> out</a:t>
            </a:r>
          </a:p>
        </p:txBody>
      </p:sp>
      <p:cxnSp>
        <p:nvCxnSpPr>
          <p:cNvPr id="44" name="Connecteur en arc 43"/>
          <p:cNvCxnSpPr>
            <a:cxnSpLocks/>
            <a:stCxn id="37" idx="1"/>
            <a:endCxn id="54" idx="1"/>
          </p:cNvCxnSpPr>
          <p:nvPr/>
        </p:nvCxnSpPr>
        <p:spPr>
          <a:xfrm rot="10800000" flipH="1" flipV="1">
            <a:off x="282041" y="322632"/>
            <a:ext cx="57182" cy="2894626"/>
          </a:xfrm>
          <a:prstGeom prst="curvedConnector3">
            <a:avLst>
              <a:gd name="adj1" fmla="val -399776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en arc 51"/>
          <p:cNvCxnSpPr>
            <a:cxnSpLocks/>
            <a:stCxn id="37" idx="1"/>
          </p:cNvCxnSpPr>
          <p:nvPr/>
        </p:nvCxnSpPr>
        <p:spPr>
          <a:xfrm rot="10800000" flipH="1" flipV="1">
            <a:off x="282041" y="322631"/>
            <a:ext cx="817922" cy="3984199"/>
          </a:xfrm>
          <a:prstGeom prst="curvedConnector3">
            <a:avLst>
              <a:gd name="adj1" fmla="val -27949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Accolade ouvrante 31"/>
          <p:cNvSpPr/>
          <p:nvPr/>
        </p:nvSpPr>
        <p:spPr>
          <a:xfrm rot="5400000">
            <a:off x="4537560" y="-2348758"/>
            <a:ext cx="299791" cy="5997230"/>
          </a:xfrm>
          <a:prstGeom prst="leftBrace">
            <a:avLst>
              <a:gd name="adj1" fmla="val 2395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/>
          <p:cNvSpPr txBox="1"/>
          <p:nvPr/>
        </p:nvSpPr>
        <p:spPr>
          <a:xfrm>
            <a:off x="3483928" y="1319867"/>
            <a:ext cx="8537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i="1" dirty="0">
                <a:solidFill>
                  <a:srgbClr val="0070C0"/>
                </a:solidFill>
              </a:rPr>
              <a:t>Budget </a:t>
            </a:r>
            <a:r>
              <a:rPr lang="fr-FR" sz="1050" b="1" i="1" dirty="0" err="1">
                <a:solidFill>
                  <a:srgbClr val="0070C0"/>
                </a:solidFill>
              </a:rPr>
              <a:t>constraint</a:t>
            </a:r>
            <a:endParaRPr lang="fr-FR" sz="900" dirty="0"/>
          </a:p>
        </p:txBody>
      </p:sp>
      <p:sp>
        <p:nvSpPr>
          <p:cNvPr id="57" name="Accolade ouvrante 56"/>
          <p:cNvSpPr/>
          <p:nvPr/>
        </p:nvSpPr>
        <p:spPr>
          <a:xfrm rot="5400000">
            <a:off x="6672218" y="-3848239"/>
            <a:ext cx="341766" cy="10308520"/>
          </a:xfrm>
          <a:prstGeom prst="leftBrace">
            <a:avLst>
              <a:gd name="adj1" fmla="val 23958"/>
              <a:gd name="adj2" fmla="val 1000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4" name="Connecteur en arc 173"/>
          <p:cNvCxnSpPr>
            <a:cxnSpLocks/>
            <a:stCxn id="36" idx="3"/>
            <a:endCxn id="57" idx="1"/>
          </p:cNvCxnSpPr>
          <p:nvPr/>
        </p:nvCxnSpPr>
        <p:spPr>
          <a:xfrm>
            <a:off x="2621902" y="311371"/>
            <a:ext cx="8344504" cy="823767"/>
          </a:xfrm>
          <a:prstGeom prst="curvedConnector4">
            <a:avLst>
              <a:gd name="adj1" fmla="val 24269"/>
              <a:gd name="adj2" fmla="val 3056"/>
            </a:avLst>
          </a:prstGeom>
          <a:ln w="9525" cap="flat" cmpd="dbl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8" name="Connecteur en arc 177"/>
          <p:cNvCxnSpPr>
            <a:cxnSpLocks/>
            <a:stCxn id="36" idx="3"/>
            <a:endCxn id="32" idx="1"/>
          </p:cNvCxnSpPr>
          <p:nvPr/>
        </p:nvCxnSpPr>
        <p:spPr>
          <a:xfrm>
            <a:off x="2621902" y="311371"/>
            <a:ext cx="2065554" cy="188591"/>
          </a:xfrm>
          <a:prstGeom prst="curvedConnector4">
            <a:avLst>
              <a:gd name="adj1" fmla="val 46372"/>
              <a:gd name="adj2" fmla="val -295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1717194" y="648507"/>
            <a:ext cx="5968875" cy="407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 err="1">
                <a:solidFill>
                  <a:srgbClr val="C00000"/>
                </a:solidFill>
              </a:rPr>
              <a:t>Feed</a:t>
            </a:r>
            <a:r>
              <a:rPr lang="fr-FR" sz="1050" b="1" dirty="0">
                <a:solidFill>
                  <a:srgbClr val="C00000"/>
                </a:solidFill>
              </a:rPr>
              <a:t> or </a:t>
            </a:r>
            <a:r>
              <a:rPr lang="fr-FR" sz="1050" b="1" dirty="0" err="1">
                <a:solidFill>
                  <a:srgbClr val="C00000"/>
                </a:solidFill>
              </a:rPr>
              <a:t>staple</a:t>
            </a:r>
            <a:r>
              <a:rPr lang="fr-FR" sz="1050" b="1" dirty="0">
                <a:solidFill>
                  <a:srgbClr val="C00000"/>
                </a:solidFill>
              </a:rPr>
              <a:t> </a:t>
            </a:r>
            <a:r>
              <a:rPr lang="fr-FR" sz="1050" b="1" dirty="0" err="1">
                <a:solidFill>
                  <a:srgbClr val="C00000"/>
                </a:solidFill>
              </a:rPr>
              <a:t>crops</a:t>
            </a:r>
            <a:r>
              <a:rPr lang="fr-FR" sz="1050" b="1" dirty="0">
                <a:solidFill>
                  <a:srgbClr val="C00000"/>
                </a:solidFill>
              </a:rPr>
              <a:t> substitution</a:t>
            </a:r>
          </a:p>
          <a:p>
            <a:pPr algn="ctr"/>
            <a:r>
              <a:rPr lang="fr-FR" sz="1000" dirty="0" err="1"/>
              <a:t>attenuated</a:t>
            </a:r>
            <a:r>
              <a:rPr lang="fr-FR" sz="1000" dirty="0"/>
              <a:t> by DDGS </a:t>
            </a:r>
            <a:r>
              <a:rPr lang="fr-FR" sz="1000" dirty="0" err="1"/>
              <a:t>supply</a:t>
            </a:r>
            <a:endParaRPr lang="fr-FR" sz="900" dirty="0"/>
          </a:p>
        </p:txBody>
      </p:sp>
      <p:sp>
        <p:nvSpPr>
          <p:cNvPr id="33" name="Accolade ouvrante 32"/>
          <p:cNvSpPr/>
          <p:nvPr/>
        </p:nvSpPr>
        <p:spPr>
          <a:xfrm rot="5400000">
            <a:off x="6707975" y="-2042983"/>
            <a:ext cx="275868" cy="6134023"/>
          </a:xfrm>
          <a:prstGeom prst="leftBrace">
            <a:avLst>
              <a:gd name="adj1" fmla="val 23957"/>
              <a:gd name="adj2" fmla="val 1355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3778897" y="1033404"/>
            <a:ext cx="61340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i="1" dirty="0" err="1">
                <a:solidFill>
                  <a:srgbClr val="0070C0"/>
                </a:solidFill>
              </a:rPr>
              <a:t>Biofuel</a:t>
            </a:r>
            <a:r>
              <a:rPr lang="fr-FR" sz="1050" b="1" i="1" dirty="0">
                <a:solidFill>
                  <a:srgbClr val="0070C0"/>
                </a:solidFill>
              </a:rPr>
              <a:t> </a:t>
            </a:r>
            <a:r>
              <a:rPr lang="fr-FR" sz="1050" b="1" i="1" dirty="0" err="1">
                <a:solidFill>
                  <a:srgbClr val="0070C0"/>
                </a:solidFill>
              </a:rPr>
              <a:t>feedstocks</a:t>
            </a:r>
            <a:r>
              <a:rPr lang="fr-FR" sz="1050" b="1" i="1" dirty="0">
                <a:solidFill>
                  <a:srgbClr val="0070C0"/>
                </a:solidFill>
              </a:rPr>
              <a:t> substitution</a:t>
            </a:r>
          </a:p>
        </p:txBody>
      </p:sp>
      <p:cxnSp>
        <p:nvCxnSpPr>
          <p:cNvPr id="53" name="Connecteur en arc 52"/>
          <p:cNvCxnSpPr>
            <a:cxnSpLocks/>
            <a:stCxn id="36" idx="3"/>
            <a:endCxn id="33" idx="1"/>
          </p:cNvCxnSpPr>
          <p:nvPr/>
        </p:nvCxnSpPr>
        <p:spPr>
          <a:xfrm>
            <a:off x="2621902" y="311371"/>
            <a:ext cx="6459430" cy="574723"/>
          </a:xfrm>
          <a:prstGeom prst="curvedConnector4">
            <a:avLst>
              <a:gd name="adj1" fmla="val 31629"/>
              <a:gd name="adj2" fmla="val 283"/>
            </a:avLst>
          </a:prstGeom>
          <a:ln w="9525" cap="flat" cmpd="dbl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1" name="Image 50" descr="Une image contenant text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5CAB7067-76B2-3FA0-0403-EA2CF79EA3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928" y="1752370"/>
            <a:ext cx="2286005" cy="1371603"/>
          </a:xfrm>
          <a:prstGeom prst="rect">
            <a:avLst/>
          </a:prstGeom>
        </p:spPr>
      </p:pic>
      <p:pic>
        <p:nvPicPr>
          <p:cNvPr id="55" name="Image 54" descr="Une image contenant texte, ligne, diagramme, capture d’écran&#10;&#10;Description générée automatiquement">
            <a:extLst>
              <a:ext uri="{FF2B5EF4-FFF2-40B4-BE49-F238E27FC236}">
                <a16:creationId xmlns:a16="http://schemas.microsoft.com/office/drawing/2014/main" id="{DA187E9F-21E7-456E-CB3C-73F9819949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276" y="1752990"/>
            <a:ext cx="2286005" cy="1371603"/>
          </a:xfrm>
          <a:prstGeom prst="rect">
            <a:avLst/>
          </a:prstGeom>
        </p:spPr>
      </p:pic>
      <p:pic>
        <p:nvPicPr>
          <p:cNvPr id="58" name="Image 57" descr="Une image contenant texte, capture d’écran, ligne, diagramme&#10;&#10;Description générée automatiquement">
            <a:extLst>
              <a:ext uri="{FF2B5EF4-FFF2-40B4-BE49-F238E27FC236}">
                <a16:creationId xmlns:a16="http://schemas.microsoft.com/office/drawing/2014/main" id="{0254ABF5-CB8F-5934-2D5E-33788432AE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03" y="4674351"/>
            <a:ext cx="2286005" cy="1371603"/>
          </a:xfrm>
          <a:prstGeom prst="rect">
            <a:avLst/>
          </a:prstGeom>
        </p:spPr>
      </p:pic>
      <p:pic>
        <p:nvPicPr>
          <p:cNvPr id="71" name="Image 70" descr="Une image contenant texte, diagramme, ligne, capture d’écran&#10;&#10;Description générée automatiquement">
            <a:extLst>
              <a:ext uri="{FF2B5EF4-FFF2-40B4-BE49-F238E27FC236}">
                <a16:creationId xmlns:a16="http://schemas.microsoft.com/office/drawing/2014/main" id="{6CD2EA21-D9B0-FE97-543E-FF45B294533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711" y="5685463"/>
            <a:ext cx="2286005" cy="1371603"/>
          </a:xfrm>
          <a:prstGeom prst="rect">
            <a:avLst/>
          </a:prstGeom>
        </p:spPr>
      </p:pic>
      <p:sp>
        <p:nvSpPr>
          <p:cNvPr id="76" name="Rectangle : coins arrondis 75">
            <a:extLst>
              <a:ext uri="{FF2B5EF4-FFF2-40B4-BE49-F238E27FC236}">
                <a16:creationId xmlns:a16="http://schemas.microsoft.com/office/drawing/2014/main" id="{0D70D76B-8077-18F5-FA1B-C4852E00F52F}"/>
              </a:ext>
            </a:extLst>
          </p:cNvPr>
          <p:cNvSpPr/>
          <p:nvPr/>
        </p:nvSpPr>
        <p:spPr>
          <a:xfrm>
            <a:off x="8082926" y="4480772"/>
            <a:ext cx="1859651" cy="19438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Type 5</a:t>
            </a:r>
            <a:endParaRPr lang="fr-BE" sz="1200" dirty="0"/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E469FF62-D374-886F-7F13-D89020C84F31}"/>
              </a:ext>
            </a:extLst>
          </p:cNvPr>
          <p:cNvSpPr/>
          <p:nvPr/>
        </p:nvSpPr>
        <p:spPr>
          <a:xfrm>
            <a:off x="10162211" y="5480447"/>
            <a:ext cx="1859651" cy="19438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Type 6</a:t>
            </a:r>
            <a:endParaRPr lang="fr-BE" sz="1200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01C0012-5748-F2ED-8F5C-31BE0255D80D}"/>
              </a:ext>
            </a:extLst>
          </p:cNvPr>
          <p:cNvSpPr/>
          <p:nvPr/>
        </p:nvSpPr>
        <p:spPr>
          <a:xfrm>
            <a:off x="3772129" y="1565781"/>
            <a:ext cx="1859651" cy="19438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Type 1a</a:t>
            </a:r>
            <a:endParaRPr lang="fr-BE" sz="1200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3A94DB5-4C30-00F2-5412-446178F8CB5B}"/>
              </a:ext>
            </a:extLst>
          </p:cNvPr>
          <p:cNvSpPr/>
          <p:nvPr/>
        </p:nvSpPr>
        <p:spPr>
          <a:xfrm>
            <a:off x="5852296" y="1569367"/>
            <a:ext cx="1859651" cy="19438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Type 1b</a:t>
            </a:r>
            <a:endParaRPr lang="fr-BE" sz="1200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872445A9-5714-B8C2-6D5C-853B90C901BE}"/>
              </a:ext>
            </a:extLst>
          </p:cNvPr>
          <p:cNvSpPr/>
          <p:nvPr/>
        </p:nvSpPr>
        <p:spPr>
          <a:xfrm>
            <a:off x="7982064" y="1568546"/>
            <a:ext cx="1859651" cy="19438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Type 2</a:t>
            </a:r>
            <a:endParaRPr lang="fr-BE" sz="1200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00C193E2-9EE2-5C76-154D-C114C5015C71}"/>
              </a:ext>
            </a:extLst>
          </p:cNvPr>
          <p:cNvSpPr/>
          <p:nvPr/>
        </p:nvSpPr>
        <p:spPr>
          <a:xfrm>
            <a:off x="10137710" y="1567932"/>
            <a:ext cx="1859651" cy="19438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Type 3</a:t>
            </a:r>
            <a:endParaRPr lang="fr-BE" sz="1200" dirty="0"/>
          </a:p>
        </p:txBody>
      </p:sp>
      <p:pic>
        <p:nvPicPr>
          <p:cNvPr id="15" name="Image 14" descr="Une image contenant text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22CEADCA-0D29-DCC2-EDC3-9AAF3F9C84A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03" y="5693492"/>
            <a:ext cx="2286005" cy="1371603"/>
          </a:xfrm>
          <a:prstGeom prst="rect">
            <a:avLst/>
          </a:prstGeom>
        </p:spPr>
      </p:pic>
      <p:pic>
        <p:nvPicPr>
          <p:cNvPr id="16" name="Image 15" descr="Une image contenant texte, diagramme, capture d’écran, ligne&#10;&#10;Description générée automatiquement">
            <a:extLst>
              <a:ext uri="{FF2B5EF4-FFF2-40B4-BE49-F238E27FC236}">
                <a16:creationId xmlns:a16="http://schemas.microsoft.com/office/drawing/2014/main" id="{E9A16C79-7BBA-3489-3D41-A756A8E9DC1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843" y="5700597"/>
            <a:ext cx="2286005" cy="1371603"/>
          </a:xfrm>
          <a:prstGeom prst="rect">
            <a:avLst/>
          </a:prstGeom>
        </p:spPr>
      </p:pic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2E425472-F687-06F6-DAD7-C44B5F84185D}"/>
              </a:ext>
            </a:extLst>
          </p:cNvPr>
          <p:cNvSpPr/>
          <p:nvPr/>
        </p:nvSpPr>
        <p:spPr>
          <a:xfrm>
            <a:off x="3759765" y="5533807"/>
            <a:ext cx="1859651" cy="194383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Type 4</a:t>
            </a:r>
            <a:endParaRPr lang="fr-BE" sz="1200" dirty="0"/>
          </a:p>
        </p:txBody>
      </p:sp>
      <p:pic>
        <p:nvPicPr>
          <p:cNvPr id="26" name="Image 25" descr="Une image contenant texte, capture d’écran, ligne, diagramme&#10;&#10;Description générée automatiquement">
            <a:extLst>
              <a:ext uri="{FF2B5EF4-FFF2-40B4-BE49-F238E27FC236}">
                <a16:creationId xmlns:a16="http://schemas.microsoft.com/office/drawing/2014/main" id="{92D2F2D0-0DE2-AF88-9F71-0B71CE79808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143" y="1752639"/>
            <a:ext cx="2286005" cy="1371603"/>
          </a:xfrm>
          <a:prstGeom prst="rect">
            <a:avLst/>
          </a:prstGeom>
        </p:spPr>
      </p:pic>
      <p:sp>
        <p:nvSpPr>
          <p:cNvPr id="38" name="Accolade ouvrante 37"/>
          <p:cNvSpPr/>
          <p:nvPr/>
        </p:nvSpPr>
        <p:spPr>
          <a:xfrm>
            <a:off x="1099963" y="1760164"/>
            <a:ext cx="344246" cy="5067591"/>
          </a:xfrm>
          <a:prstGeom prst="leftBrace">
            <a:avLst>
              <a:gd name="adj1" fmla="val 23958"/>
              <a:gd name="adj2" fmla="val 5025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3316D61E-27DF-A83E-8785-593BD6FB31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4628" y="3006126"/>
            <a:ext cx="1356478" cy="2309060"/>
          </a:xfrm>
          <a:prstGeom prst="rect">
            <a:avLst/>
          </a:prstGeom>
        </p:spPr>
      </p:pic>
      <p:pic>
        <p:nvPicPr>
          <p:cNvPr id="14" name="Image 13" descr="Une image contenant capture d’écran, diagramme, texte, Tracé&#10;&#10;Description générée automatiquement">
            <a:extLst>
              <a:ext uri="{FF2B5EF4-FFF2-40B4-BE49-F238E27FC236}">
                <a16:creationId xmlns:a16="http://schemas.microsoft.com/office/drawing/2014/main" id="{7189D902-F122-10B0-B146-3A5E7BCE161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568" y="2770914"/>
            <a:ext cx="2286005" cy="1371603"/>
          </a:xfrm>
          <a:prstGeom prst="rect">
            <a:avLst/>
          </a:prstGeom>
        </p:spPr>
      </p:pic>
      <p:pic>
        <p:nvPicPr>
          <p:cNvPr id="17" name="Image 16" descr="Une image contenant diagramme, texte, ligne, capture d’écran&#10;&#10;Description générée automatiquement">
            <a:extLst>
              <a:ext uri="{FF2B5EF4-FFF2-40B4-BE49-F238E27FC236}">
                <a16:creationId xmlns:a16="http://schemas.microsoft.com/office/drawing/2014/main" id="{469C0EB1-6BE3-4766-F26D-B41C23DA4A6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96" y="1752370"/>
            <a:ext cx="2286005" cy="1371603"/>
          </a:xfrm>
          <a:prstGeom prst="rect">
            <a:avLst/>
          </a:prstGeom>
        </p:spPr>
      </p:pic>
      <p:pic>
        <p:nvPicPr>
          <p:cNvPr id="19" name="Image 18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7A195413-D3CB-6496-8FA1-37741929BDE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918" y="2775202"/>
            <a:ext cx="2286005" cy="1371603"/>
          </a:xfrm>
          <a:prstGeom prst="rect">
            <a:avLst/>
          </a:prstGeom>
        </p:spPr>
      </p:pic>
      <p:pic>
        <p:nvPicPr>
          <p:cNvPr id="20" name="Image 19" descr="Une image contenant texte, capture d’écran, ligne, diagramme&#10;&#10;Description générée automatiquement">
            <a:extLst>
              <a:ext uri="{FF2B5EF4-FFF2-40B4-BE49-F238E27FC236}">
                <a16:creationId xmlns:a16="http://schemas.microsoft.com/office/drawing/2014/main" id="{2B8C7244-5E25-1EC3-AF84-12E36A7431A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572" y="3776308"/>
            <a:ext cx="2286005" cy="1371603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3A574D19-8F2D-C547-75AB-88C7BAB768E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010" y="1733796"/>
            <a:ext cx="2286005" cy="1371603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B0BC3DC7-50E8-4C33-800B-38CD7CF1EC95}"/>
              </a:ext>
            </a:extLst>
          </p:cNvPr>
          <p:cNvGrpSpPr/>
          <p:nvPr/>
        </p:nvGrpSpPr>
        <p:grpSpPr>
          <a:xfrm>
            <a:off x="5679687" y="4291312"/>
            <a:ext cx="2341984" cy="665809"/>
            <a:chOff x="5687577" y="4898601"/>
            <a:chExt cx="2341984" cy="665809"/>
          </a:xfrm>
        </p:grpSpPr>
        <p:sp>
          <p:nvSpPr>
            <p:cNvPr id="3" name="Flèche courbée vers le haut 93">
              <a:extLst>
                <a:ext uri="{FF2B5EF4-FFF2-40B4-BE49-F238E27FC236}">
                  <a16:creationId xmlns:a16="http://schemas.microsoft.com/office/drawing/2014/main" id="{EE05CFDE-118F-A840-503A-465688E240A7}"/>
                </a:ext>
              </a:extLst>
            </p:cNvPr>
            <p:cNvSpPr/>
            <p:nvPr/>
          </p:nvSpPr>
          <p:spPr>
            <a:xfrm rot="2278782">
              <a:off x="5687577" y="5309439"/>
              <a:ext cx="1318161" cy="167430"/>
            </a:xfrm>
            <a:prstGeom prst="curvedUp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 useBgFill="1">
          <p:nvSpPr>
            <p:cNvPr id="5" name="Ellipse 4">
              <a:extLst>
                <a:ext uri="{FF2B5EF4-FFF2-40B4-BE49-F238E27FC236}">
                  <a16:creationId xmlns:a16="http://schemas.microsoft.com/office/drawing/2014/main" id="{41AE1E97-9974-B374-5CE1-71FC92BAD43F}"/>
                </a:ext>
              </a:extLst>
            </p:cNvPr>
            <p:cNvSpPr/>
            <p:nvPr/>
          </p:nvSpPr>
          <p:spPr>
            <a:xfrm>
              <a:off x="6136305" y="4898601"/>
              <a:ext cx="1545077" cy="665809"/>
            </a:xfrm>
            <a:prstGeom prst="ellipse">
              <a:avLst/>
            </a:prstGeom>
            <a:ln>
              <a:solidFill>
                <a:schemeClr val="bg2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b="1" dirty="0">
                  <a:solidFill>
                    <a:schemeClr val="bg2">
                      <a:lumMod val="50000"/>
                    </a:schemeClr>
                  </a:solidFill>
                </a:rPr>
                <a:t>Co-</a:t>
              </a:r>
              <a:r>
                <a:rPr lang="fr-FR" sz="900" b="1" dirty="0" err="1">
                  <a:solidFill>
                    <a:schemeClr val="bg2">
                      <a:lumMod val="50000"/>
                    </a:schemeClr>
                  </a:solidFill>
                </a:rPr>
                <a:t>product</a:t>
              </a:r>
              <a:r>
                <a:rPr lang="fr-FR" sz="900" b="1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</a:p>
            <a:p>
              <a:pPr algn="ctr"/>
              <a:r>
                <a:rPr lang="fr-FR" sz="900" b="1" dirty="0" err="1">
                  <a:solidFill>
                    <a:schemeClr val="bg2">
                      <a:lumMod val="50000"/>
                    </a:schemeClr>
                  </a:solidFill>
                </a:rPr>
                <a:t>supply</a:t>
              </a:r>
              <a:endParaRPr lang="fr-FR" sz="900" b="1" dirty="0">
                <a:solidFill>
                  <a:schemeClr val="bg2">
                    <a:lumMod val="50000"/>
                  </a:schemeClr>
                </a:solidFill>
              </a:endParaRPr>
            </a:p>
            <a:p>
              <a:pPr algn="ctr"/>
              <a:r>
                <a:rPr lang="fr-FR" sz="400" b="1" dirty="0">
                  <a:solidFill>
                    <a:schemeClr val="bg2">
                      <a:lumMod val="50000"/>
                    </a:schemeClr>
                  </a:solidFill>
                </a:rPr>
                <a:t>---</a:t>
              </a:r>
            </a:p>
            <a:p>
              <a:pPr algn="ctr"/>
              <a:r>
                <a:rPr lang="fr-FR" sz="900" b="1" dirty="0" err="1">
                  <a:solidFill>
                    <a:schemeClr val="bg2">
                      <a:lumMod val="50000"/>
                    </a:schemeClr>
                  </a:solidFill>
                </a:rPr>
                <a:t>Oil</a:t>
              </a:r>
              <a:r>
                <a:rPr lang="fr-FR" sz="900" b="1">
                  <a:solidFill>
                    <a:schemeClr val="bg2">
                      <a:lumMod val="50000"/>
                    </a:schemeClr>
                  </a:solidFill>
                </a:rPr>
                <a:t> or </a:t>
              </a:r>
              <a:r>
                <a:rPr lang="fr-FR" sz="900" b="1" dirty="0" err="1">
                  <a:solidFill>
                    <a:schemeClr val="bg2">
                      <a:lumMod val="50000"/>
                    </a:schemeClr>
                  </a:solidFill>
                </a:rPr>
                <a:t>sugar</a:t>
              </a:r>
              <a:r>
                <a:rPr lang="fr-FR" sz="900" b="1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fr-FR" sz="900" b="1" dirty="0" err="1">
                  <a:solidFill>
                    <a:schemeClr val="bg2">
                      <a:lumMod val="50000"/>
                    </a:schemeClr>
                  </a:solidFill>
                </a:rPr>
                <a:t>crops</a:t>
              </a:r>
              <a:r>
                <a:rPr lang="fr-FR" sz="900" b="1" dirty="0">
                  <a:solidFill>
                    <a:schemeClr val="bg2">
                      <a:lumMod val="50000"/>
                    </a:schemeClr>
                  </a:solidFill>
                </a:rPr>
                <a:t> substitution</a:t>
              </a:r>
            </a:p>
          </p:txBody>
        </p:sp>
        <p:sp>
          <p:nvSpPr>
            <p:cNvPr id="6" name="Flèche courbée vers le haut 29">
              <a:extLst>
                <a:ext uri="{FF2B5EF4-FFF2-40B4-BE49-F238E27FC236}">
                  <a16:creationId xmlns:a16="http://schemas.microsoft.com/office/drawing/2014/main" id="{2FAA9BCE-A9CE-7A4D-8444-B94F4134D594}"/>
                </a:ext>
              </a:extLst>
            </p:cNvPr>
            <p:cNvSpPr/>
            <p:nvPr/>
          </p:nvSpPr>
          <p:spPr>
            <a:xfrm rot="12937591">
              <a:off x="6711400" y="4903846"/>
              <a:ext cx="1318161" cy="167430"/>
            </a:xfrm>
            <a:prstGeom prst="curvedUp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52037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2828</TotalTime>
  <Words>58</Words>
  <Application>Microsoft Office PowerPoint</Application>
  <PresentationFormat>Grand écran</PresentationFormat>
  <Paragraphs>22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GUYE</dc:creator>
  <cp:lastModifiedBy>Valentin Guye</cp:lastModifiedBy>
  <cp:revision>67</cp:revision>
  <dcterms:created xsi:type="dcterms:W3CDTF">2022-08-26T16:15:49Z</dcterms:created>
  <dcterms:modified xsi:type="dcterms:W3CDTF">2025-02-28T10:08:22Z</dcterms:modified>
</cp:coreProperties>
</file>