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40051" y="3056283"/>
            <a:ext cx="1013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100" b="1" dirty="0" err="1">
                <a:solidFill>
                  <a:srgbClr val="C00000"/>
                </a:solidFill>
              </a:rPr>
              <a:t>displacement</a:t>
            </a:r>
            <a:endParaRPr lang="fr-FR" sz="110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354588" y="11084"/>
            <a:ext cx="39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607527" y="5653602"/>
            <a:ext cx="2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4"/>
            <a:ext cx="2434305" cy="80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RFS mandates</a:t>
            </a:r>
            <a:endParaRPr lang="fr-FR" sz="1200" dirty="0"/>
          </a:p>
          <a:p>
            <a:pPr algn="ctr"/>
            <a:r>
              <a:rPr lang="fr-FR" sz="1200" dirty="0"/>
              <a:t>positive </a:t>
            </a:r>
            <a:r>
              <a:rPr lang="fr-FR" sz="1200" dirty="0" err="1"/>
              <a:t>demand</a:t>
            </a:r>
            <a:r>
              <a:rPr lang="fr-FR" sz="1200" dirty="0"/>
              <a:t> </a:t>
            </a:r>
            <a:r>
              <a:rPr lang="fr-FR" sz="1200" dirty="0" err="1"/>
              <a:t>shocks</a:t>
            </a:r>
            <a:r>
              <a:rPr lang="fr-FR" sz="1200" dirty="0"/>
              <a:t> on global </a:t>
            </a:r>
            <a:r>
              <a:rPr lang="fr-FR" sz="1200" dirty="0" err="1"/>
              <a:t>maize</a:t>
            </a:r>
            <a:r>
              <a:rPr lang="fr-FR" sz="1200" dirty="0"/>
              <a:t> </a:t>
            </a:r>
            <a:r>
              <a:rPr lang="fr-FR" sz="1200" dirty="0" err="1"/>
              <a:t>market</a:t>
            </a:r>
            <a:r>
              <a:rPr lang="fr-FR" sz="1200" dirty="0"/>
              <a:t>, </a:t>
            </a:r>
          </a:p>
          <a:p>
            <a:pPr algn="ctr"/>
            <a:r>
              <a:rPr lang="fr-FR" sz="1200" dirty="0"/>
              <a:t>for </a:t>
            </a:r>
            <a:r>
              <a:rPr lang="fr-FR" sz="1200" dirty="0" err="1"/>
              <a:t>ethanol</a:t>
            </a:r>
            <a:r>
              <a:rPr lang="fr-FR" sz="12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2156395"/>
            <a:ext cx="344246" cy="2232648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383914" y="4622491"/>
            <a:ext cx="983084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 err="1">
                <a:solidFill>
                  <a:srgbClr val="0070C0"/>
                </a:solidFill>
              </a:rPr>
              <a:t>Crowding</a:t>
            </a:r>
            <a:r>
              <a:rPr lang="fr-FR" sz="1100" b="1" i="1" dirty="0">
                <a:solidFill>
                  <a:srgbClr val="0070C0"/>
                </a:solidFill>
              </a:rPr>
              <a:t> out</a:t>
            </a:r>
          </a:p>
          <a:p>
            <a:pPr algn="ctr"/>
            <a:r>
              <a:rPr lang="fr-FR" sz="1100" b="1" i="1" dirty="0">
                <a:solidFill>
                  <a:srgbClr val="0070C0"/>
                </a:solidFill>
              </a:rPr>
              <a:t>(non-land input</a:t>
            </a:r>
          </a:p>
          <a:p>
            <a:pPr algn="ctr"/>
            <a:r>
              <a:rPr lang="fr-FR" sz="1100" b="1" i="1" dirty="0" err="1">
                <a:solidFill>
                  <a:srgbClr val="0070C0"/>
                </a:solidFill>
              </a:rPr>
              <a:t>constraint</a:t>
            </a:r>
            <a:r>
              <a:rPr lang="fr-FR" sz="1100" b="1" i="1" dirty="0">
                <a:solidFill>
                  <a:srgbClr val="0070C0"/>
                </a:solidFill>
              </a:rPr>
              <a:t>)</a:t>
            </a:r>
            <a:endParaRPr lang="fr-FR" sz="1050" b="1" dirty="0">
              <a:solidFill>
                <a:schemeClr val="accent1"/>
              </a:solidFill>
            </a:endParaRPr>
          </a:p>
          <a:p>
            <a:pPr algn="ctr"/>
            <a:endParaRPr lang="fr-FR" sz="1050" b="1" dirty="0">
              <a:solidFill>
                <a:schemeClr val="accent1"/>
              </a:solidFill>
            </a:endParaRPr>
          </a:p>
          <a:p>
            <a:pPr algn="ctr"/>
            <a:endParaRPr lang="fr-FR" sz="1100" dirty="0"/>
          </a:p>
        </p:txBody>
      </p:sp>
      <p:sp>
        <p:nvSpPr>
          <p:cNvPr id="31" name="Accolade ouvrante 30"/>
          <p:cNvSpPr/>
          <p:nvPr/>
        </p:nvSpPr>
        <p:spPr>
          <a:xfrm>
            <a:off x="1234001" y="2156395"/>
            <a:ext cx="344246" cy="4671360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445743"/>
            <a:ext cx="57182" cy="2826976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  <a:endCxn id="31" idx="1"/>
          </p:cNvCxnSpPr>
          <p:nvPr/>
        </p:nvCxnSpPr>
        <p:spPr>
          <a:xfrm rot="10800000" flipH="1" flipV="1">
            <a:off x="282041" y="445742"/>
            <a:ext cx="951960" cy="4058197"/>
          </a:xfrm>
          <a:prstGeom prst="curvedConnector3">
            <a:avLst>
              <a:gd name="adj1" fmla="val -2401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5149045" y="-1845258"/>
            <a:ext cx="279699" cy="5891531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2343129" y="1851722"/>
            <a:ext cx="9650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>
                <a:solidFill>
                  <a:srgbClr val="0070C0"/>
                </a:solidFill>
              </a:rPr>
              <a:t>Revenue </a:t>
            </a:r>
            <a:r>
              <a:rPr lang="fr-FR" sz="1100" b="1" i="1" dirty="0" err="1">
                <a:solidFill>
                  <a:srgbClr val="0070C0"/>
                </a:solidFill>
              </a:rPr>
              <a:t>constraint</a:t>
            </a:r>
            <a:endParaRPr lang="fr-FR" sz="10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7059690" y="-3038435"/>
            <a:ext cx="341766" cy="9774891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716346" y="431943"/>
            <a:ext cx="8424086" cy="1246184"/>
          </a:xfrm>
          <a:prstGeom prst="curvedConnector4">
            <a:avLst>
              <a:gd name="adj1" fmla="val 25779"/>
              <a:gd name="adj2" fmla="val -470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716346" y="431943"/>
            <a:ext cx="2572548" cy="528715"/>
          </a:xfrm>
          <a:prstGeom prst="curvedConnector4">
            <a:avLst>
              <a:gd name="adj1" fmla="val 47282"/>
              <a:gd name="adj2" fmla="val -211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183318" y="1113602"/>
            <a:ext cx="6051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rgbClr val="C00000"/>
                </a:solidFill>
              </a:rPr>
              <a:t>Feed</a:t>
            </a:r>
            <a:r>
              <a:rPr lang="fr-FR" sz="1100" b="1" dirty="0">
                <a:solidFill>
                  <a:srgbClr val="C00000"/>
                </a:solidFill>
              </a:rPr>
              <a:t> </a:t>
            </a:r>
            <a:r>
              <a:rPr lang="fr-FR" sz="1100" b="1" dirty="0" err="1">
                <a:solidFill>
                  <a:srgbClr val="C00000"/>
                </a:solidFill>
              </a:rPr>
              <a:t>crops</a:t>
            </a:r>
            <a:r>
              <a:rPr lang="fr-FR" sz="11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000" dirty="0" err="1"/>
              <a:t>attenuated</a:t>
            </a:r>
            <a:r>
              <a:rPr lang="fr-FR" sz="1000" dirty="0"/>
              <a:t> by DDGS </a:t>
            </a:r>
            <a:r>
              <a:rPr lang="fr-FR" sz="1000" dirty="0" err="1"/>
              <a:t>supply</a:t>
            </a:r>
            <a:endParaRPr lang="fr-FR" sz="10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7134409" y="-1606700"/>
            <a:ext cx="279699" cy="6256774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145870" y="1518598"/>
            <a:ext cx="625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i="1" dirty="0" err="1">
                <a:solidFill>
                  <a:srgbClr val="0070C0"/>
                </a:solidFill>
              </a:rPr>
              <a:t>Biofuel</a:t>
            </a:r>
            <a:r>
              <a:rPr lang="fr-FR" sz="1100" b="1" i="1" dirty="0">
                <a:solidFill>
                  <a:srgbClr val="0070C0"/>
                </a:solidFill>
              </a:rPr>
              <a:t> </a:t>
            </a:r>
            <a:r>
              <a:rPr lang="fr-FR" sz="1100" b="1" i="1" dirty="0" err="1">
                <a:solidFill>
                  <a:srgbClr val="0070C0"/>
                </a:solidFill>
              </a:rPr>
              <a:t>feedstocks</a:t>
            </a:r>
            <a:r>
              <a:rPr lang="fr-FR" sz="11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716346" y="431943"/>
            <a:ext cx="6838069" cy="949894"/>
          </a:xfrm>
          <a:prstGeom prst="curvedConnector4">
            <a:avLst>
              <a:gd name="adj1" fmla="val 32305"/>
              <a:gd name="adj2" fmla="val -1297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5265C46B-AFA8-B590-C3BD-311D15E88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14" y="2156395"/>
            <a:ext cx="1578828" cy="2466096"/>
          </a:xfrm>
          <a:prstGeom prst="rect">
            <a:avLst/>
          </a:prstGeom>
        </p:spPr>
      </p:pic>
      <p:pic>
        <p:nvPicPr>
          <p:cNvPr id="15" name="Image 1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139E975-DB27-7757-0903-DCD92ACEA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63" y="2160284"/>
            <a:ext cx="2209402" cy="2469726"/>
          </a:xfrm>
          <a:prstGeom prst="rect">
            <a:avLst/>
          </a:prstGeom>
        </p:spPr>
      </p:pic>
      <p:pic>
        <p:nvPicPr>
          <p:cNvPr id="17" name="Image 1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CE4A482-7878-607C-AF9C-8A3B0E213B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64" y="2145014"/>
            <a:ext cx="2132291" cy="2510882"/>
          </a:xfrm>
          <a:prstGeom prst="rect">
            <a:avLst/>
          </a:prstGeom>
        </p:spPr>
      </p:pic>
      <p:pic>
        <p:nvPicPr>
          <p:cNvPr id="21" name="Image 20" descr="Une image contenant texte, capture d’écran, ligne, affichage&#10;&#10;Description générée automatiquement">
            <a:extLst>
              <a:ext uri="{FF2B5EF4-FFF2-40B4-BE49-F238E27FC236}">
                <a16:creationId xmlns:a16="http://schemas.microsoft.com/office/drawing/2014/main" id="{1C408E29-871D-3447-F36B-51BEB33EF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6" y="4622491"/>
            <a:ext cx="2491487" cy="2240392"/>
          </a:xfrm>
          <a:prstGeom prst="rect">
            <a:avLst/>
          </a:prstGeom>
        </p:spPr>
      </p:pic>
      <p:pic>
        <p:nvPicPr>
          <p:cNvPr id="24" name="Image 2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F43C7B1-89B1-68FE-697B-8E6F551A7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6" y="2169859"/>
            <a:ext cx="2132290" cy="2469933"/>
          </a:xfrm>
          <a:prstGeom prst="rect">
            <a:avLst/>
          </a:prstGeom>
        </p:spPr>
      </p:pic>
      <p:pic>
        <p:nvPicPr>
          <p:cNvPr id="26" name="Image 25" descr="Une image contenant texte, capture d’écran, affichage, Rectangle&#10;&#10;Description générée automatiquement">
            <a:extLst>
              <a:ext uri="{FF2B5EF4-FFF2-40B4-BE49-F238E27FC236}">
                <a16:creationId xmlns:a16="http://schemas.microsoft.com/office/drawing/2014/main" id="{218080A9-D47E-DF66-486D-07E78BF7F7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30" y="2173922"/>
            <a:ext cx="1931570" cy="2481974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4B2998AE-2324-A36A-ABFB-80D96910ED30}"/>
              </a:ext>
            </a:extLst>
          </p:cNvPr>
          <p:cNvGrpSpPr/>
          <p:nvPr/>
        </p:nvGrpSpPr>
        <p:grpSpPr>
          <a:xfrm>
            <a:off x="5771395" y="4669743"/>
            <a:ext cx="1694083" cy="650847"/>
            <a:chOff x="3391886" y="5556653"/>
            <a:chExt cx="2690688" cy="1051225"/>
          </a:xfrm>
        </p:grpSpPr>
        <p:sp>
          <p:nvSpPr>
            <p:cNvPr id="42" name="Flèche courbée vers le haut 93"/>
            <p:cNvSpPr/>
            <p:nvPr/>
          </p:nvSpPr>
          <p:spPr>
            <a:xfrm rot="2278782">
              <a:off x="3391886" y="633859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43" name="Ellipse 42"/>
            <p:cNvSpPr/>
            <p:nvPr/>
          </p:nvSpPr>
          <p:spPr>
            <a:xfrm>
              <a:off x="3914306" y="5565598"/>
              <a:ext cx="1723697" cy="1042280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rgbClr val="00B0F0"/>
                  </a:solidFill>
                </a:rPr>
                <a:t>Co-</a:t>
              </a:r>
              <a:r>
                <a:rPr lang="fr-FR" sz="800" b="1" dirty="0" err="1">
                  <a:solidFill>
                    <a:srgbClr val="00B0F0"/>
                  </a:solidFill>
                </a:rPr>
                <a:t>product</a:t>
              </a:r>
              <a:r>
                <a:rPr lang="fr-FR" sz="800" b="1" dirty="0">
                  <a:solidFill>
                    <a:srgbClr val="00B0F0"/>
                  </a:solidFill>
                </a:rPr>
                <a:t> </a:t>
              </a:r>
            </a:p>
            <a:p>
              <a:pPr algn="ctr"/>
              <a:r>
                <a:rPr lang="fr-FR" sz="800" b="1" dirty="0" err="1">
                  <a:solidFill>
                    <a:srgbClr val="00B0F0"/>
                  </a:solidFill>
                </a:rPr>
                <a:t>supply</a:t>
              </a:r>
              <a:endParaRPr lang="fr-FR" sz="800" b="1" dirty="0">
                <a:solidFill>
                  <a:srgbClr val="00B0F0"/>
                </a:solidFill>
              </a:endParaRPr>
            </a:p>
            <a:p>
              <a:pPr algn="ctr"/>
              <a:r>
                <a:rPr lang="fr-FR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800" b="1" dirty="0" err="1">
                  <a:solidFill>
                    <a:schemeClr val="accent2">
                      <a:lumMod val="50000"/>
                    </a:schemeClr>
                  </a:solidFill>
                </a:rPr>
                <a:t>Oil</a:t>
              </a:r>
              <a:r>
                <a:rPr lang="fr-FR" sz="80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fr-FR" sz="800" b="1" dirty="0" err="1">
                  <a:solidFill>
                    <a:schemeClr val="accent2">
                      <a:lumMod val="50000"/>
                    </a:schemeClr>
                  </a:solidFill>
                </a:rPr>
                <a:t>crops</a:t>
              </a:r>
              <a:r>
                <a:rPr lang="fr-FR" sz="80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800" b="1" dirty="0">
                  <a:solidFill>
                    <a:schemeClr val="accent2">
                      <a:lumMod val="50000"/>
                    </a:schemeClr>
                  </a:solidFill>
                </a:rPr>
                <a:t>substitution</a:t>
              </a:r>
            </a:p>
          </p:txBody>
        </p:sp>
        <p:sp>
          <p:nvSpPr>
            <p:cNvPr id="45" name="Flèche courbée vers le haut 29"/>
            <p:cNvSpPr/>
            <p:nvPr/>
          </p:nvSpPr>
          <p:spPr>
            <a:xfrm rot="12937591">
              <a:off x="4380151" y="5556653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107" name="Image 106" descr="Une image contenant texte, capture d’écran, affichage, ligne&#10;&#10;Description générée automatiquement">
            <a:extLst>
              <a:ext uri="{FF2B5EF4-FFF2-40B4-BE49-F238E27FC236}">
                <a16:creationId xmlns:a16="http://schemas.microsoft.com/office/drawing/2014/main" id="{17F41F01-A87E-418B-0140-09D4788FCC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8" y="883552"/>
            <a:ext cx="1250531" cy="1250531"/>
          </a:xfrm>
          <a:prstGeom prst="rect">
            <a:avLst/>
          </a:prstGeom>
        </p:spPr>
      </p:pic>
      <p:pic>
        <p:nvPicPr>
          <p:cNvPr id="111" name="Image 1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819464E-114E-C84F-D1C6-7B80DE50D9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04" y="5545598"/>
            <a:ext cx="1211685" cy="1226926"/>
          </a:xfrm>
          <a:prstGeom prst="rect">
            <a:avLst/>
          </a:prstGeom>
        </p:spPr>
      </p:pic>
      <p:pic>
        <p:nvPicPr>
          <p:cNvPr id="113" name="Image 11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2DE346E-4FF2-5ADB-9821-8D709428C7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84" y="5565557"/>
            <a:ext cx="1588095" cy="12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45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40</cp:revision>
  <dcterms:created xsi:type="dcterms:W3CDTF">2022-08-26T16:15:49Z</dcterms:created>
  <dcterms:modified xsi:type="dcterms:W3CDTF">2024-10-08T18:51:39Z</dcterms:modified>
</cp:coreProperties>
</file>