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0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9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3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5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1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916592" y="2688619"/>
            <a:ext cx="15266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Land use </a:t>
            </a:r>
          </a:p>
          <a:p>
            <a:pPr algn="ctr"/>
            <a:r>
              <a:rPr lang="fr-FR" sz="1400" b="1" dirty="0" err="1">
                <a:solidFill>
                  <a:srgbClr val="C00000"/>
                </a:solidFill>
              </a:rPr>
              <a:t>Displacement</a:t>
            </a:r>
            <a:endParaRPr lang="fr-FR" sz="1400" b="1" dirty="0">
              <a:solidFill>
                <a:srgbClr val="C00000"/>
              </a:solidFill>
            </a:endParaRPr>
          </a:p>
          <a:p>
            <a:pPr algn="ctr"/>
            <a:r>
              <a:rPr lang="fr-FR" sz="1400" dirty="0">
                <a:solidFill>
                  <a:srgbClr val="C00000"/>
                </a:solidFill>
              </a:rPr>
              <a:t> </a:t>
            </a:r>
            <a:r>
              <a:rPr lang="fr-FR" sz="1200" dirty="0" err="1"/>
              <a:t>moderated</a:t>
            </a:r>
            <a:r>
              <a:rPr lang="fr-FR" sz="1200" dirty="0"/>
              <a:t> by intensive </a:t>
            </a:r>
            <a:r>
              <a:rPr lang="fr-FR" sz="1200" dirty="0" err="1"/>
              <a:t>margin</a:t>
            </a:r>
            <a:r>
              <a:rPr lang="fr-FR" sz="1200" dirty="0"/>
              <a:t> </a:t>
            </a:r>
            <a:r>
              <a:rPr lang="fr-FR" sz="1200" dirty="0" err="1"/>
              <a:t>response</a:t>
            </a:r>
            <a:r>
              <a:rPr lang="fr-FR" sz="1200" dirty="0"/>
              <a:t> in </a:t>
            </a:r>
            <a:r>
              <a:rPr lang="fr-FR" sz="1200" dirty="0" err="1"/>
              <a:t>maize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&amp; </a:t>
            </a:r>
          </a:p>
          <a:p>
            <a:pPr algn="ctr"/>
            <a:r>
              <a:rPr lang="fr-FR" sz="1200" dirty="0"/>
              <a:t>relative land </a:t>
            </a:r>
            <a:r>
              <a:rPr lang="fr-FR" sz="1200" dirty="0" err="1"/>
              <a:t>suitability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354588" y="11084"/>
            <a:ext cx="399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DEMAND SIDE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-607527" y="5653602"/>
            <a:ext cx="2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SUPPLY SIDE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-44028" y="5934652"/>
            <a:ext cx="2318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Crops in upper row are at risk of direct displacement by maize, according to the positive correlation between their agro-ecological suitability indexes</a:t>
            </a:r>
            <a:endParaRPr lang="fr-FR" sz="1000" dirty="0"/>
          </a:p>
        </p:txBody>
      </p:sp>
      <p:sp>
        <p:nvSpPr>
          <p:cNvPr id="29" name="ZoneTexte 28"/>
          <p:cNvSpPr txBox="1"/>
          <p:nvPr/>
        </p:nvSpPr>
        <p:spPr>
          <a:xfrm>
            <a:off x="9518558" y="262857"/>
            <a:ext cx="2770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Crops are ordered horizontally according to the substitutability of their consumption uses with maize’s. </a:t>
            </a:r>
            <a:endParaRPr lang="fr-FR" sz="1000" dirty="0"/>
          </a:p>
        </p:txBody>
      </p:sp>
      <p:sp>
        <p:nvSpPr>
          <p:cNvPr id="36" name="Rectangle 35"/>
          <p:cNvSpPr/>
          <p:nvPr/>
        </p:nvSpPr>
        <p:spPr>
          <a:xfrm>
            <a:off x="282040" y="66923"/>
            <a:ext cx="2660857" cy="1177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82042" y="2644"/>
            <a:ext cx="266085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RFS mandates</a:t>
            </a:r>
            <a:endParaRPr lang="fr-FR" dirty="0"/>
          </a:p>
          <a:p>
            <a:pPr algn="ctr"/>
            <a:r>
              <a:rPr lang="fr-FR" dirty="0"/>
              <a:t>positive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shocks</a:t>
            </a:r>
            <a:r>
              <a:rPr lang="fr-FR" dirty="0"/>
              <a:t> on global </a:t>
            </a:r>
            <a:r>
              <a:rPr lang="fr-FR" dirty="0" err="1"/>
              <a:t>maize</a:t>
            </a:r>
            <a:r>
              <a:rPr lang="fr-FR" dirty="0"/>
              <a:t> </a:t>
            </a:r>
            <a:r>
              <a:rPr lang="fr-FR" dirty="0" err="1"/>
              <a:t>market</a:t>
            </a:r>
            <a:r>
              <a:rPr lang="fr-FR" dirty="0"/>
              <a:t>, </a:t>
            </a:r>
          </a:p>
          <a:p>
            <a:pPr algn="ctr"/>
            <a:r>
              <a:rPr lang="fr-FR" dirty="0"/>
              <a:t>for </a:t>
            </a:r>
            <a:r>
              <a:rPr lang="fr-FR" dirty="0" err="1"/>
              <a:t>ethanol</a:t>
            </a:r>
            <a:r>
              <a:rPr lang="fr-FR" dirty="0"/>
              <a:t> production</a:t>
            </a:r>
          </a:p>
        </p:txBody>
      </p:sp>
      <p:sp>
        <p:nvSpPr>
          <p:cNvPr id="54" name="Accolade ouvrante 53"/>
          <p:cNvSpPr/>
          <p:nvPr/>
        </p:nvSpPr>
        <p:spPr>
          <a:xfrm>
            <a:off x="916592" y="2486372"/>
            <a:ext cx="344246" cy="2443207"/>
          </a:xfrm>
          <a:prstGeom prst="leftBrace">
            <a:avLst>
              <a:gd name="adj1" fmla="val 239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2171626" y="4100149"/>
            <a:ext cx="1298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rgbClr val="0070C0"/>
                </a:solidFill>
              </a:rPr>
              <a:t>Crowding</a:t>
            </a:r>
            <a:r>
              <a:rPr lang="fr-FR" sz="1400" b="1" i="1" dirty="0">
                <a:solidFill>
                  <a:srgbClr val="0070C0"/>
                </a:solidFill>
              </a:rPr>
              <a:t> out</a:t>
            </a:r>
            <a:endParaRPr lang="fr-FR" sz="1400" b="1" dirty="0">
              <a:solidFill>
                <a:schemeClr val="accent1"/>
              </a:solidFill>
            </a:endParaRPr>
          </a:p>
          <a:p>
            <a:pPr algn="ctr"/>
            <a:endParaRPr lang="fr-FR" sz="1600" dirty="0"/>
          </a:p>
        </p:txBody>
      </p:sp>
      <p:sp>
        <p:nvSpPr>
          <p:cNvPr id="31" name="Accolade ouvrante 30"/>
          <p:cNvSpPr/>
          <p:nvPr/>
        </p:nvSpPr>
        <p:spPr>
          <a:xfrm>
            <a:off x="2138648" y="2486373"/>
            <a:ext cx="344246" cy="4307849"/>
          </a:xfrm>
          <a:prstGeom prst="leftBrace">
            <a:avLst>
              <a:gd name="adj1" fmla="val 23958"/>
              <a:gd name="adj2" fmla="val 502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en arc 43"/>
          <p:cNvCxnSpPr>
            <a:stCxn id="37" idx="1"/>
            <a:endCxn id="54" idx="1"/>
          </p:cNvCxnSpPr>
          <p:nvPr/>
        </p:nvCxnSpPr>
        <p:spPr>
          <a:xfrm rot="10800000" flipH="1" flipV="1">
            <a:off x="282042" y="602808"/>
            <a:ext cx="634550" cy="3105167"/>
          </a:xfrm>
          <a:prstGeom prst="curvedConnector3">
            <a:avLst>
              <a:gd name="adj1" fmla="val -3602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37" idx="1"/>
            <a:endCxn id="31" idx="1"/>
          </p:cNvCxnSpPr>
          <p:nvPr/>
        </p:nvCxnSpPr>
        <p:spPr>
          <a:xfrm rot="10800000" flipH="1" flipV="1">
            <a:off x="282042" y="602809"/>
            <a:ext cx="1856606" cy="4048430"/>
          </a:xfrm>
          <a:prstGeom prst="curvedConnector3">
            <a:avLst>
              <a:gd name="adj1" fmla="val -1231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97967"/>
              </p:ext>
            </p:extLst>
          </p:nvPr>
        </p:nvGraphicFramePr>
        <p:xfrm>
          <a:off x="3348989" y="2457451"/>
          <a:ext cx="8680451" cy="438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5808">
                  <a:extLst>
                    <a:ext uri="{9D8B030D-6E8A-4147-A177-3AD203B41FA5}">
                      <a16:colId xmlns:a16="http://schemas.microsoft.com/office/drawing/2014/main" val="3345445615"/>
                    </a:ext>
                  </a:extLst>
                </a:gridCol>
                <a:gridCol w="2187181">
                  <a:extLst>
                    <a:ext uri="{9D8B030D-6E8A-4147-A177-3AD203B41FA5}">
                      <a16:colId xmlns:a16="http://schemas.microsoft.com/office/drawing/2014/main" val="1376043629"/>
                    </a:ext>
                  </a:extLst>
                </a:gridCol>
                <a:gridCol w="1791215">
                  <a:extLst>
                    <a:ext uri="{9D8B030D-6E8A-4147-A177-3AD203B41FA5}">
                      <a16:colId xmlns:a16="http://schemas.microsoft.com/office/drawing/2014/main" val="3724666986"/>
                    </a:ext>
                  </a:extLst>
                </a:gridCol>
                <a:gridCol w="1921448">
                  <a:extLst>
                    <a:ext uri="{9D8B030D-6E8A-4147-A177-3AD203B41FA5}">
                      <a16:colId xmlns:a16="http://schemas.microsoft.com/office/drawing/2014/main" val="544701610"/>
                    </a:ext>
                  </a:extLst>
                </a:gridCol>
                <a:gridCol w="1564799">
                  <a:extLst>
                    <a:ext uri="{9D8B030D-6E8A-4147-A177-3AD203B41FA5}">
                      <a16:colId xmlns:a16="http://schemas.microsoft.com/office/drawing/2014/main" val="1650925666"/>
                    </a:ext>
                  </a:extLst>
                </a:gridCol>
              </a:tblGrid>
              <a:tr h="2371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Pasture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(forage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crops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alfalfa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napier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grass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1a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Cereals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barley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sorghum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wheat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Roots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crops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cassava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sweet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/white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potatoes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yam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1b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crops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groundnut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rapeseed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sunflower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Cotton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Biomass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crops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biomass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sorghum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miscanthus,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reed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canary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grass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switch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grass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Sugarbeet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3 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Tobacco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928869"/>
                  </a:ext>
                </a:extLst>
              </a:tr>
              <a:tr h="1964931"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4</a:t>
                      </a:r>
                      <a:endParaRPr kumimoji="0" lang="fr-FR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Rice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5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Sugarcane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palm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Coconut</a:t>
                      </a: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Citrus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Cocoa</a:t>
                      </a:r>
                      <a:r>
                        <a:rPr lang="fr-FR" sz="1400" baseline="0" dirty="0"/>
                        <a:t>, </a:t>
                      </a:r>
                      <a:r>
                        <a:rPr lang="fr-FR" sz="1400" dirty="0"/>
                        <a:t>Coffee</a:t>
                      </a:r>
                    </a:p>
                    <a:p>
                      <a:pPr algn="ctr"/>
                      <a:r>
                        <a:rPr lang="fr-FR" sz="1400" dirty="0"/>
                        <a:t>Banana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Tea</a:t>
                      </a:r>
                    </a:p>
                    <a:p>
                      <a:pPr algn="ctr"/>
                      <a:r>
                        <a:rPr lang="fr-FR" sz="1400" dirty="0" err="1"/>
                        <a:t>Rubber</a:t>
                      </a:r>
                      <a:endParaRPr lang="fr-FR" sz="1400" b="1" dirty="0"/>
                    </a:p>
                    <a:p>
                      <a:pPr algn="ctr"/>
                      <a:endParaRPr lang="fr-FR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47277"/>
                  </a:ext>
                </a:extLst>
              </a:tr>
            </a:tbl>
          </a:graphicData>
        </a:graphic>
      </p:graphicFrame>
      <p:sp>
        <p:nvSpPr>
          <p:cNvPr id="32" name="Accolade ouvrante 31"/>
          <p:cNvSpPr/>
          <p:nvPr/>
        </p:nvSpPr>
        <p:spPr>
          <a:xfrm rot="5400000">
            <a:off x="5801017" y="-1321270"/>
            <a:ext cx="279699" cy="5144576"/>
          </a:xfrm>
          <a:prstGeom prst="lef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3350385" y="2153073"/>
            <a:ext cx="858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>
                <a:solidFill>
                  <a:srgbClr val="0070C0"/>
                </a:solidFill>
              </a:rPr>
              <a:t>Budget </a:t>
            </a:r>
            <a:r>
              <a:rPr lang="fr-FR" sz="1400" b="1" i="1" dirty="0" err="1">
                <a:solidFill>
                  <a:srgbClr val="0070C0"/>
                </a:solidFill>
              </a:rPr>
              <a:t>constraint</a:t>
            </a:r>
            <a:endParaRPr lang="fr-FR" sz="1200" dirty="0"/>
          </a:p>
        </p:txBody>
      </p:sp>
      <p:sp>
        <p:nvSpPr>
          <p:cNvPr id="57" name="Accolade ouvrante 56"/>
          <p:cNvSpPr/>
          <p:nvPr/>
        </p:nvSpPr>
        <p:spPr>
          <a:xfrm rot="5400000">
            <a:off x="7467172" y="-2150421"/>
            <a:ext cx="341766" cy="8603395"/>
          </a:xfrm>
          <a:prstGeom prst="leftBrace">
            <a:avLst>
              <a:gd name="adj1" fmla="val 23958"/>
              <a:gd name="adj2" fmla="val 1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en arc 173"/>
          <p:cNvCxnSpPr>
            <a:stCxn id="36" idx="3"/>
            <a:endCxn id="57" idx="1"/>
          </p:cNvCxnSpPr>
          <p:nvPr/>
        </p:nvCxnSpPr>
        <p:spPr>
          <a:xfrm>
            <a:off x="2942897" y="655745"/>
            <a:ext cx="8136430" cy="1324648"/>
          </a:xfrm>
          <a:prstGeom prst="curvedConnector4">
            <a:avLst>
              <a:gd name="adj1" fmla="val 27803"/>
              <a:gd name="adj2" fmla="val -3332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necteur en arc 177"/>
          <p:cNvCxnSpPr>
            <a:stCxn id="36" idx="3"/>
            <a:endCxn id="32" idx="1"/>
          </p:cNvCxnSpPr>
          <p:nvPr/>
        </p:nvCxnSpPr>
        <p:spPr>
          <a:xfrm>
            <a:off x="2942897" y="655745"/>
            <a:ext cx="2997970" cy="455424"/>
          </a:xfrm>
          <a:prstGeom prst="curvedConnector4">
            <a:avLst>
              <a:gd name="adj1" fmla="val -57"/>
              <a:gd name="adj2" fmla="val -2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3368577" y="1230089"/>
            <a:ext cx="514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rgbClr val="C00000"/>
                </a:solidFill>
              </a:rPr>
              <a:t>Feed</a:t>
            </a:r>
            <a:r>
              <a:rPr lang="fr-FR" sz="1400" b="1" dirty="0">
                <a:solidFill>
                  <a:srgbClr val="C00000"/>
                </a:solidFill>
              </a:rPr>
              <a:t> or </a:t>
            </a:r>
            <a:r>
              <a:rPr lang="fr-FR" sz="1400" b="1" dirty="0" err="1">
                <a:solidFill>
                  <a:srgbClr val="C00000"/>
                </a:solidFill>
              </a:rPr>
              <a:t>staple</a:t>
            </a:r>
            <a:r>
              <a:rPr lang="fr-FR" sz="1400" b="1" dirty="0">
                <a:solidFill>
                  <a:srgbClr val="C00000"/>
                </a:solidFill>
              </a:rPr>
              <a:t> </a:t>
            </a:r>
            <a:r>
              <a:rPr lang="fr-FR" sz="1400" b="1" dirty="0" err="1">
                <a:solidFill>
                  <a:srgbClr val="C00000"/>
                </a:solidFill>
              </a:rPr>
              <a:t>crops</a:t>
            </a:r>
            <a:r>
              <a:rPr lang="fr-FR" sz="1400" b="1" dirty="0">
                <a:solidFill>
                  <a:srgbClr val="C00000"/>
                </a:solidFill>
              </a:rPr>
              <a:t> substitution</a:t>
            </a:r>
          </a:p>
          <a:p>
            <a:pPr algn="ctr"/>
            <a:r>
              <a:rPr lang="fr-FR" sz="1200" dirty="0" err="1"/>
              <a:t>attenuated</a:t>
            </a:r>
            <a:r>
              <a:rPr lang="fr-FR" sz="1200" dirty="0"/>
              <a:t> by DDGS </a:t>
            </a:r>
            <a:r>
              <a:rPr lang="fr-FR" sz="1200" dirty="0" err="1"/>
              <a:t>supply</a:t>
            </a:r>
            <a:endParaRPr lang="fr-FR" sz="1200" dirty="0"/>
          </a:p>
        </p:txBody>
      </p:sp>
      <p:sp>
        <p:nvSpPr>
          <p:cNvPr id="33" name="Accolade ouvrante 32"/>
          <p:cNvSpPr/>
          <p:nvPr/>
        </p:nvSpPr>
        <p:spPr>
          <a:xfrm rot="5400000">
            <a:off x="7342218" y="-1114590"/>
            <a:ext cx="279699" cy="5841157"/>
          </a:xfrm>
          <a:prstGeom prst="leftBrace">
            <a:avLst>
              <a:gd name="adj1" fmla="val 23957"/>
              <a:gd name="adj2" fmla="val 135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368580" y="1812372"/>
            <a:ext cx="703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>
                <a:solidFill>
                  <a:srgbClr val="0070C0"/>
                </a:solidFill>
              </a:rPr>
              <a:t>Biofuel</a:t>
            </a:r>
            <a:r>
              <a:rPr lang="fr-FR" sz="1400" b="1" i="1" dirty="0">
                <a:solidFill>
                  <a:srgbClr val="0070C0"/>
                </a:solidFill>
              </a:rPr>
              <a:t> </a:t>
            </a:r>
            <a:r>
              <a:rPr lang="fr-FR" sz="1400" b="1" i="1" dirty="0" err="1">
                <a:solidFill>
                  <a:srgbClr val="0070C0"/>
                </a:solidFill>
              </a:rPr>
              <a:t>feedstocks</a:t>
            </a:r>
            <a:r>
              <a:rPr lang="fr-FR" sz="1400" b="1" i="1" dirty="0">
                <a:solidFill>
                  <a:srgbClr val="0070C0"/>
                </a:solidFill>
              </a:rPr>
              <a:t> substitution</a:t>
            </a:r>
          </a:p>
        </p:txBody>
      </p:sp>
      <p:cxnSp>
        <p:nvCxnSpPr>
          <p:cNvPr id="53" name="Connecteur en arc 52"/>
          <p:cNvCxnSpPr>
            <a:stCxn id="36" idx="3"/>
            <a:endCxn id="33" idx="1"/>
          </p:cNvCxnSpPr>
          <p:nvPr/>
        </p:nvCxnSpPr>
        <p:spPr>
          <a:xfrm>
            <a:off x="2942897" y="655745"/>
            <a:ext cx="6667863" cy="1010394"/>
          </a:xfrm>
          <a:prstGeom prst="curvedConnector4">
            <a:avLst>
              <a:gd name="adj1" fmla="val 32989"/>
              <a:gd name="adj2" fmla="val -3315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333DA60E-FE09-5543-4111-0A180860AA14}"/>
              </a:ext>
            </a:extLst>
          </p:cNvPr>
          <p:cNvGrpSpPr/>
          <p:nvPr/>
        </p:nvGrpSpPr>
        <p:grpSpPr>
          <a:xfrm>
            <a:off x="6411960" y="4395156"/>
            <a:ext cx="2980399" cy="1009492"/>
            <a:chOff x="6411960" y="4395156"/>
            <a:chExt cx="2980399" cy="1009492"/>
          </a:xfrm>
        </p:grpSpPr>
        <p:sp>
          <p:nvSpPr>
            <p:cNvPr id="94" name="Flèche courbée vers le haut 93"/>
            <p:cNvSpPr/>
            <p:nvPr/>
          </p:nvSpPr>
          <p:spPr>
            <a:xfrm rot="2278782">
              <a:off x="6411960" y="5018827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 useBgFill="1">
          <p:nvSpPr>
            <p:cNvPr id="157" name="Ellipse 156"/>
            <p:cNvSpPr/>
            <p:nvPr/>
          </p:nvSpPr>
          <p:spPr>
            <a:xfrm>
              <a:off x="6991498" y="4397151"/>
              <a:ext cx="1995488" cy="1007497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00" b="1" dirty="0">
                  <a:solidFill>
                    <a:schemeClr val="bg2">
                      <a:lumMod val="50000"/>
                    </a:schemeClr>
                  </a:solidFill>
                </a:rPr>
                <a:t>Co-</a:t>
              </a:r>
              <a:r>
                <a:rPr lang="fr-FR" sz="1300" b="1" dirty="0" err="1">
                  <a:solidFill>
                    <a:schemeClr val="bg2">
                      <a:lumMod val="50000"/>
                    </a:schemeClr>
                  </a:solidFill>
                </a:rPr>
                <a:t>product</a:t>
              </a:r>
              <a:r>
                <a:rPr lang="fr-FR" sz="13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1300" b="1" dirty="0" err="1">
                  <a:solidFill>
                    <a:schemeClr val="bg2">
                      <a:lumMod val="50000"/>
                    </a:schemeClr>
                  </a:solidFill>
                </a:rPr>
                <a:t>supply</a:t>
              </a:r>
              <a:endParaRPr lang="fr-FR" sz="13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---</a:t>
              </a:r>
            </a:p>
            <a:p>
              <a:pPr algn="ctr"/>
              <a:r>
                <a:rPr lang="fr-FR" sz="1300" b="1" dirty="0" err="1">
                  <a:solidFill>
                    <a:schemeClr val="bg2">
                      <a:lumMod val="50000"/>
                    </a:schemeClr>
                  </a:solidFill>
                </a:rPr>
                <a:t>Oil</a:t>
              </a:r>
              <a:r>
                <a:rPr lang="fr-FR" sz="1300" b="1">
                  <a:solidFill>
                    <a:schemeClr val="bg2">
                      <a:lumMod val="50000"/>
                    </a:schemeClr>
                  </a:solidFill>
                </a:rPr>
                <a:t> or </a:t>
              </a:r>
              <a:r>
                <a:rPr lang="fr-FR" sz="1300" b="1" dirty="0" err="1">
                  <a:solidFill>
                    <a:schemeClr val="bg2">
                      <a:lumMod val="50000"/>
                    </a:schemeClr>
                  </a:solidFill>
                </a:rPr>
                <a:t>sugar</a:t>
              </a:r>
              <a:r>
                <a:rPr lang="fr-FR" sz="13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fr-FR" sz="1300" b="1" dirty="0" err="1">
                  <a:solidFill>
                    <a:schemeClr val="bg2">
                      <a:lumMod val="50000"/>
                    </a:schemeClr>
                  </a:solidFill>
                </a:rPr>
                <a:t>crops</a:t>
              </a:r>
              <a:r>
                <a:rPr lang="fr-FR" sz="1300" b="1" dirty="0">
                  <a:solidFill>
                    <a:schemeClr val="bg2">
                      <a:lumMod val="50000"/>
                    </a:schemeClr>
                  </a:solidFill>
                </a:rPr>
                <a:t> substitution</a:t>
              </a:r>
            </a:p>
          </p:txBody>
        </p:sp>
        <p:sp>
          <p:nvSpPr>
            <p:cNvPr id="30" name="Flèche courbée vers le haut 29"/>
            <p:cNvSpPr/>
            <p:nvPr/>
          </p:nvSpPr>
          <p:spPr>
            <a:xfrm rot="12937591">
              <a:off x="7689936" y="4395156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03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182</Words>
  <Application>Microsoft Office PowerPoint</Application>
  <PresentationFormat>Grand écran</PresentationFormat>
  <Paragraphs>74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GUYE</dc:creator>
  <cp:lastModifiedBy>Valentin Guye</cp:lastModifiedBy>
  <cp:revision>49</cp:revision>
  <dcterms:created xsi:type="dcterms:W3CDTF">2022-08-26T16:15:49Z</dcterms:created>
  <dcterms:modified xsi:type="dcterms:W3CDTF">2024-10-23T21:52:48Z</dcterms:modified>
</cp:coreProperties>
</file>