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28" r:id="rId5"/>
    <p:sldId id="308" r:id="rId6"/>
    <p:sldId id="266" r:id="rId7"/>
    <p:sldId id="309" r:id="rId8"/>
    <p:sldId id="310" r:id="rId9"/>
    <p:sldId id="311" r:id="rId10"/>
    <p:sldId id="312" r:id="rId11"/>
    <p:sldId id="313" r:id="rId12"/>
    <p:sldId id="314" r:id="rId13"/>
    <p:sldId id="318" r:id="rId14"/>
    <p:sldId id="317" r:id="rId15"/>
    <p:sldId id="320" r:id="rId16"/>
    <p:sldId id="319" r:id="rId17"/>
    <p:sldId id="315" r:id="rId18"/>
    <p:sldId id="321" r:id="rId19"/>
    <p:sldId id="322" r:id="rId20"/>
    <p:sldId id="323" r:id="rId21"/>
    <p:sldId id="324" r:id="rId22"/>
    <p:sldId id="327" r:id="rId23"/>
    <p:sldId id="325" r:id="rId24"/>
    <p:sldId id="326" r:id="rId25"/>
    <p:sldId id="333" r:id="rId26"/>
    <p:sldId id="329" r:id="rId27"/>
    <p:sldId id="33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IERT Alan" userId="123d56f6-5b97-4f8c-bafd-e05bbad0b6eb" providerId="ADAL" clId="{9FF2A573-D5B5-49D9-92D7-14F3E76C5BEA}"/>
    <pc:docChg chg="modSld">
      <pc:chgData name="PHILIPIERT Alan" userId="123d56f6-5b97-4f8c-bafd-e05bbad0b6eb" providerId="ADAL" clId="{9FF2A573-D5B5-49D9-92D7-14F3E76C5BEA}" dt="2022-01-28T09:19:31.444" v="1" actId="20577"/>
      <pc:docMkLst>
        <pc:docMk/>
      </pc:docMkLst>
      <pc:sldChg chg="modSp mod">
        <pc:chgData name="PHILIPIERT Alan" userId="123d56f6-5b97-4f8c-bafd-e05bbad0b6eb" providerId="ADAL" clId="{9FF2A573-D5B5-49D9-92D7-14F3E76C5BEA}" dt="2022-01-28T09:19:31.444" v="1" actId="20577"/>
        <pc:sldMkLst>
          <pc:docMk/>
          <pc:sldMk cId="3348192565" sldId="320"/>
        </pc:sldMkLst>
        <pc:spChg chg="mod">
          <ac:chgData name="PHILIPIERT Alan" userId="123d56f6-5b97-4f8c-bafd-e05bbad0b6eb" providerId="ADAL" clId="{9FF2A573-D5B5-49D9-92D7-14F3E76C5BEA}" dt="2022-01-28T09:19:31.444" v="1" actId="20577"/>
          <ac:spMkLst>
            <pc:docMk/>
            <pc:sldMk cId="3348192565" sldId="320"/>
            <ac:spMk id="7" creationId="{7DF93081-8794-4916-B802-E1390E0ADFBF}"/>
          </ac:spMkLst>
        </pc:spChg>
      </pc:sldChg>
    </pc:docChg>
  </pc:docChgLst>
  <pc:docChgLst>
    <pc:chgData name="PHILIPIERT Alan" userId="123d56f6-5b97-4f8c-bafd-e05bbad0b6eb" providerId="ADAL" clId="{F859785C-CF4F-4582-8816-8EA30D84A673}"/>
    <pc:docChg chg="modSld sldOrd">
      <pc:chgData name="PHILIPIERT Alan" userId="123d56f6-5b97-4f8c-bafd-e05bbad0b6eb" providerId="ADAL" clId="{F859785C-CF4F-4582-8816-8EA30D84A673}" dt="2022-07-25T09:33:22.816" v="3"/>
      <pc:docMkLst>
        <pc:docMk/>
      </pc:docMkLst>
      <pc:sldChg chg="ord">
        <pc:chgData name="PHILIPIERT Alan" userId="123d56f6-5b97-4f8c-bafd-e05bbad0b6eb" providerId="ADAL" clId="{F859785C-CF4F-4582-8816-8EA30D84A673}" dt="2022-07-25T09:33:22.816" v="3"/>
        <pc:sldMkLst>
          <pc:docMk/>
          <pc:sldMk cId="1116601814" sldId="329"/>
        </pc:sldMkLst>
      </pc:sldChg>
    </pc:docChg>
  </pc:docChgLst>
  <pc:docChgLst>
    <pc:chgData name="PHILIPIERT Alan" userId="S::alan.philipiert@ynov.com::123d56f6-5b97-4f8c-bafd-e05bbad0b6eb" providerId="AD" clId="Web-{C9F9ED61-5B95-4618-8817-AF4536BC090E}"/>
    <pc:docChg chg="modSld">
      <pc:chgData name="PHILIPIERT Alan" userId="S::alan.philipiert@ynov.com::123d56f6-5b97-4f8c-bafd-e05bbad0b6eb" providerId="AD" clId="Web-{C9F9ED61-5B95-4618-8817-AF4536BC090E}" dt="2022-01-28T08:20:09.541" v="0" actId="20577"/>
      <pc:docMkLst>
        <pc:docMk/>
      </pc:docMkLst>
      <pc:sldChg chg="modSp">
        <pc:chgData name="PHILIPIERT Alan" userId="S::alan.philipiert@ynov.com::123d56f6-5b97-4f8c-bafd-e05bbad0b6eb" providerId="AD" clId="Web-{C9F9ED61-5B95-4618-8817-AF4536BC090E}" dt="2022-01-28T08:20:09.541" v="0" actId="20577"/>
        <pc:sldMkLst>
          <pc:docMk/>
          <pc:sldMk cId="3896377049" sldId="322"/>
        </pc:sldMkLst>
        <pc:spChg chg="mod">
          <ac:chgData name="PHILIPIERT Alan" userId="S::alan.philipiert@ynov.com::123d56f6-5b97-4f8c-bafd-e05bbad0b6eb" providerId="AD" clId="Web-{C9F9ED61-5B95-4618-8817-AF4536BC090E}" dt="2022-01-28T08:20:09.541" v="0" actId="20577"/>
          <ac:spMkLst>
            <pc:docMk/>
            <pc:sldMk cId="3896377049" sldId="322"/>
            <ac:spMk id="17" creationId="{10ADC1FC-D6CB-4FE9-A578-DB3D29E821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CB8A-B6EC-4053-B01A-136C1C08B3DC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33CB5-46DD-4D23-A5B4-9FD21B712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6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4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0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67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02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76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2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59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5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1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7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6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Déclare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structure avec les mots-</a:t>
            </a:r>
            <a:r>
              <a:rPr lang="en-US" dirty="0" err="1">
                <a:cs typeface="Calibri"/>
              </a:rPr>
              <a:t>clés</a:t>
            </a:r>
            <a:r>
              <a:rPr lang="en-US" dirty="0">
                <a:cs typeface="Calibri"/>
              </a:rPr>
              <a:t> type et struct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1F97-46AB-4A94-A071-943EAD3E75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3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D5C4A-4DE0-4CDD-A9BC-3D199078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ED8E3F-9B26-4CFF-A81D-632276EC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BFF05-26C9-44DB-960F-71DD6AE3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7267C-E935-4966-BD85-E8099D0D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37329-07B7-4A62-9AA2-04B23FFA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BB0-6A8A-4935-AA6E-94F7A267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EEE335-08B7-4636-A9AA-43208C5B7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A2390-780E-4772-B86F-D0B0D28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99D04-8B20-440D-A61C-4ED71144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8F987-8D42-4206-86A0-FB2BBDB3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D980D9-DFC4-4AD1-8936-CE707A69C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BA2FE0-60E8-4803-A45B-42F426E51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77CC0-2E90-40E1-85FE-24EB7A3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3485A-1469-477B-AD44-DF94D4DE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1E20F-021C-478E-9038-A1FF14C5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1971D-E43C-478C-BE0B-66BC71E9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D1051-0937-43B7-AC76-E634830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113CD-AC12-4941-8BB0-812E5AF1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1D2A6-F945-44D6-A7F9-A4A18414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2CCC4-C53B-44AC-9B15-B0CFE683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AFEA9-1EA5-42BB-A03B-84D6B3C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AD54F-DA17-4FB0-AF78-04168163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AA792-2618-451B-AAA1-9BD6DC3F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E269F-1834-44C3-ABE3-2BCBE66F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D09005-B20A-40D5-8D50-A21AB8D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9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3427-8367-4BF9-AAFB-6A0BA640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B0103-6757-4ABF-B57F-D508DC594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F23BF7-9C93-4563-B483-A6FB92D3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14CDF9-5125-4462-A8AD-8144234D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46A8E2-547C-4548-B173-106849DF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C80948-0BC1-4ADA-AF21-0F02ECE4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32D9D-49C6-4399-90C2-DA397E3C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094BC6-9F4C-4C28-A7E8-556408FA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603C1-6660-42B1-A69E-A44685DB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D0AD19-80E5-4A49-9F28-C5E288C9B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A26E9D-5AF4-4801-92C6-CDCE5557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45689B-7F51-4D0C-9514-7417F66A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363E47-253A-47BF-B75F-F55F5AC7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6F7D44-985F-4031-B613-4E059CB2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1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F6E13-F2F1-4D0B-83F0-CF83AAA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D1026-9BCD-441E-BC2E-44D9CFA0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0A844F-E7AF-43C5-8531-562BC28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187057-C4DE-42F1-9633-9501DFD9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FF4C1C-6620-4C99-829A-9C3FBDB0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1F1519-27A2-4BA4-B282-34052F0E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7CBB0B-4837-47DF-A4FD-992AC8BD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4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4DB8A-E60E-4F1F-AC62-4F1BA547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81AF2-1A37-4D6A-BCD3-2D150374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C352C-ECC8-4DB4-AE44-B265E7889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65B64-23D1-48F7-9A72-F4816FF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69594-A9E4-4866-8C82-8836EDB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0FED5-5E9E-4370-92F8-3A60008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C3990-2C58-4548-B9B1-50F9BE4F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5797EB-6F50-4CB5-BCE5-33D5416E3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DA2968-6BCA-453F-A73D-3B5F60F6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B2A22E-ED6B-486F-8F92-381C87F3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45CEE-74A2-4EF8-8690-A8AA058D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D812E-FC69-41BA-8CAD-F83123E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FA87E6-F1CC-47EF-9DBF-231C1B89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F264C-6174-4BB7-8FB0-30A7A196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DC350-0AA2-4D7D-BCE1-A11371798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776A-189B-4E5F-BE04-3FE33F079BC6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C3897-0D79-4B78-9A0A-41C5431B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69A93-8BED-44B2-BB36-F8403937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6037-DD47-492A-A0F7-5DC479E3EA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text/template#hdr-Ac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 Black"/>
              </a:rPr>
              <a:t>Cours</a:t>
            </a:r>
          </a:p>
          <a:p>
            <a:pPr algn="ctr"/>
            <a:r>
              <a:rPr lang="fr-FR" sz="6500" dirty="0">
                <a:latin typeface="Montserrat Alternates Black"/>
              </a:rPr>
              <a:t>Go</a:t>
            </a:r>
            <a:endParaRPr lang="fr-FR" sz="65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Structure de contrôle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429000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Pour plus d’infos : 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  <a:hlinkClick r:id="rId3"/>
              </a:rPr>
              <a:t>https://pkg.go.dev/text/template#hdr-Actions</a:t>
            </a:r>
            <a:endParaRPr lang="fr-FR" sz="2400" dirty="0">
              <a:latin typeface="Montserrat Alternates" panose="00000500000000000000" pitchFamily="50" charset="0"/>
              <a:cs typeface="Calibri" panose="020F0502020204030204"/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9EFB4C08-1FCD-499A-94EF-62092A226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4074"/>
              </p:ext>
            </p:extLst>
          </p:nvPr>
        </p:nvGraphicFramePr>
        <p:xfrm>
          <a:off x="838198" y="1690688"/>
          <a:ext cx="9840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:a16="http://schemas.microsoft.com/office/drawing/2014/main" val="1064815135"/>
                    </a:ext>
                  </a:extLst>
                </a:gridCol>
                <a:gridCol w="4920344">
                  <a:extLst>
                    <a:ext uri="{9D8B030D-6E8A-4147-A177-3AD203B41FA5}">
                      <a16:colId xmlns:a16="http://schemas.microsoft.com/office/drawing/2014/main" val="160322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Structure de contrôle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7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{{.Name}}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Rend le champ Name de l’élément imbriqué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{{if .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}} {{</a:t>
                      </a:r>
                      <a:r>
                        <a:rPr lang="fr-FR" dirty="0" err="1"/>
                        <a:t>else</a:t>
                      </a:r>
                      <a:r>
                        <a:rPr lang="fr-FR" dirty="0"/>
                        <a:t>}} {{end}}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Définit une instruction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{{range .Cars}} {{.}} {{end}}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Boucle sur toutes les Cars et rend chacun avec {{.}}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6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0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Lier le modèle à partir d’un fichier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773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Dans cet exemple il existe un fichier « </a:t>
            </a:r>
            <a:r>
              <a:rPr lang="fr-FR" dirty="0" err="1">
                <a:latin typeface="Montserrat Alternates" panose="00000500000000000000" pitchFamily="50" charset="0"/>
                <a:cs typeface="Calibri" panose="020F0502020204030204"/>
              </a:rPr>
              <a:t>template</a:t>
            </a: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 » qui se nomme index.html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tmpl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ParseFiles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864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Exécuter un </a:t>
            </a:r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template</a:t>
            </a:r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 dans un gestionnaire de requête et y transmettre des données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2090739"/>
            <a:ext cx="11163300" cy="28007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Garage{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Alan's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Cars"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Cars: []Car{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Power: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245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"Lamborghini"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Aventador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SVJ"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"Ferrari"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"F8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Spider"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  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tmpl.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data)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DF93081-8794-4916-B802-E1390E0A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9688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La fonction </a:t>
            </a:r>
            <a:r>
              <a:rPr lang="fr-FR" b="1" dirty="0" err="1">
                <a:latin typeface="Montserrat Alternates" panose="00000500000000000000" pitchFamily="50" charset="0"/>
                <a:cs typeface="Calibri" panose="020F0502020204030204"/>
              </a:rPr>
              <a:t>Execute</a:t>
            </a: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 permet de transmettre des données à notre </a:t>
            </a:r>
            <a:r>
              <a:rPr lang="fr-FR" dirty="0" err="1">
                <a:latin typeface="Montserrat Alternates" panose="00000500000000000000" pitchFamily="50" charset="0"/>
                <a:cs typeface="Calibri" panose="020F0502020204030204"/>
              </a:rPr>
              <a:t>template</a:t>
            </a: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 </a:t>
            </a:r>
            <a:r>
              <a:rPr lang="fr-FR" b="1" dirty="0" err="1">
                <a:latin typeface="Montserrat Alternates" panose="00000500000000000000" pitchFamily="50" charset="0"/>
                <a:cs typeface="Calibri" panose="020F0502020204030204"/>
              </a:rPr>
              <a:t>tmpl</a:t>
            </a:r>
            <a:endParaRPr lang="fr-FR" b="1" dirty="0">
              <a:latin typeface="Montserrat Alternates" panose="00000500000000000000" pitchFamily="50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819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Template index.html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568779" y="1690688"/>
            <a:ext cx="1135380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Liste des voitures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  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Puissance : {{.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}}CV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{{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Disponible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{{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"not-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Indisponible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Code complet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601436" y="1470252"/>
            <a:ext cx="11353800" cy="5216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Brand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Model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Power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Garage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Cars []Car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ParseFiles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Garage{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Alan's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Cars"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Cars: []Car{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Power: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245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"Lamborghini"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Aventador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SVJ"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{Brand: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"Ferrari"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"F8 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Spider"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,Power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  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tmpl.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data)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22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Fichiers statiques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3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Fichier .</a:t>
            </a:r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css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23"/>
            <a:ext cx="10515600" cy="554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Dans un dossier </a:t>
            </a:r>
            <a:r>
              <a:rPr lang="fr-FR" sz="2400" dirty="0" err="1">
                <a:latin typeface="Montserrat Alternates" panose="00000500000000000000" pitchFamily="50" charset="0"/>
                <a:cs typeface="Calibri" panose="020F0502020204030204"/>
              </a:rPr>
              <a:t>css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 j’ajoute le fichier styles.css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2761512"/>
            <a:ext cx="9661071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styles.css */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.not-</a:t>
            </a:r>
            <a:r>
              <a:rPr lang="fr-FR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FCF0C66-9D10-4531-B958-64B7C3DB2E4C}"/>
              </a:ext>
            </a:extLst>
          </p:cNvPr>
          <p:cNvGrpSpPr/>
          <p:nvPr/>
        </p:nvGrpSpPr>
        <p:grpSpPr>
          <a:xfrm>
            <a:off x="838200" y="1835320"/>
            <a:ext cx="11236779" cy="926192"/>
            <a:chOff x="838200" y="2367304"/>
            <a:chExt cx="11236779" cy="926192"/>
          </a:xfrm>
        </p:grpSpPr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CA59B217-505F-4E01-9542-972EBED6B1E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367304"/>
              <a:ext cx="10515600" cy="5544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dirty="0" err="1">
                  <a:latin typeface="Montserrat Alternates" panose="00000500000000000000" pitchFamily="50" charset="0"/>
                  <a:cs typeface="Calibri" panose="020F0502020204030204"/>
                </a:rPr>
                <a:t>css</a:t>
              </a:r>
              <a:endParaRPr lang="fr-FR" dirty="0">
                <a:latin typeface="Montserrat Alternates" panose="00000500000000000000" pitchFamily="50" charset="0"/>
                <a:cs typeface="Calibri" panose="020F0502020204030204"/>
              </a:endParaRP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58DE21D-81DD-4FD4-8D0D-4E6BA9189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07" y="2813446"/>
              <a:ext cx="0" cy="21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ADB404E-181C-404D-86E7-812002142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07" y="3028950"/>
              <a:ext cx="555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4052EC92-6112-464B-BC7B-172D03A550B1}"/>
                </a:ext>
              </a:extLst>
            </p:cNvPr>
            <p:cNvSpPr txBox="1">
              <a:spLocks/>
            </p:cNvSpPr>
            <p:nvPr/>
          </p:nvSpPr>
          <p:spPr>
            <a:xfrm>
              <a:off x="1559379" y="2739005"/>
              <a:ext cx="10515600" cy="55449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fr-FR" dirty="0">
                  <a:latin typeface="Montserrat Alternates" panose="00000500000000000000" pitchFamily="50" charset="0"/>
                  <a:cs typeface="Calibri" panose="020F0502020204030204"/>
                </a:rPr>
                <a:t>styles.css</a:t>
              </a:r>
            </a:p>
          </p:txBody>
        </p:sp>
      </p:grp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0ADC1FC-D6CB-4FE9-A578-DB3D29E82194}"/>
              </a:ext>
            </a:extLst>
          </p:cNvPr>
          <p:cNvSpPr txBox="1">
            <a:spLocks/>
          </p:cNvSpPr>
          <p:nvPr/>
        </p:nvSpPr>
        <p:spPr>
          <a:xfrm>
            <a:off x="838200" y="5749067"/>
            <a:ext cx="10515600" cy="554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latin typeface="Montserrat Alternates"/>
                <a:cs typeface="Calibri" panose="020F0502020204030204"/>
              </a:rPr>
              <a:t>Dans le html, je n’oublie pas de </a:t>
            </a:r>
            <a:r>
              <a:rPr lang="fr-FR" sz="2400" dirty="0" err="1">
                <a:latin typeface="Montserrat Alternates"/>
                <a:cs typeface="Calibri" panose="020F0502020204030204"/>
              </a:rPr>
              <a:t>link</a:t>
            </a:r>
            <a:r>
              <a:rPr lang="fr-FR" sz="2400" dirty="0">
                <a:latin typeface="Montserrat Alternates"/>
                <a:cs typeface="Calibri" panose="020F0502020204030204"/>
              </a:rPr>
              <a:t> mon fichier </a:t>
            </a:r>
            <a:r>
              <a:rPr lang="fr-FR" sz="2400" dirty="0" err="1">
                <a:latin typeface="Montserrat Alternates"/>
                <a:cs typeface="Calibri" panose="020F0502020204030204"/>
              </a:rPr>
              <a:t>css</a:t>
            </a:r>
            <a:endParaRPr lang="fr-FR" sz="2400" dirty="0">
              <a:latin typeface="Montserrat Alternates"/>
              <a:cs typeface="Calibri" panose="020F0502020204030204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9A2FE3-4C1B-40F6-B1E7-BDA572FF1D45}"/>
              </a:ext>
            </a:extLst>
          </p:cNvPr>
          <p:cNvSpPr txBox="1"/>
          <p:nvPr/>
        </p:nvSpPr>
        <p:spPr>
          <a:xfrm>
            <a:off x="838200" y="6244124"/>
            <a:ext cx="966107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/styles.css"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Static</a:t>
            </a:r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 files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FileServer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StripPrefix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7751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Formulaire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6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Lire des paramètres d’un formulaire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Pour lire des paramètres POST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2232480"/>
            <a:ext cx="966107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l’input"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Serveur HTTP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1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Code complet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601436" y="1470252"/>
            <a:ext cx="11353800" cy="5216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main.go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Email  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tmpl1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ParseFiles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"register.html"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r.Method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http.MethodPost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tmpl1.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User{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Email: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FormValue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tmpl1.</a:t>
            </a:r>
            <a:r>
              <a:rPr lang="fr-F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13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Template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601436" y="1470252"/>
            <a:ext cx="11353800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register.html --&gt;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Bienvenue {{.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S'inscrire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Nom: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Prénom: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Retour à l'accueil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0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 Black"/>
              </a:rPr>
              <a:t>Hangman</a:t>
            </a:r>
            <a:r>
              <a:rPr lang="fr-F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Alternates Black"/>
              </a:rPr>
              <a:t> web</a:t>
            </a:r>
          </a:p>
          <a:p>
            <a:pPr algn="ctr"/>
            <a:r>
              <a:rPr lang="fr-FR" sz="6500" dirty="0">
                <a:latin typeface="Montserrat Alternates Black"/>
              </a:rPr>
              <a:t>Go</a:t>
            </a:r>
            <a:endParaRPr lang="fr-FR" sz="65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0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Créer l’interface d’un pendu</a:t>
            </a:r>
          </a:p>
        </p:txBody>
      </p:sp>
      <p:pic>
        <p:nvPicPr>
          <p:cNvPr id="1026" name="Picture 2" descr="HangMan Free:Amazon.fr:Appstore for Android">
            <a:extLst>
              <a:ext uri="{FF2B5EF4-FFF2-40B4-BE49-F238E27FC236}">
                <a16:creationId xmlns:a16="http://schemas.microsoft.com/office/drawing/2014/main" id="{E2870071-0FE2-4F94-BA47-91B74F3F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95553" y="1557251"/>
            <a:ext cx="3996447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205489"/>
            <a:ext cx="7046024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Initiation aux langages web (HTML / CSS / JS)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3" y="2741501"/>
            <a:ext cx="7046025" cy="3527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Utilisation d’un formulaire d’envoie (GET, POST)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3" y="3304887"/>
            <a:ext cx="704602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Initier le développement backend en GO (serveur)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3868273"/>
            <a:ext cx="7046026" cy="3527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Communiquer des données à une page web (</a:t>
            </a:r>
            <a:r>
              <a:rPr lang="fr-FR" dirty="0" err="1">
                <a:latin typeface="Montserrat Alternates" panose="00000500000000000000" pitchFamily="2" charset="0"/>
              </a:rPr>
              <a:t>templates</a:t>
            </a:r>
            <a:r>
              <a:rPr lang="fr-FR" dirty="0">
                <a:latin typeface="Montserrat Alternates" panose="00000500000000000000" pitchFamily="2" charset="0"/>
              </a:rPr>
              <a:t>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2AF788-689D-455C-B676-973CB3FC0C5B}"/>
              </a:ext>
            </a:extLst>
          </p:cNvPr>
          <p:cNvSpPr/>
          <p:nvPr/>
        </p:nvSpPr>
        <p:spPr>
          <a:xfrm>
            <a:off x="1024954" y="4431591"/>
            <a:ext cx="704602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Utiliser une librairie (package </a:t>
            </a:r>
            <a:r>
              <a:rPr lang="fr-FR" dirty="0" err="1">
                <a:latin typeface="Montserrat Alternates" panose="00000500000000000000" pitchFamily="2" charset="0"/>
              </a:rPr>
              <a:t>hangman</a:t>
            </a:r>
            <a:r>
              <a:rPr lang="fr-FR" dirty="0">
                <a:latin typeface="Montserrat Alternates" panose="00000500000000000000" pitchFamily="2" charset="0"/>
              </a:rPr>
              <a:t>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981724"/>
            <a:ext cx="7046026" cy="3527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Montserrat Alternates" panose="00000500000000000000" pitchFamily="2" charset="0"/>
              </a:rPr>
              <a:t>Implémentation d’une interface</a:t>
            </a:r>
          </a:p>
        </p:txBody>
      </p:sp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9" y="1838174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838200" y="5561050"/>
            <a:ext cx="6278570" cy="365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Terminer le jeu ou Rejouer</a:t>
            </a:r>
          </a:p>
        </p:txBody>
      </p:sp>
      <p:sp>
        <p:nvSpPr>
          <p:cNvPr id="3" name="Flèche : courbe vers la droite 2">
            <a:extLst>
              <a:ext uri="{FF2B5EF4-FFF2-40B4-BE49-F238E27FC236}">
                <a16:creationId xmlns:a16="http://schemas.microsoft.com/office/drawing/2014/main" id="{755F0768-6A0E-481F-A70F-29C6019C5938}"/>
              </a:ext>
            </a:extLst>
          </p:cNvPr>
          <p:cNvSpPr/>
          <p:nvPr/>
        </p:nvSpPr>
        <p:spPr>
          <a:xfrm flipV="1">
            <a:off x="300122" y="4047383"/>
            <a:ext cx="438150" cy="678171"/>
          </a:xfrm>
          <a:prstGeom prst="curvedRightArrow">
            <a:avLst>
              <a:gd name="adj1" fmla="val 38011"/>
              <a:gd name="adj2" fmla="val 63571"/>
              <a:gd name="adj3" fmla="val 402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C802BB-786B-4884-890A-701090676656}"/>
              </a:ext>
            </a:extLst>
          </p:cNvPr>
          <p:cNvSpPr txBox="1"/>
          <p:nvPr/>
        </p:nvSpPr>
        <p:spPr>
          <a:xfrm>
            <a:off x="738272" y="4934437"/>
            <a:ext cx="5081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Tant que le </a:t>
            </a:r>
            <a:r>
              <a:rPr lang="fr-FR" sz="1200" b="1" i="1" dirty="0"/>
              <a:t>nombre d’essai est supérieur à </a:t>
            </a:r>
            <a:r>
              <a:rPr lang="fr-FR" sz="1200" i="1" dirty="0"/>
              <a:t>1 ou que le </a:t>
            </a:r>
            <a:r>
              <a:rPr lang="fr-FR" sz="1200" b="1" i="1" dirty="0"/>
              <a:t>mot n’a pas été révélé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F1E072-5015-4FDC-9381-EB148F0F87AC}"/>
              </a:ext>
            </a:extLst>
          </p:cNvPr>
          <p:cNvSpPr/>
          <p:nvPr/>
        </p:nvSpPr>
        <p:spPr>
          <a:xfrm>
            <a:off x="838200" y="1690688"/>
            <a:ext cx="6278570" cy="36589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Utiliser le package </a:t>
            </a:r>
            <a:r>
              <a:rPr lang="fr-FR" b="1" i="1" dirty="0" err="1"/>
              <a:t>Hangman</a:t>
            </a:r>
            <a:r>
              <a:rPr lang="fr-FR" i="1" dirty="0"/>
              <a:t> </a:t>
            </a:r>
            <a:r>
              <a:rPr lang="fr-FR" dirty="0"/>
              <a:t>créé dans le premier projet</a:t>
            </a:r>
            <a:endParaRPr lang="fr-FR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838200" y="2226700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simple server web sur le port 8080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838200" y="2790086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chemeClr val="accent2"/>
                </a:solidFill>
              </a:rPr>
              <a:t>/ 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/>
              <a:t>qui affiche le jeu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838200" y="3353472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une route </a:t>
            </a:r>
            <a:r>
              <a:rPr lang="fr-FR" b="1" i="1" dirty="0">
                <a:solidFill>
                  <a:schemeClr val="accent2"/>
                </a:solidFill>
              </a:rPr>
              <a:t>/ </a:t>
            </a:r>
            <a:r>
              <a:rPr lang="fr-FR" b="1" i="1" dirty="0" err="1">
                <a:solidFill>
                  <a:schemeClr val="accent2"/>
                </a:solidFill>
              </a:rPr>
              <a:t>hangman</a:t>
            </a:r>
            <a:r>
              <a:rPr lang="fr-FR" b="1" i="1" dirty="0">
                <a:solidFill>
                  <a:schemeClr val="accent2"/>
                </a:solidFill>
              </a:rPr>
              <a:t> </a:t>
            </a:r>
            <a:r>
              <a:rPr lang="fr-FR" b="1" i="1" dirty="0">
                <a:solidFill>
                  <a:srgbClr val="FF5050"/>
                </a:solidFill>
              </a:rPr>
              <a:t> </a:t>
            </a:r>
            <a:r>
              <a:rPr lang="fr-FR" dirty="0"/>
              <a:t>qui exécute le jeu et redirige sur </a:t>
            </a:r>
            <a:r>
              <a:rPr lang="fr-FR" b="1" i="1" dirty="0">
                <a:solidFill>
                  <a:schemeClr val="accent2"/>
                </a:solidFill>
              </a:rPr>
              <a:t>/  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endParaRPr lang="fr-FR" b="1" i="1" dirty="0">
              <a:solidFill>
                <a:srgbClr val="FF5050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838200" y="3916790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Afficher les étapes de construction du pendu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838200" y="4466923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Révéler la lettre demandée autant de fois qu’elle se trouve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3" grpId="1" animBg="1"/>
      <p:bldP spid="3" grpId="2" animBg="1"/>
      <p:bldP spid="3" grpId="3" animBg="1"/>
      <p:bldP spid="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Qu'est-ce que c'est ?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1526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Répond à des requêtes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Communication client-serveur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Utilise le protocole HTTP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6D9A0D5-CD28-4438-A02E-97C4951B8A77}"/>
              </a:ext>
            </a:extLst>
          </p:cNvPr>
          <p:cNvSpPr txBox="1">
            <a:spLocks/>
          </p:cNvSpPr>
          <p:nvPr/>
        </p:nvSpPr>
        <p:spPr>
          <a:xfrm>
            <a:off x="838200" y="3641270"/>
            <a:ext cx="10515600" cy="2245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>
                <a:latin typeface="Montserrat Alternates" panose="00000500000000000000" pitchFamily="50" charset="0"/>
                <a:cs typeface="Calibri" panose="020F0502020204030204"/>
              </a:rPr>
              <a:t>Objectifs :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Traiter des demandes dynamiques</a:t>
            </a:r>
          </a:p>
          <a:p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Accepter les connexions</a:t>
            </a:r>
          </a:p>
        </p:txBody>
      </p:sp>
    </p:spTree>
    <p:extLst>
      <p:ext uri="{BB962C8B-B14F-4D97-AF65-F5344CB8AC3E}">
        <p14:creationId xmlns:p14="http://schemas.microsoft.com/office/powerpoint/2010/main" val="15578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Package net/http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773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Ce package contient tous les utilitaires pour accepter des requêtes et les traiter dynamiquement.</a:t>
            </a:r>
          </a:p>
          <a:p>
            <a:pPr lvl="1"/>
            <a:endParaRPr lang="fr-FR" dirty="0">
              <a:latin typeface="Montserrat Alternates" panose="00000500000000000000" pitchFamily="50" charset="0"/>
              <a:cs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Traiter des demandes dynamiques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9704D-7D8D-4FD2-BBC8-7AA43CE31A3F}"/>
              </a:ext>
            </a:extLst>
          </p:cNvPr>
          <p:cNvSpPr txBox="1"/>
          <p:nvPr/>
        </p:nvSpPr>
        <p:spPr>
          <a:xfrm>
            <a:off x="838199" y="1690688"/>
            <a:ext cx="9661072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"Bienvenue sur mon site"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A83557-B07A-4CA0-AC8D-F243FDEE97CF}"/>
              </a:ext>
            </a:extLst>
          </p:cNvPr>
          <p:cNvSpPr txBox="1">
            <a:spLocks/>
          </p:cNvSpPr>
          <p:nvPr/>
        </p:nvSpPr>
        <p:spPr>
          <a:xfrm>
            <a:off x="838200" y="2905294"/>
            <a:ext cx="10515600" cy="1933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Enregistre un nouveau gestionnaire avec </a:t>
            </a:r>
            <a:r>
              <a:rPr lang="fr-FR" sz="2400" b="1" dirty="0" err="1">
                <a:latin typeface="Montserrat Alternates" panose="00000500000000000000" pitchFamily="50" charset="0"/>
                <a:cs typeface="Calibri" panose="020F0502020204030204"/>
              </a:rPr>
              <a:t>http.HandleFunc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 :</a:t>
            </a:r>
          </a:p>
          <a:p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Premier paramètre : une route (ex 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"/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hangman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Deuxième paramètre : une fonction (ex : ici permet d’afficher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"Bienvenue sur mon site"</a:t>
            </a:r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 quand une personne arrive sur la route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dirty="0">
                <a:latin typeface="Montserrat Alternates" panose="00000500000000000000" pitchFamily="50" charset="0"/>
                <a:cs typeface="Calibri" panose="020F0502020204030204"/>
              </a:rPr>
              <a:t> dans l’URI.</a:t>
            </a:r>
          </a:p>
        </p:txBody>
      </p:sp>
    </p:spTree>
    <p:extLst>
      <p:ext uri="{BB962C8B-B14F-4D97-AF65-F5344CB8AC3E}">
        <p14:creationId xmlns:p14="http://schemas.microsoft.com/office/powerpoint/2010/main" val="25186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Accepter les connexions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9704D-7D8D-4FD2-BBC8-7AA43CE31A3F}"/>
              </a:ext>
            </a:extLst>
          </p:cNvPr>
          <p:cNvSpPr txBox="1"/>
          <p:nvPr/>
        </p:nvSpPr>
        <p:spPr>
          <a:xfrm>
            <a:off x="838200" y="1690688"/>
            <a:ext cx="966107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A83557-B07A-4CA0-AC8D-F243FDEE97CF}"/>
              </a:ext>
            </a:extLst>
          </p:cNvPr>
          <p:cNvSpPr txBox="1">
            <a:spLocks/>
          </p:cNvSpPr>
          <p:nvPr/>
        </p:nvSpPr>
        <p:spPr>
          <a:xfrm>
            <a:off x="838200" y="2317466"/>
            <a:ext cx="10515600" cy="776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Permet au serveur HTTP d’écouter les connexions depuis Internet sur le port 80.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CA0FCF0-C767-4943-9AAC-E63BB83574B2}"/>
              </a:ext>
            </a:extLst>
          </p:cNvPr>
          <p:cNvSpPr txBox="1">
            <a:spLocks/>
          </p:cNvSpPr>
          <p:nvPr/>
        </p:nvSpPr>
        <p:spPr>
          <a:xfrm>
            <a:off x="838200" y="3320931"/>
            <a:ext cx="10515600" cy="317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Une fois votre serveur lancé,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Ex : go run </a:t>
            </a:r>
            <a:r>
              <a:rPr lang="fr-FR" sz="2400" dirty="0" err="1">
                <a:latin typeface="Montserrat Alternates" panose="00000500000000000000" pitchFamily="50" charset="0"/>
                <a:cs typeface="Calibri" panose="020F0502020204030204"/>
              </a:rPr>
              <a:t>main.go</a:t>
            </a:r>
            <a:endParaRPr lang="fr-FR" sz="2400" dirty="0">
              <a:latin typeface="Montserrat Alternates" panose="00000500000000000000" pitchFamily="50" charset="0"/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Tapez « </a:t>
            </a:r>
            <a:r>
              <a:rPr lang="fr-FR" sz="2400" b="1" dirty="0">
                <a:latin typeface="Montserrat Alternates" panose="00000500000000000000" pitchFamily="50" charset="0"/>
                <a:cs typeface="Calibri" panose="020F0502020204030204"/>
              </a:rPr>
              <a:t>localhost:80 </a:t>
            </a:r>
            <a:r>
              <a:rPr lang="fr-FR" sz="2400" dirty="0">
                <a:latin typeface="Montserrat Alternates" panose="00000500000000000000" pitchFamily="50" charset="0"/>
                <a:cs typeface="Calibri" panose="020F0502020204030204"/>
              </a:rPr>
              <a:t>» comme adresse dans votre navigateur.</a:t>
            </a:r>
          </a:p>
        </p:txBody>
      </p:sp>
    </p:spTree>
    <p:extLst>
      <p:ext uri="{BB962C8B-B14F-4D97-AF65-F5344CB8AC3E}">
        <p14:creationId xmlns:p14="http://schemas.microsoft.com/office/powerpoint/2010/main" val="99918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Code complet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49704D-7D8D-4FD2-BBC8-7AA43CE31A3F}"/>
              </a:ext>
            </a:extLst>
          </p:cNvPr>
          <p:cNvSpPr txBox="1"/>
          <p:nvPr/>
        </p:nvSpPr>
        <p:spPr>
          <a:xfrm>
            <a:off x="838199" y="1690688"/>
            <a:ext cx="10404022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"net/http"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http.ResponseWriter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 *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"Bienvenue sur mon site"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ListenAndServe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":80"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41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200" dirty="0">
                <a:latin typeface="Montserrat Alternates Black"/>
              </a:rPr>
              <a:t>Template</a:t>
            </a:r>
            <a:endParaRPr lang="fr-FR" sz="66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811AE-17B6-404A-999C-D03883B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Montserrat Alternates ExtraBold" panose="00000900000000000000" pitchFamily="50" charset="0"/>
                <a:cs typeface="Calibri Light"/>
              </a:rPr>
              <a:t>Package html/</a:t>
            </a:r>
            <a:r>
              <a:rPr lang="fr-FR" sz="4000" dirty="0" err="1">
                <a:latin typeface="Montserrat Alternates ExtraBold" panose="00000900000000000000" pitchFamily="50" charset="0"/>
                <a:cs typeface="Calibri Light"/>
              </a:rPr>
              <a:t>template</a:t>
            </a:r>
            <a:endParaRPr lang="fr-FR" sz="4000" dirty="0">
              <a:latin typeface="Montserrat Alternates ExtraBold" panose="00000900000000000000" pitchFamily="50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D542C-8D5C-4D85-B20B-CBCBF163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9773"/>
            <a:ext cx="10515600" cy="889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Montserrat Alternates" panose="00000500000000000000" pitchFamily="50" charset="0"/>
                <a:cs typeface="Calibri" panose="020F0502020204030204"/>
              </a:rPr>
              <a:t>Ce package permet principalement d’afficher des données de manière structurée dans le navigateur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071878-C5BD-4967-9AC1-1989CB40341B}"/>
              </a:ext>
            </a:extLst>
          </p:cNvPr>
          <p:cNvSpPr txBox="1"/>
          <p:nvPr/>
        </p:nvSpPr>
        <p:spPr>
          <a:xfrm>
            <a:off x="838200" y="1690688"/>
            <a:ext cx="966107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"html/</a:t>
            </a:r>
            <a:r>
              <a:rPr lang="fr-F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54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EEB33025E78045A66EE78FFEC2CA61" ma:contentTypeVersion="2" ma:contentTypeDescription="Crée un document." ma:contentTypeScope="" ma:versionID="ec1883d996658bbf1233682a1e0e1605">
  <xsd:schema xmlns:xsd="http://www.w3.org/2001/XMLSchema" xmlns:xs="http://www.w3.org/2001/XMLSchema" xmlns:p="http://schemas.microsoft.com/office/2006/metadata/properties" xmlns:ns2="b10c7f85-4f49-4ee4-86c9-cb56b3cb19ff" targetNamespace="http://schemas.microsoft.com/office/2006/metadata/properties" ma:root="true" ma:fieldsID="65bb78ab08b0ba3ff3646faf924637df" ns2:_="">
    <xsd:import namespace="b10c7f85-4f49-4ee4-86c9-cb56b3cb19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c7f85-4f49-4ee4-86c9-cb56b3cb1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7144A8-9C68-4C42-8C4D-B1E41C8647DC}">
  <ds:schemaRefs>
    <ds:schemaRef ds:uri="http://schemas.microsoft.com/office/2006/metadata/properties"/>
    <ds:schemaRef ds:uri="http://purl.org/dc/terms/"/>
    <ds:schemaRef ds:uri="6cbe5e0a-787e-4348-85f5-784a23f72689"/>
    <ds:schemaRef ds:uri="http://schemas.openxmlformats.org/package/2006/metadata/core-properties"/>
    <ds:schemaRef ds:uri="6fd295d3-f9ce-4146-bf60-55cc7bf7bfe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7B110D-831B-41F6-B666-86E857BBC2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97E577-75D5-488F-A0A8-AD68043B0C88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1568</Words>
  <Application>Microsoft Office PowerPoint</Application>
  <PresentationFormat>Grand écran</PresentationFormat>
  <Paragraphs>238</Paragraphs>
  <Slides>24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Montserrat Alternates</vt:lpstr>
      <vt:lpstr>Montserrat Alternates Black</vt:lpstr>
      <vt:lpstr>Montserrat Alternates ExtraBold</vt:lpstr>
      <vt:lpstr>Montserrat Alternates SemiBold</vt:lpstr>
      <vt:lpstr>Thème Office</vt:lpstr>
      <vt:lpstr>Présentation PowerPoint</vt:lpstr>
      <vt:lpstr>Présentation PowerPoint</vt:lpstr>
      <vt:lpstr>Qu'est-ce que c'est ?</vt:lpstr>
      <vt:lpstr>Package net/http</vt:lpstr>
      <vt:lpstr>Traiter des demandes dynamiques</vt:lpstr>
      <vt:lpstr>Accepter les connexions</vt:lpstr>
      <vt:lpstr>Code complet</vt:lpstr>
      <vt:lpstr>Présentation PowerPoint</vt:lpstr>
      <vt:lpstr>Package html/template</vt:lpstr>
      <vt:lpstr>Structure de contrôle</vt:lpstr>
      <vt:lpstr>Lier le modèle à partir d’un fichier</vt:lpstr>
      <vt:lpstr>Exécuter un template dans un gestionnaire de requête et y transmettre des données</vt:lpstr>
      <vt:lpstr>Template index.html</vt:lpstr>
      <vt:lpstr>Code complet</vt:lpstr>
      <vt:lpstr>Présentation PowerPoint</vt:lpstr>
      <vt:lpstr>Fichier .css</vt:lpstr>
      <vt:lpstr>Static files</vt:lpstr>
      <vt:lpstr>Présentation PowerPoint</vt:lpstr>
      <vt:lpstr>Lire des paramètres d’un formulaire</vt:lpstr>
      <vt:lpstr>Code complet</vt:lpstr>
      <vt:lpstr>Template</vt:lpstr>
      <vt:lpstr>Présentation PowerPoint</vt:lpstr>
      <vt:lpstr>Créer l’interface d’un pendu</vt:lpstr>
      <vt:lpstr>Les étapes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Philipiert</dc:creator>
  <cp:lastModifiedBy>PHILIPIERT Alan</cp:lastModifiedBy>
  <cp:revision>13</cp:revision>
  <dcterms:created xsi:type="dcterms:W3CDTF">2022-01-27T13:31:53Z</dcterms:created>
  <dcterms:modified xsi:type="dcterms:W3CDTF">2022-07-25T09:33:24Z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0x010100E9EEB33025E78045A66EE78FFEC2CA61</vt:lpwstr>
  </property>
  <property fmtid="{D5CDD505-2E9C-101B-9397-08002B2CF9AE}" pid="3" name="MediaServiceImageTags">
    <vt:lpwstr/>
  </property>
  <property fmtid="{D5CDD505-2E9C-101B-9397-08002B2CF9AE}" pid="4" name="Order">
    <vt:r8>21000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