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notesSlide+xml" PartName="/ppt/notesSlides/notesSlide14.xml"/>
  <Override ContentType="application/vnd.openxmlformats-officedocument.presentationml.notesSlide+xml" PartName="/ppt/notesSlides/notesSlide15.xml"/>
  <Override ContentType="application/vnd.openxmlformats-officedocument.presentationml.notesSlide+xml" PartName="/ppt/notesSlides/notesSlide16.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2"/>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IBM Plex Sans Bold" charset="1" panose="020B0803050203000203"/>
      <p:regular r:id="rId25"/>
    </p:embeddedFont>
    <p:embeddedFont>
      <p:font typeface="IBM Plex Sans Medium" charset="1" panose="020B06030502030002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notesMasters/notesMaster1.xml" Type="http://schemas.openxmlformats.org/officeDocument/2006/relationships/notesMaster"/><Relationship Id="rId23" Target="theme/theme2.xml" Type="http://schemas.openxmlformats.org/officeDocument/2006/relationships/theme"/><Relationship Id="rId24" Target="notesSlides/notesSlide1.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notesSlides/notesSlide2.xml" Type="http://schemas.openxmlformats.org/officeDocument/2006/relationships/notesSlide"/><Relationship Id="rId28" Target="notesSlides/notesSlide3.xml" Type="http://schemas.openxmlformats.org/officeDocument/2006/relationships/notesSlide"/><Relationship Id="rId29" Target="notesSlides/notesSlide4.xml" Type="http://schemas.openxmlformats.org/officeDocument/2006/relationships/notesSlide"/><Relationship Id="rId3" Target="viewProps.xml" Type="http://schemas.openxmlformats.org/officeDocument/2006/relationships/viewProps"/><Relationship Id="rId30" Target="notesSlides/notesSlide5.xml" Type="http://schemas.openxmlformats.org/officeDocument/2006/relationships/notesSlide"/><Relationship Id="rId31" Target="notesSlides/notesSlide6.xml" Type="http://schemas.openxmlformats.org/officeDocument/2006/relationships/notesSlide"/><Relationship Id="rId32" Target="notesSlides/notesSlide7.xml" Type="http://schemas.openxmlformats.org/officeDocument/2006/relationships/notesSlide"/><Relationship Id="rId33" Target="notesSlides/notesSlide8.xml" Type="http://schemas.openxmlformats.org/officeDocument/2006/relationships/notesSlide"/><Relationship Id="rId34" Target="notesSlides/notesSlide9.xml" Type="http://schemas.openxmlformats.org/officeDocument/2006/relationships/notesSlide"/><Relationship Id="rId35" Target="notesSlides/notesSlide10.xml" Type="http://schemas.openxmlformats.org/officeDocument/2006/relationships/notesSlide"/><Relationship Id="rId36" Target="notesSlides/notesSlide11.xml" Type="http://schemas.openxmlformats.org/officeDocument/2006/relationships/notesSlide"/><Relationship Id="rId37" Target="notesSlides/notesSlide12.xml" Type="http://schemas.openxmlformats.org/officeDocument/2006/relationships/notesSlide"/><Relationship Id="rId38" Target="notesSlides/notesSlide13.xml" Type="http://schemas.openxmlformats.org/officeDocument/2006/relationships/notesSlide"/><Relationship Id="rId39" Target="notesSlides/notesSlide14.xml" Type="http://schemas.openxmlformats.org/officeDocument/2006/relationships/notesSlide"/><Relationship Id="rId4" Target="theme/theme1.xml" Type="http://schemas.openxmlformats.org/officeDocument/2006/relationships/theme"/><Relationship Id="rId40" Target="notesSlides/notesSlide15.xml" Type="http://schemas.openxmlformats.org/officeDocument/2006/relationships/notesSlide"/><Relationship Id="rId41" Target="notesSlides/notesSlide16.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1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5.xml" Type="http://schemas.openxmlformats.org/officeDocument/2006/relationships/slide"/></Relationships>
</file>

<file path=ppt/notesSlides/_rels/notesSlide1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2.png" Type="http://schemas.openxmlformats.org/officeDocument/2006/relationships/image"/><Relationship Id="rId12" Target="../media/image43.png" Type="http://schemas.openxmlformats.org/officeDocument/2006/relationships/image"/><Relationship Id="rId2" Target="../notesSlides/notesSlide10.xml" Type="http://schemas.openxmlformats.org/officeDocument/2006/relationships/notesSlide"/><Relationship Id="rId3" Target="../media/image1.jpe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3.pn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4.png" Type="http://schemas.openxmlformats.org/officeDocument/2006/relationships/image"/><Relationship Id="rId2" Target="../notesSlides/notesSlide11.xml" Type="http://schemas.openxmlformats.org/officeDocument/2006/relationships/notesSlide"/><Relationship Id="rId3" Target="../media/image1.jpeg" Type="http://schemas.openxmlformats.org/officeDocument/2006/relationships/image"/><Relationship Id="rId4" Target="../media/image38.png" Type="http://schemas.openxmlformats.org/officeDocument/2006/relationships/image"/><Relationship Id="rId5" Target="../media/image39.svg" Type="http://schemas.openxmlformats.org/officeDocument/2006/relationships/image"/><Relationship Id="rId6" Target="../media/image3.pn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7.jpeg" Type="http://schemas.openxmlformats.org/officeDocument/2006/relationships/image"/><Relationship Id="rId2" Target="../notesSlides/notesSlide12.xml" Type="http://schemas.openxmlformats.org/officeDocument/2006/relationships/notesSlide"/><Relationship Id="rId3" Target="../media/image1.jpe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 Id="rId6" Target="../media/image36.png" Type="http://schemas.openxmlformats.org/officeDocument/2006/relationships/image"/><Relationship Id="rId7" Target="../media/image37.svg" Type="http://schemas.openxmlformats.org/officeDocument/2006/relationships/image"/><Relationship Id="rId8" Target="../media/image38.png" Type="http://schemas.openxmlformats.org/officeDocument/2006/relationships/image"/><Relationship Id="rId9" Target="../media/image3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2" Target="../notesSlides/notesSlide13.xml" Type="http://schemas.openxmlformats.org/officeDocument/2006/relationships/notesSlide"/><Relationship Id="rId3" Target="../media/image1.jpe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4.xml" Type="http://schemas.openxmlformats.org/officeDocument/2006/relationships/notesSlide"/><Relationship Id="rId3" Target="../media/image1.jpe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2" Target="../notesSlides/notesSlide15.xml" Type="http://schemas.openxmlformats.org/officeDocument/2006/relationships/notesSlide"/><Relationship Id="rId3" Target="../media/image1.jpe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57.png" Type="http://schemas.openxmlformats.org/officeDocument/2006/relationships/image"/><Relationship Id="rId7" Target="../media/image58.png" Type="http://schemas.openxmlformats.org/officeDocument/2006/relationships/image"/><Relationship Id="rId8" Target="../media/image59.svg" Type="http://schemas.openxmlformats.org/officeDocument/2006/relationships/image"/><Relationship Id="rId9" Target="../media/image2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6.xml" Type="http://schemas.openxmlformats.org/officeDocument/2006/relationships/notesSlide"/><Relationship Id="rId3" Target="../media/image60.jpe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 Id="rId8"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jpe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jpe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2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jpe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31.svg" Type="http://schemas.openxmlformats.org/officeDocument/2006/relationships/image"/><Relationship Id="rId2" Target="../notesSlides/notesSlide7.xml" Type="http://schemas.openxmlformats.org/officeDocument/2006/relationships/notesSlide"/><Relationship Id="rId3" Target="../media/image1.jpeg" Type="http://schemas.openxmlformats.org/officeDocument/2006/relationships/image"/><Relationship Id="rId4" Target="../media/image3.png" Type="http://schemas.openxmlformats.org/officeDocument/2006/relationships/image"/><Relationship Id="rId5" Target="../media/image27.png" Type="http://schemas.openxmlformats.org/officeDocument/2006/relationships/image"/><Relationship Id="rId6" Target="../media/image28.svg" Type="http://schemas.openxmlformats.org/officeDocument/2006/relationships/image"/><Relationship Id="rId7" Target="../media/image29.pn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jpe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34.png" Type="http://schemas.openxmlformats.org/officeDocument/2006/relationships/image"/><Relationship Id="rId9" Target="../media/image3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jpeg" Type="http://schemas.openxmlformats.org/officeDocument/2006/relationships/image"/><Relationship Id="rId4" Target="../media/image3.pn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8314816" y="458450"/>
            <a:ext cx="9370200" cy="9370200"/>
            <a:chOff x="0" y="0"/>
            <a:chExt cx="12493600" cy="12493600"/>
          </a:xfrm>
        </p:grpSpPr>
        <p:sp>
          <p:nvSpPr>
            <p:cNvPr name="Freeform 4" id="4"/>
            <p:cNvSpPr/>
            <p:nvPr/>
          </p:nvSpPr>
          <p:spPr>
            <a:xfrm flipH="false" flipV="false" rot="0">
              <a:off x="0" y="0"/>
              <a:ext cx="12493625" cy="12493625"/>
            </a:xfrm>
            <a:custGeom>
              <a:avLst/>
              <a:gdLst/>
              <a:ahLst/>
              <a:cxnLst/>
              <a:rect r="r" b="b" t="t" l="l"/>
              <a:pathLst>
                <a:path h="12493625" w="12493625">
                  <a:moveTo>
                    <a:pt x="12493625" y="6246749"/>
                  </a:moveTo>
                  <a:cubicBezTo>
                    <a:pt x="12493625" y="2796794"/>
                    <a:pt x="9696831" y="0"/>
                    <a:pt x="6246749" y="0"/>
                  </a:cubicBezTo>
                  <a:cubicBezTo>
                    <a:pt x="2796667" y="0"/>
                    <a:pt x="0" y="2796794"/>
                    <a:pt x="0" y="6246749"/>
                  </a:cubicBezTo>
                  <a:cubicBezTo>
                    <a:pt x="0" y="9696704"/>
                    <a:pt x="2796794" y="12493625"/>
                    <a:pt x="6246749" y="12493625"/>
                  </a:cubicBezTo>
                  <a:cubicBezTo>
                    <a:pt x="9696704" y="12493625"/>
                    <a:pt x="12493625" y="9696831"/>
                    <a:pt x="12493625" y="6246749"/>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0">
            <a:off x="603100" y="458450"/>
            <a:ext cx="9370200" cy="9370200"/>
            <a:chOff x="0" y="0"/>
            <a:chExt cx="12493600" cy="12493600"/>
          </a:xfrm>
        </p:grpSpPr>
        <p:sp>
          <p:nvSpPr>
            <p:cNvPr name="Freeform 6" id="6"/>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sp>
        <p:nvSpPr>
          <p:cNvPr name="TextBox 7" id="7"/>
          <p:cNvSpPr txBox="true"/>
          <p:nvPr/>
        </p:nvSpPr>
        <p:spPr>
          <a:xfrm rot="0">
            <a:off x="10001041" y="1907513"/>
            <a:ext cx="5997750" cy="4495800"/>
          </a:xfrm>
          <a:prstGeom prst="rect">
            <a:avLst/>
          </a:prstGeom>
        </p:spPr>
        <p:txBody>
          <a:bodyPr anchor="t" rtlCol="false" tIns="0" lIns="0" bIns="0" rIns="0">
            <a:spAutoFit/>
          </a:bodyPr>
          <a:lstStyle/>
          <a:p>
            <a:pPr algn="ctr">
              <a:lnSpc>
                <a:spcPts val="8880"/>
              </a:lnSpc>
            </a:pPr>
            <a:r>
              <a:rPr lang="en-US" b="true" sz="7400">
                <a:solidFill>
                  <a:srgbClr val="FFFFFF"/>
                </a:solidFill>
                <a:latin typeface="IBM Plex Sans Bold"/>
                <a:ea typeface="IBM Plex Sans Bold"/>
                <a:cs typeface="IBM Plex Sans Bold"/>
                <a:sym typeface="IBM Plex Sans Bold"/>
              </a:rPr>
              <a:t>An</a:t>
            </a:r>
            <a:r>
              <a:rPr lang="en-US" b="true" sz="7400">
                <a:solidFill>
                  <a:srgbClr val="FFFFFF"/>
                </a:solidFill>
                <a:latin typeface="IBM Plex Sans Bold"/>
                <a:ea typeface="IBM Plex Sans Bold"/>
                <a:cs typeface="IBM Plex Sans Bold"/>
                <a:sym typeface="IBM Plex Sans Bold"/>
              </a:rPr>
              <a:t>aliză video inteligentă în tenis folosind AI/ML</a:t>
            </a:r>
          </a:p>
        </p:txBody>
      </p:sp>
      <p:sp>
        <p:nvSpPr>
          <p:cNvPr name="TextBox 8" id="8"/>
          <p:cNvSpPr txBox="true"/>
          <p:nvPr/>
        </p:nvSpPr>
        <p:spPr>
          <a:xfrm rot="0">
            <a:off x="10001025" y="6826200"/>
            <a:ext cx="5580929" cy="981075"/>
          </a:xfrm>
          <a:prstGeom prst="rect">
            <a:avLst/>
          </a:prstGeom>
        </p:spPr>
        <p:txBody>
          <a:bodyPr anchor="t" rtlCol="false" tIns="0" lIns="0" bIns="0" rIns="0">
            <a:spAutoFit/>
          </a:bodyPr>
          <a:lstStyle/>
          <a:p>
            <a:pPr algn="l">
              <a:lnSpc>
                <a:spcPts val="3840"/>
              </a:lnSpc>
            </a:pPr>
            <a:r>
              <a:rPr lang="en-US" b="true" sz="3200">
                <a:solidFill>
                  <a:srgbClr val="FFFFFF"/>
                </a:solidFill>
                <a:latin typeface="IBM Plex Sans Medium"/>
                <a:ea typeface="IBM Plex Sans Medium"/>
                <a:cs typeface="IBM Plex Sans Medium"/>
                <a:sym typeface="IBM Plex Sans Medium"/>
              </a:rPr>
              <a:t>Lucrare de licență – Lescai Valentin-Mihai</a:t>
            </a:r>
          </a:p>
        </p:txBody>
      </p:sp>
      <p:sp>
        <p:nvSpPr>
          <p:cNvPr name="Freeform 9" id="9"/>
          <p:cNvSpPr/>
          <p:nvPr/>
        </p:nvSpPr>
        <p:spPr>
          <a:xfrm flipH="false" flipV="false" rot="0">
            <a:off x="1033150" y="850150"/>
            <a:ext cx="8510100" cy="8586690"/>
          </a:xfrm>
          <a:custGeom>
            <a:avLst/>
            <a:gdLst/>
            <a:ahLst/>
            <a:cxnLst/>
            <a:rect r="r" b="b" t="t" l="l"/>
            <a:pathLst>
              <a:path h="8586690" w="8510100">
                <a:moveTo>
                  <a:pt x="0" y="0"/>
                </a:moveTo>
                <a:lnTo>
                  <a:pt x="8510100" y="0"/>
                </a:lnTo>
                <a:lnTo>
                  <a:pt x="8510100" y="8586690"/>
                </a:lnTo>
                <a:lnTo>
                  <a:pt x="0" y="8586690"/>
                </a:lnTo>
                <a:lnTo>
                  <a:pt x="0" y="0"/>
                </a:lnTo>
                <a:close/>
              </a:path>
            </a:pathLst>
          </a:custGeom>
          <a:blipFill>
            <a:blip r:embed="rId4"/>
            <a:stretch>
              <a:fillRect l="0" t="0" r="0" b="0"/>
            </a:stretch>
          </a:blipFill>
        </p:spPr>
      </p:sp>
      <p:sp>
        <p:nvSpPr>
          <p:cNvPr name="Freeform 10" id="10"/>
          <p:cNvSpPr/>
          <p:nvPr/>
        </p:nvSpPr>
        <p:spPr>
          <a:xfrm flipH="false" flipV="false" rot="0">
            <a:off x="5768234" y="-518000"/>
            <a:ext cx="4883500" cy="2959402"/>
          </a:xfrm>
          <a:custGeom>
            <a:avLst/>
            <a:gdLst/>
            <a:ahLst/>
            <a:cxnLst/>
            <a:rect r="r" b="b" t="t" l="l"/>
            <a:pathLst>
              <a:path h="2959402" w="4883500">
                <a:moveTo>
                  <a:pt x="0" y="0"/>
                </a:moveTo>
                <a:lnTo>
                  <a:pt x="4883500" y="0"/>
                </a:lnTo>
                <a:lnTo>
                  <a:pt x="4883500" y="2959402"/>
                </a:lnTo>
                <a:lnTo>
                  <a:pt x="0" y="2959402"/>
                </a:lnTo>
                <a:lnTo>
                  <a:pt x="0" y="0"/>
                </a:lnTo>
                <a:close/>
              </a:path>
            </a:pathLst>
          </a:custGeom>
          <a:blipFill>
            <a:blip r:embed="rId5"/>
            <a:stretch>
              <a:fillRect l="0" t="0" r="0" b="0"/>
            </a:stretch>
          </a:blipFill>
        </p:spPr>
      </p:sp>
      <p:sp>
        <p:nvSpPr>
          <p:cNvPr name="Freeform 11" id="11"/>
          <p:cNvSpPr/>
          <p:nvPr/>
        </p:nvSpPr>
        <p:spPr>
          <a:xfrm flipH="false" flipV="false" rot="0">
            <a:off x="486134" y="6938250"/>
            <a:ext cx="4883500" cy="2959402"/>
          </a:xfrm>
          <a:custGeom>
            <a:avLst/>
            <a:gdLst/>
            <a:ahLst/>
            <a:cxnLst/>
            <a:rect r="r" b="b" t="t" l="l"/>
            <a:pathLst>
              <a:path h="2959402" w="4883500">
                <a:moveTo>
                  <a:pt x="0" y="0"/>
                </a:moveTo>
                <a:lnTo>
                  <a:pt x="4883500" y="0"/>
                </a:lnTo>
                <a:lnTo>
                  <a:pt x="4883500" y="2959402"/>
                </a:lnTo>
                <a:lnTo>
                  <a:pt x="0" y="2959402"/>
                </a:lnTo>
                <a:lnTo>
                  <a:pt x="0" y="0"/>
                </a:lnTo>
                <a:close/>
              </a:path>
            </a:pathLst>
          </a:custGeom>
          <a:blipFill>
            <a:blip r:embed="rId5"/>
            <a:stretch>
              <a:fillRect l="0" t="0" r="0" b="0"/>
            </a:stretch>
          </a:blipFill>
        </p:spPr>
      </p:sp>
      <p:sp>
        <p:nvSpPr>
          <p:cNvPr name="Freeform 12" id="12"/>
          <p:cNvSpPr/>
          <p:nvPr/>
        </p:nvSpPr>
        <p:spPr>
          <a:xfrm flipH="false" flipV="false" rot="0">
            <a:off x="7317875" y="8849925"/>
            <a:ext cx="7549200" cy="988250"/>
          </a:xfrm>
          <a:custGeom>
            <a:avLst/>
            <a:gdLst/>
            <a:ahLst/>
            <a:cxnLst/>
            <a:rect r="r" b="b" t="t" l="l"/>
            <a:pathLst>
              <a:path h="988250" w="7549200">
                <a:moveTo>
                  <a:pt x="0" y="0"/>
                </a:moveTo>
                <a:lnTo>
                  <a:pt x="7549200" y="0"/>
                </a:lnTo>
                <a:lnTo>
                  <a:pt x="7549200" y="988250"/>
                </a:lnTo>
                <a:lnTo>
                  <a:pt x="0" y="988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1422775" y="548775"/>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5400000">
            <a:off x="1200950" y="2054444"/>
            <a:ext cx="599515" cy="935108"/>
            <a:chOff x="0" y="0"/>
            <a:chExt cx="799353" cy="1246811"/>
          </a:xfrm>
        </p:grpSpPr>
        <p:sp>
          <p:nvSpPr>
            <p:cNvPr name="Freeform 15" id="15"/>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9"/>
            </a:gradFill>
          </p:spPr>
        </p:sp>
      </p:grpSp>
      <p:grpSp>
        <p:nvGrpSpPr>
          <p:cNvPr name="Group 16" id="16"/>
          <p:cNvGrpSpPr/>
          <p:nvPr/>
        </p:nvGrpSpPr>
        <p:grpSpPr>
          <a:xfrm rot="5400000">
            <a:off x="1200950" y="1482690"/>
            <a:ext cx="599515" cy="935108"/>
            <a:chOff x="0" y="0"/>
            <a:chExt cx="799353" cy="1246811"/>
          </a:xfrm>
        </p:grpSpPr>
        <p:sp>
          <p:nvSpPr>
            <p:cNvPr name="Freeform 17" id="17"/>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9"/>
            </a:gradFill>
          </p:spPr>
        </p:sp>
      </p:grpSp>
      <p:grpSp>
        <p:nvGrpSpPr>
          <p:cNvPr name="Group 18" id="18"/>
          <p:cNvGrpSpPr/>
          <p:nvPr/>
        </p:nvGrpSpPr>
        <p:grpSpPr>
          <a:xfrm rot="5400000">
            <a:off x="1200950" y="910936"/>
            <a:ext cx="599515" cy="935108"/>
            <a:chOff x="0" y="0"/>
            <a:chExt cx="799353" cy="1246811"/>
          </a:xfrm>
        </p:grpSpPr>
        <p:sp>
          <p:nvSpPr>
            <p:cNvPr name="Freeform 19" id="19"/>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9"/>
            </a:gra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066852" y="-2933700"/>
            <a:ext cx="16154400" cy="16154400"/>
            <a:chOff x="0" y="0"/>
            <a:chExt cx="21539200" cy="21539200"/>
          </a:xfrm>
        </p:grpSpPr>
        <p:sp>
          <p:nvSpPr>
            <p:cNvPr name="Freeform 4" id="4"/>
            <p:cNvSpPr/>
            <p:nvPr/>
          </p:nvSpPr>
          <p:spPr>
            <a:xfrm flipH="false" flipV="false" rot="0">
              <a:off x="0" y="0"/>
              <a:ext cx="21539200" cy="21539200"/>
            </a:xfrm>
            <a:custGeom>
              <a:avLst/>
              <a:gdLst/>
              <a:ahLst/>
              <a:cxnLst/>
              <a:rect r="r" b="b" t="t" l="l"/>
              <a:pathLst>
                <a:path h="21539200" w="21539200">
                  <a:moveTo>
                    <a:pt x="0" y="10769600"/>
                  </a:moveTo>
                  <a:cubicBezTo>
                    <a:pt x="0" y="4821682"/>
                    <a:pt x="4821682" y="0"/>
                    <a:pt x="10769600" y="0"/>
                  </a:cubicBezTo>
                  <a:cubicBezTo>
                    <a:pt x="16717518" y="0"/>
                    <a:pt x="21539200" y="4821682"/>
                    <a:pt x="21539200" y="10769600"/>
                  </a:cubicBezTo>
                  <a:cubicBezTo>
                    <a:pt x="21539200" y="16717518"/>
                    <a:pt x="16717518" y="21539200"/>
                    <a:pt x="10769600" y="21539200"/>
                  </a:cubicBezTo>
                  <a:cubicBezTo>
                    <a:pt x="4821682" y="21539200"/>
                    <a:pt x="0" y="16717518"/>
                    <a:pt x="0" y="10769600"/>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15305204" y="9659858"/>
            <a:ext cx="2327356" cy="127896"/>
          </a:xfrm>
          <a:custGeom>
            <a:avLst/>
            <a:gdLst/>
            <a:ahLst/>
            <a:cxnLst/>
            <a:rect r="r" b="b" t="t" l="l"/>
            <a:pathLst>
              <a:path h="127896" w="2327356">
                <a:moveTo>
                  <a:pt x="0" y="0"/>
                </a:moveTo>
                <a:lnTo>
                  <a:pt x="2327356" y="0"/>
                </a:lnTo>
                <a:lnTo>
                  <a:pt x="2327356" y="127896"/>
                </a:lnTo>
                <a:lnTo>
                  <a:pt x="0" y="127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8834" y="0"/>
            <a:ext cx="4883500" cy="2959402"/>
          </a:xfrm>
          <a:custGeom>
            <a:avLst/>
            <a:gdLst/>
            <a:ahLst/>
            <a:cxnLst/>
            <a:rect r="r" b="b" t="t" l="l"/>
            <a:pathLst>
              <a:path h="2959402" w="4883500">
                <a:moveTo>
                  <a:pt x="0" y="0"/>
                </a:moveTo>
                <a:lnTo>
                  <a:pt x="4883500" y="0"/>
                </a:lnTo>
                <a:lnTo>
                  <a:pt x="4883500" y="2959402"/>
                </a:lnTo>
                <a:lnTo>
                  <a:pt x="0" y="2959402"/>
                </a:lnTo>
                <a:lnTo>
                  <a:pt x="0" y="0"/>
                </a:lnTo>
                <a:close/>
              </a:path>
            </a:pathLst>
          </a:custGeom>
          <a:blipFill>
            <a:blip r:embed="rId6"/>
            <a:stretch>
              <a:fillRect l="0" t="0" r="0" b="0"/>
            </a:stretch>
          </a:blipFill>
        </p:spPr>
      </p:sp>
      <p:sp>
        <p:nvSpPr>
          <p:cNvPr name="Freeform 7" id="7"/>
          <p:cNvSpPr/>
          <p:nvPr/>
        </p:nvSpPr>
        <p:spPr>
          <a:xfrm flipH="false" flipV="false" rot="0">
            <a:off x="8834900" y="8681950"/>
            <a:ext cx="4883500" cy="1605048"/>
          </a:xfrm>
          <a:custGeom>
            <a:avLst/>
            <a:gdLst/>
            <a:ahLst/>
            <a:cxnLst/>
            <a:rect r="r" b="b" t="t" l="l"/>
            <a:pathLst>
              <a:path h="1605048" w="4883500">
                <a:moveTo>
                  <a:pt x="0" y="0"/>
                </a:moveTo>
                <a:lnTo>
                  <a:pt x="4883500" y="0"/>
                </a:lnTo>
                <a:lnTo>
                  <a:pt x="4883500" y="1605048"/>
                </a:lnTo>
                <a:lnTo>
                  <a:pt x="0" y="1605048"/>
                </a:lnTo>
                <a:lnTo>
                  <a:pt x="0" y="0"/>
                </a:lnTo>
                <a:close/>
              </a:path>
            </a:pathLst>
          </a:custGeom>
          <a:blipFill>
            <a:blip r:embed="rId6"/>
            <a:stretch>
              <a:fillRect l="0" t="0" r="0" b="-84380"/>
            </a:stretch>
          </a:blipFill>
        </p:spPr>
      </p:sp>
      <p:sp>
        <p:nvSpPr>
          <p:cNvPr name="Freeform 8" id="8"/>
          <p:cNvSpPr/>
          <p:nvPr/>
        </p:nvSpPr>
        <p:spPr>
          <a:xfrm flipH="false" flipV="false" rot="0">
            <a:off x="14893125" y="923801"/>
            <a:ext cx="2328300" cy="880050"/>
          </a:xfrm>
          <a:custGeom>
            <a:avLst/>
            <a:gdLst/>
            <a:ahLst/>
            <a:cxnLst/>
            <a:rect r="r" b="b" t="t" l="l"/>
            <a:pathLst>
              <a:path h="880050" w="2328300">
                <a:moveTo>
                  <a:pt x="0" y="0"/>
                </a:moveTo>
                <a:lnTo>
                  <a:pt x="2328300" y="0"/>
                </a:lnTo>
                <a:lnTo>
                  <a:pt x="2328300" y="880050"/>
                </a:lnTo>
                <a:lnTo>
                  <a:pt x="0" y="8800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133325" y="8337651"/>
            <a:ext cx="1015050" cy="880050"/>
            <a:chOff x="0" y="0"/>
            <a:chExt cx="1353400" cy="1173400"/>
          </a:xfrm>
        </p:grpSpPr>
        <p:sp>
          <p:nvSpPr>
            <p:cNvPr name="Freeform 10" id="10"/>
            <p:cNvSpPr/>
            <p:nvPr/>
          </p:nvSpPr>
          <p:spPr>
            <a:xfrm flipH="false" flipV="false" rot="0">
              <a:off x="0" y="0"/>
              <a:ext cx="1353439" cy="1173480"/>
            </a:xfrm>
            <a:custGeom>
              <a:avLst/>
              <a:gdLst/>
              <a:ahLst/>
              <a:cxnLst/>
              <a:rect r="r" b="b" t="t" l="l"/>
              <a:pathLst>
                <a:path h="1173480" w="1353439">
                  <a:moveTo>
                    <a:pt x="12700" y="0"/>
                  </a:moveTo>
                  <a:lnTo>
                    <a:pt x="969518" y="0"/>
                  </a:lnTo>
                  <a:cubicBezTo>
                    <a:pt x="972820" y="0"/>
                    <a:pt x="976122" y="1270"/>
                    <a:pt x="978535" y="3683"/>
                  </a:cubicBezTo>
                  <a:lnTo>
                    <a:pt x="1349756" y="373761"/>
                  </a:lnTo>
                  <a:cubicBezTo>
                    <a:pt x="1352169" y="376174"/>
                    <a:pt x="1353439" y="379349"/>
                    <a:pt x="1353439" y="382778"/>
                  </a:cubicBezTo>
                  <a:lnTo>
                    <a:pt x="1353439" y="1160653"/>
                  </a:lnTo>
                  <a:lnTo>
                    <a:pt x="1340739" y="1160653"/>
                  </a:lnTo>
                  <a:lnTo>
                    <a:pt x="1340739" y="1147953"/>
                  </a:lnTo>
                  <a:lnTo>
                    <a:pt x="1340739" y="1160653"/>
                  </a:lnTo>
                  <a:lnTo>
                    <a:pt x="1340739" y="1173353"/>
                  </a:lnTo>
                  <a:lnTo>
                    <a:pt x="383921" y="1173353"/>
                  </a:lnTo>
                  <a:cubicBezTo>
                    <a:pt x="380619" y="1173353"/>
                    <a:pt x="377317" y="1172083"/>
                    <a:pt x="374904" y="1169670"/>
                  </a:cubicBezTo>
                  <a:lnTo>
                    <a:pt x="3683" y="799592"/>
                  </a:lnTo>
                  <a:cubicBezTo>
                    <a:pt x="1270" y="797179"/>
                    <a:pt x="0" y="794004"/>
                    <a:pt x="0" y="790575"/>
                  </a:cubicBezTo>
                  <a:lnTo>
                    <a:pt x="0" y="12700"/>
                  </a:lnTo>
                  <a:cubicBezTo>
                    <a:pt x="0" y="5715"/>
                    <a:pt x="5715" y="0"/>
                    <a:pt x="12700" y="0"/>
                  </a:cubicBezTo>
                  <a:moveTo>
                    <a:pt x="12700" y="25400"/>
                  </a:moveTo>
                  <a:lnTo>
                    <a:pt x="12700" y="12700"/>
                  </a:lnTo>
                  <a:lnTo>
                    <a:pt x="25400" y="12700"/>
                  </a:lnTo>
                  <a:lnTo>
                    <a:pt x="25400" y="790575"/>
                  </a:lnTo>
                  <a:lnTo>
                    <a:pt x="12700" y="790575"/>
                  </a:lnTo>
                  <a:lnTo>
                    <a:pt x="21717" y="781558"/>
                  </a:lnTo>
                  <a:lnTo>
                    <a:pt x="392811" y="1151763"/>
                  </a:lnTo>
                  <a:lnTo>
                    <a:pt x="383794" y="1160780"/>
                  </a:lnTo>
                  <a:lnTo>
                    <a:pt x="383794" y="1148080"/>
                  </a:lnTo>
                  <a:lnTo>
                    <a:pt x="1340612" y="1148080"/>
                  </a:lnTo>
                  <a:cubicBezTo>
                    <a:pt x="1347597" y="1148080"/>
                    <a:pt x="1353312" y="1153795"/>
                    <a:pt x="1353312" y="1160780"/>
                  </a:cubicBezTo>
                  <a:cubicBezTo>
                    <a:pt x="1353312" y="1167765"/>
                    <a:pt x="1347597" y="1173480"/>
                    <a:pt x="1340612" y="1173480"/>
                  </a:cubicBezTo>
                  <a:cubicBezTo>
                    <a:pt x="1333627" y="1173480"/>
                    <a:pt x="1327912" y="1167765"/>
                    <a:pt x="1327912" y="1160780"/>
                  </a:cubicBezTo>
                  <a:lnTo>
                    <a:pt x="1327912" y="382778"/>
                  </a:lnTo>
                  <a:lnTo>
                    <a:pt x="1340612" y="382778"/>
                  </a:lnTo>
                  <a:lnTo>
                    <a:pt x="1331595" y="391795"/>
                  </a:lnTo>
                  <a:lnTo>
                    <a:pt x="960628" y="21717"/>
                  </a:lnTo>
                  <a:lnTo>
                    <a:pt x="969518" y="12700"/>
                  </a:lnTo>
                  <a:lnTo>
                    <a:pt x="969518" y="25400"/>
                  </a:lnTo>
                  <a:lnTo>
                    <a:pt x="12700" y="25400"/>
                  </a:lnTo>
                  <a:close/>
                </a:path>
              </a:pathLst>
            </a:custGeom>
            <a:solidFill>
              <a:srgbClr val="FFFFFF"/>
            </a:solidFill>
          </p:spPr>
        </p:sp>
      </p:grpSp>
      <p:grpSp>
        <p:nvGrpSpPr>
          <p:cNvPr name="Group 11" id="11"/>
          <p:cNvGrpSpPr/>
          <p:nvPr/>
        </p:nvGrpSpPr>
        <p:grpSpPr>
          <a:xfrm rot="0">
            <a:off x="2741375" y="2172675"/>
            <a:ext cx="6103050" cy="5941650"/>
            <a:chOff x="0" y="0"/>
            <a:chExt cx="8137400" cy="7922200"/>
          </a:xfrm>
        </p:grpSpPr>
        <p:sp>
          <p:nvSpPr>
            <p:cNvPr name="Freeform 12" id="12"/>
            <p:cNvSpPr/>
            <p:nvPr/>
          </p:nvSpPr>
          <p:spPr>
            <a:xfrm flipH="false" flipV="false" rot="0">
              <a:off x="0" y="0"/>
              <a:ext cx="8137398" cy="7922261"/>
            </a:xfrm>
            <a:custGeom>
              <a:avLst/>
              <a:gdLst/>
              <a:ahLst/>
              <a:cxnLst/>
              <a:rect r="r" b="b" t="t" l="l"/>
              <a:pathLst>
                <a:path h="7922261" w="8137398">
                  <a:moveTo>
                    <a:pt x="12700" y="0"/>
                  </a:moveTo>
                  <a:lnTo>
                    <a:pt x="6808470" y="0"/>
                  </a:lnTo>
                  <a:cubicBezTo>
                    <a:pt x="6811899" y="0"/>
                    <a:pt x="6815074" y="1397"/>
                    <a:pt x="6817487" y="3683"/>
                  </a:cubicBezTo>
                  <a:lnTo>
                    <a:pt x="8133715" y="1319911"/>
                  </a:lnTo>
                  <a:cubicBezTo>
                    <a:pt x="8136128" y="1322324"/>
                    <a:pt x="8137398" y="1325499"/>
                    <a:pt x="8137398" y="1328928"/>
                  </a:cubicBezTo>
                  <a:lnTo>
                    <a:pt x="8137398" y="7909560"/>
                  </a:lnTo>
                  <a:lnTo>
                    <a:pt x="8124698" y="7909560"/>
                  </a:lnTo>
                  <a:lnTo>
                    <a:pt x="8124698" y="7896860"/>
                  </a:lnTo>
                  <a:lnTo>
                    <a:pt x="8124698" y="7909560"/>
                  </a:lnTo>
                  <a:lnTo>
                    <a:pt x="8124698" y="7922260"/>
                  </a:lnTo>
                  <a:lnTo>
                    <a:pt x="1328928" y="7922260"/>
                  </a:lnTo>
                  <a:cubicBezTo>
                    <a:pt x="1325499" y="7922260"/>
                    <a:pt x="1322324" y="7920863"/>
                    <a:pt x="1319911" y="7918577"/>
                  </a:cubicBezTo>
                  <a:lnTo>
                    <a:pt x="3683" y="6602349"/>
                  </a:lnTo>
                  <a:cubicBezTo>
                    <a:pt x="1270" y="6599936"/>
                    <a:pt x="0" y="6596761"/>
                    <a:pt x="0" y="6593332"/>
                  </a:cubicBezTo>
                  <a:lnTo>
                    <a:pt x="0" y="12700"/>
                  </a:lnTo>
                  <a:cubicBezTo>
                    <a:pt x="0" y="5715"/>
                    <a:pt x="5715" y="0"/>
                    <a:pt x="12700" y="0"/>
                  </a:cubicBezTo>
                  <a:moveTo>
                    <a:pt x="12700" y="25400"/>
                  </a:moveTo>
                  <a:lnTo>
                    <a:pt x="12700" y="12700"/>
                  </a:lnTo>
                  <a:lnTo>
                    <a:pt x="25400" y="12700"/>
                  </a:lnTo>
                  <a:lnTo>
                    <a:pt x="25400" y="6593332"/>
                  </a:lnTo>
                  <a:lnTo>
                    <a:pt x="12700" y="6593332"/>
                  </a:lnTo>
                  <a:lnTo>
                    <a:pt x="21717" y="6584314"/>
                  </a:lnTo>
                  <a:lnTo>
                    <a:pt x="1337945" y="7900543"/>
                  </a:lnTo>
                  <a:lnTo>
                    <a:pt x="1328928" y="7909561"/>
                  </a:lnTo>
                  <a:lnTo>
                    <a:pt x="1328928" y="7896861"/>
                  </a:lnTo>
                  <a:lnTo>
                    <a:pt x="8124698" y="7896861"/>
                  </a:lnTo>
                  <a:cubicBezTo>
                    <a:pt x="8131683" y="7896861"/>
                    <a:pt x="8137398" y="7902575"/>
                    <a:pt x="8137398" y="7909561"/>
                  </a:cubicBezTo>
                  <a:cubicBezTo>
                    <a:pt x="8137398" y="7916545"/>
                    <a:pt x="8131683" y="7922261"/>
                    <a:pt x="8124698" y="7922261"/>
                  </a:cubicBezTo>
                  <a:cubicBezTo>
                    <a:pt x="8117713" y="7922261"/>
                    <a:pt x="8111998" y="7916545"/>
                    <a:pt x="8111998" y="7909561"/>
                  </a:cubicBezTo>
                  <a:lnTo>
                    <a:pt x="8111998" y="1328801"/>
                  </a:lnTo>
                  <a:lnTo>
                    <a:pt x="8124698" y="1328801"/>
                  </a:lnTo>
                  <a:lnTo>
                    <a:pt x="8115681" y="1337818"/>
                  </a:lnTo>
                  <a:lnTo>
                    <a:pt x="6799453" y="21717"/>
                  </a:lnTo>
                  <a:lnTo>
                    <a:pt x="6808470" y="12700"/>
                  </a:lnTo>
                  <a:lnTo>
                    <a:pt x="6808470" y="25400"/>
                  </a:lnTo>
                  <a:lnTo>
                    <a:pt x="12700" y="25400"/>
                  </a:lnTo>
                  <a:close/>
                </a:path>
              </a:pathLst>
            </a:custGeom>
            <a:solidFill>
              <a:srgbClr val="FFFFFF"/>
            </a:solidFill>
          </p:spPr>
        </p:sp>
      </p:grpSp>
      <p:grpSp>
        <p:nvGrpSpPr>
          <p:cNvPr name="Group 13" id="13"/>
          <p:cNvGrpSpPr/>
          <p:nvPr/>
        </p:nvGrpSpPr>
        <p:grpSpPr>
          <a:xfrm rot="0">
            <a:off x="9443575" y="2172675"/>
            <a:ext cx="6103050" cy="5941650"/>
            <a:chOff x="0" y="0"/>
            <a:chExt cx="8137400" cy="7922200"/>
          </a:xfrm>
        </p:grpSpPr>
        <p:sp>
          <p:nvSpPr>
            <p:cNvPr name="Freeform 14" id="14"/>
            <p:cNvSpPr/>
            <p:nvPr/>
          </p:nvSpPr>
          <p:spPr>
            <a:xfrm flipH="false" flipV="false" rot="0">
              <a:off x="0" y="0"/>
              <a:ext cx="8137398" cy="7922261"/>
            </a:xfrm>
            <a:custGeom>
              <a:avLst/>
              <a:gdLst/>
              <a:ahLst/>
              <a:cxnLst/>
              <a:rect r="r" b="b" t="t" l="l"/>
              <a:pathLst>
                <a:path h="7922261" w="8137398">
                  <a:moveTo>
                    <a:pt x="12700" y="0"/>
                  </a:moveTo>
                  <a:lnTo>
                    <a:pt x="6808470" y="0"/>
                  </a:lnTo>
                  <a:cubicBezTo>
                    <a:pt x="6811899" y="0"/>
                    <a:pt x="6815074" y="1397"/>
                    <a:pt x="6817487" y="3683"/>
                  </a:cubicBezTo>
                  <a:lnTo>
                    <a:pt x="8133715" y="1319911"/>
                  </a:lnTo>
                  <a:cubicBezTo>
                    <a:pt x="8136128" y="1322324"/>
                    <a:pt x="8137398" y="1325499"/>
                    <a:pt x="8137398" y="1328928"/>
                  </a:cubicBezTo>
                  <a:lnTo>
                    <a:pt x="8137398" y="7909560"/>
                  </a:lnTo>
                  <a:lnTo>
                    <a:pt x="8124698" y="7909560"/>
                  </a:lnTo>
                  <a:lnTo>
                    <a:pt x="8124698" y="7896860"/>
                  </a:lnTo>
                  <a:lnTo>
                    <a:pt x="8124698" y="7909560"/>
                  </a:lnTo>
                  <a:lnTo>
                    <a:pt x="8124698" y="7922260"/>
                  </a:lnTo>
                  <a:lnTo>
                    <a:pt x="1328928" y="7922260"/>
                  </a:lnTo>
                  <a:cubicBezTo>
                    <a:pt x="1325499" y="7922260"/>
                    <a:pt x="1322324" y="7920863"/>
                    <a:pt x="1319911" y="7918577"/>
                  </a:cubicBezTo>
                  <a:lnTo>
                    <a:pt x="3683" y="6602349"/>
                  </a:lnTo>
                  <a:cubicBezTo>
                    <a:pt x="1270" y="6599936"/>
                    <a:pt x="0" y="6596761"/>
                    <a:pt x="0" y="6593332"/>
                  </a:cubicBezTo>
                  <a:lnTo>
                    <a:pt x="0" y="12700"/>
                  </a:lnTo>
                  <a:cubicBezTo>
                    <a:pt x="0" y="5715"/>
                    <a:pt x="5715" y="0"/>
                    <a:pt x="12700" y="0"/>
                  </a:cubicBezTo>
                  <a:moveTo>
                    <a:pt x="12700" y="25400"/>
                  </a:moveTo>
                  <a:lnTo>
                    <a:pt x="12700" y="12700"/>
                  </a:lnTo>
                  <a:lnTo>
                    <a:pt x="25400" y="12700"/>
                  </a:lnTo>
                  <a:lnTo>
                    <a:pt x="25400" y="6593332"/>
                  </a:lnTo>
                  <a:lnTo>
                    <a:pt x="12700" y="6593332"/>
                  </a:lnTo>
                  <a:lnTo>
                    <a:pt x="21717" y="6584314"/>
                  </a:lnTo>
                  <a:lnTo>
                    <a:pt x="1337945" y="7900543"/>
                  </a:lnTo>
                  <a:lnTo>
                    <a:pt x="1328928" y="7909561"/>
                  </a:lnTo>
                  <a:lnTo>
                    <a:pt x="1328928" y="7896861"/>
                  </a:lnTo>
                  <a:lnTo>
                    <a:pt x="8124698" y="7896861"/>
                  </a:lnTo>
                  <a:cubicBezTo>
                    <a:pt x="8131683" y="7896861"/>
                    <a:pt x="8137398" y="7902575"/>
                    <a:pt x="8137398" y="7909561"/>
                  </a:cubicBezTo>
                  <a:cubicBezTo>
                    <a:pt x="8137398" y="7916545"/>
                    <a:pt x="8131683" y="7922261"/>
                    <a:pt x="8124698" y="7922261"/>
                  </a:cubicBezTo>
                  <a:cubicBezTo>
                    <a:pt x="8117713" y="7922261"/>
                    <a:pt x="8111998" y="7916545"/>
                    <a:pt x="8111998" y="7909561"/>
                  </a:cubicBezTo>
                  <a:lnTo>
                    <a:pt x="8111998" y="1328801"/>
                  </a:lnTo>
                  <a:lnTo>
                    <a:pt x="8124698" y="1328801"/>
                  </a:lnTo>
                  <a:lnTo>
                    <a:pt x="8115681" y="1337818"/>
                  </a:lnTo>
                  <a:lnTo>
                    <a:pt x="6799453" y="21717"/>
                  </a:lnTo>
                  <a:lnTo>
                    <a:pt x="6808470" y="12700"/>
                  </a:lnTo>
                  <a:lnTo>
                    <a:pt x="6808470" y="25400"/>
                  </a:lnTo>
                  <a:lnTo>
                    <a:pt x="12700" y="25400"/>
                  </a:lnTo>
                  <a:close/>
                </a:path>
              </a:pathLst>
            </a:custGeom>
            <a:solidFill>
              <a:srgbClr val="FFFFFF"/>
            </a:solidFill>
          </p:spPr>
        </p:sp>
      </p:grpSp>
      <p:sp>
        <p:nvSpPr>
          <p:cNvPr name="Freeform 15" id="15"/>
          <p:cNvSpPr/>
          <p:nvPr/>
        </p:nvSpPr>
        <p:spPr>
          <a:xfrm flipH="false" flipV="false" rot="0">
            <a:off x="2744011" y="3298705"/>
            <a:ext cx="5463356" cy="715196"/>
          </a:xfrm>
          <a:custGeom>
            <a:avLst/>
            <a:gdLst/>
            <a:ahLst/>
            <a:cxnLst/>
            <a:rect r="r" b="b" t="t" l="l"/>
            <a:pathLst>
              <a:path h="715196" w="5463356">
                <a:moveTo>
                  <a:pt x="0" y="0"/>
                </a:moveTo>
                <a:lnTo>
                  <a:pt x="5463356" y="0"/>
                </a:lnTo>
                <a:lnTo>
                  <a:pt x="5463356" y="715196"/>
                </a:lnTo>
                <a:lnTo>
                  <a:pt x="0" y="7151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false" flipV="false" rot="0">
            <a:off x="9446211" y="3298705"/>
            <a:ext cx="5463356" cy="715196"/>
          </a:xfrm>
          <a:custGeom>
            <a:avLst/>
            <a:gdLst/>
            <a:ahLst/>
            <a:cxnLst/>
            <a:rect r="r" b="b" t="t" l="l"/>
            <a:pathLst>
              <a:path h="715196" w="5463356">
                <a:moveTo>
                  <a:pt x="0" y="0"/>
                </a:moveTo>
                <a:lnTo>
                  <a:pt x="5463356" y="0"/>
                </a:lnTo>
                <a:lnTo>
                  <a:pt x="5463356" y="715196"/>
                </a:lnTo>
                <a:lnTo>
                  <a:pt x="0" y="7151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7" id="17"/>
          <p:cNvSpPr/>
          <p:nvPr/>
        </p:nvSpPr>
        <p:spPr>
          <a:xfrm flipH="false" flipV="false" rot="0">
            <a:off x="5270782" y="2554890"/>
            <a:ext cx="1044236" cy="1044236"/>
          </a:xfrm>
          <a:custGeom>
            <a:avLst/>
            <a:gdLst/>
            <a:ahLst/>
            <a:cxnLst/>
            <a:rect r="r" b="b" t="t" l="l"/>
            <a:pathLst>
              <a:path h="1044236" w="1044236">
                <a:moveTo>
                  <a:pt x="0" y="0"/>
                </a:moveTo>
                <a:lnTo>
                  <a:pt x="1044236" y="0"/>
                </a:lnTo>
                <a:lnTo>
                  <a:pt x="1044236" y="1044236"/>
                </a:lnTo>
                <a:lnTo>
                  <a:pt x="0" y="1044236"/>
                </a:lnTo>
                <a:lnTo>
                  <a:pt x="0" y="0"/>
                </a:lnTo>
                <a:close/>
              </a:path>
            </a:pathLst>
          </a:custGeom>
          <a:blipFill>
            <a:blip r:embed="rId11"/>
            <a:stretch>
              <a:fillRect l="0" t="0" r="0" b="0"/>
            </a:stretch>
          </a:blipFill>
        </p:spPr>
      </p:sp>
      <p:sp>
        <p:nvSpPr>
          <p:cNvPr name="Freeform 18" id="18"/>
          <p:cNvSpPr/>
          <p:nvPr/>
        </p:nvSpPr>
        <p:spPr>
          <a:xfrm flipH="false" flipV="false" rot="0">
            <a:off x="11777431" y="2375489"/>
            <a:ext cx="1403039" cy="1403039"/>
          </a:xfrm>
          <a:custGeom>
            <a:avLst/>
            <a:gdLst/>
            <a:ahLst/>
            <a:cxnLst/>
            <a:rect r="r" b="b" t="t" l="l"/>
            <a:pathLst>
              <a:path h="1403039" w="1403039">
                <a:moveTo>
                  <a:pt x="0" y="0"/>
                </a:moveTo>
                <a:lnTo>
                  <a:pt x="1403038" y="0"/>
                </a:lnTo>
                <a:lnTo>
                  <a:pt x="1403038" y="1403038"/>
                </a:lnTo>
                <a:lnTo>
                  <a:pt x="0" y="1403038"/>
                </a:lnTo>
                <a:lnTo>
                  <a:pt x="0" y="0"/>
                </a:lnTo>
                <a:close/>
              </a:path>
            </a:pathLst>
          </a:custGeom>
          <a:blipFill>
            <a:blip r:embed="rId12"/>
            <a:stretch>
              <a:fillRect l="0" t="0" r="0" b="0"/>
            </a:stretch>
          </a:blipFill>
        </p:spPr>
      </p:sp>
      <p:sp>
        <p:nvSpPr>
          <p:cNvPr name="TextBox 19" id="19"/>
          <p:cNvSpPr txBox="true"/>
          <p:nvPr/>
        </p:nvSpPr>
        <p:spPr>
          <a:xfrm rot="0">
            <a:off x="3378701" y="4175151"/>
            <a:ext cx="4828350" cy="742950"/>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Antrenori</a:t>
            </a:r>
          </a:p>
        </p:txBody>
      </p:sp>
      <p:sp>
        <p:nvSpPr>
          <p:cNvPr name="TextBox 20" id="20"/>
          <p:cNvSpPr txBox="true"/>
          <p:nvPr/>
        </p:nvSpPr>
        <p:spPr>
          <a:xfrm rot="0">
            <a:off x="10080925" y="4326876"/>
            <a:ext cx="4828350" cy="742950"/>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Jucator</a:t>
            </a:r>
          </a:p>
        </p:txBody>
      </p:sp>
      <p:sp>
        <p:nvSpPr>
          <p:cNvPr name="TextBox 21" id="21"/>
          <p:cNvSpPr txBox="true"/>
          <p:nvPr/>
        </p:nvSpPr>
        <p:spPr>
          <a:xfrm rot="0">
            <a:off x="10064775" y="5143500"/>
            <a:ext cx="4828350" cy="2047875"/>
          </a:xfrm>
          <a:prstGeom prst="rect">
            <a:avLst/>
          </a:prstGeom>
        </p:spPr>
        <p:txBody>
          <a:bodyPr anchor="t" rtlCol="false" tIns="0" lIns="0" bIns="0" rIns="0">
            <a:spAutoFit/>
          </a:bodyPr>
          <a:lstStyle/>
          <a:p>
            <a:pPr algn="ctr">
              <a:lnSpc>
                <a:spcPts val="3240"/>
              </a:lnSpc>
            </a:pPr>
            <a:r>
              <a:rPr lang="en-US" b="true" sz="2700">
                <a:solidFill>
                  <a:srgbClr val="FFFFFF"/>
                </a:solidFill>
                <a:latin typeface="IBM Plex Sans Medium"/>
                <a:ea typeface="IBM Plex Sans Medium"/>
                <a:cs typeface="IBM Plex Sans Medium"/>
                <a:sym typeface="IBM Plex Sans Medium"/>
              </a:rPr>
              <a:t>Jucătorii amatori sau prof</a:t>
            </a:r>
            <a:r>
              <a:rPr lang="en-US" b="true" sz="2700">
                <a:solidFill>
                  <a:srgbClr val="FFFFFF"/>
                </a:solidFill>
                <a:latin typeface="IBM Plex Sans Medium"/>
                <a:ea typeface="IBM Plex Sans Medium"/>
                <a:cs typeface="IBM Plex Sans Medium"/>
                <a:sym typeface="IBM Plex Sans Medium"/>
              </a:rPr>
              <a:t>esioniști pot folosi sistemul pentru a obține feedback în timp real despre jocul lor.</a:t>
            </a:r>
          </a:p>
        </p:txBody>
      </p:sp>
      <p:sp>
        <p:nvSpPr>
          <p:cNvPr name="TextBox 22" id="22"/>
          <p:cNvSpPr txBox="true"/>
          <p:nvPr/>
        </p:nvSpPr>
        <p:spPr>
          <a:xfrm rot="0">
            <a:off x="3378701" y="5070501"/>
            <a:ext cx="4828350" cy="2733675"/>
          </a:xfrm>
          <a:prstGeom prst="rect">
            <a:avLst/>
          </a:prstGeom>
        </p:spPr>
        <p:txBody>
          <a:bodyPr anchor="t" rtlCol="false" tIns="0" lIns="0" bIns="0" rIns="0">
            <a:spAutoFit/>
          </a:bodyPr>
          <a:lstStyle/>
          <a:p>
            <a:pPr algn="ctr">
              <a:lnSpc>
                <a:spcPts val="3120"/>
              </a:lnSpc>
            </a:pPr>
            <a:r>
              <a:rPr lang="en-US" b="true" sz="2600">
                <a:solidFill>
                  <a:srgbClr val="FFFFFF"/>
                </a:solidFill>
                <a:latin typeface="IBM Plex Sans Medium"/>
                <a:ea typeface="IBM Plex Sans Medium"/>
                <a:cs typeface="IBM Plex Sans Medium"/>
                <a:sym typeface="IBM Plex Sans Medium"/>
              </a:rPr>
              <a:t>Antr</a:t>
            </a:r>
            <a:r>
              <a:rPr lang="en-US" b="true" sz="2600">
                <a:solidFill>
                  <a:srgbClr val="FFFFFF"/>
                </a:solidFill>
                <a:latin typeface="IBM Plex Sans Medium"/>
                <a:ea typeface="IBM Plex Sans Medium"/>
                <a:cs typeface="IBM Plex Sans Medium"/>
                <a:sym typeface="IBM Plex Sans Medium"/>
              </a:rPr>
              <a:t>enorii pot utiliza sistemul pentru a analiză performanța jucătorilor lor în timpul antrenamentelor și pentru a identifica punctele forțe și zonele unde sunt necesare îmbunătățiri</a:t>
            </a:r>
          </a:p>
        </p:txBody>
      </p:sp>
      <p:sp>
        <p:nvSpPr>
          <p:cNvPr name="TextBox 23" id="23"/>
          <p:cNvSpPr txBox="true"/>
          <p:nvPr/>
        </p:nvSpPr>
        <p:spPr>
          <a:xfrm rot="0">
            <a:off x="3509798" y="556076"/>
            <a:ext cx="10650203" cy="1247775"/>
          </a:xfrm>
          <a:prstGeom prst="rect">
            <a:avLst/>
          </a:prstGeom>
        </p:spPr>
        <p:txBody>
          <a:bodyPr anchor="t" rtlCol="false" tIns="0" lIns="0" bIns="0" rIns="0">
            <a:spAutoFit/>
          </a:bodyPr>
          <a:lstStyle/>
          <a:p>
            <a:pPr algn="ctr">
              <a:lnSpc>
                <a:spcPts val="9840"/>
              </a:lnSpc>
            </a:pPr>
            <a:r>
              <a:rPr lang="en-US" b="true" sz="8200">
                <a:solidFill>
                  <a:srgbClr val="FFFFFF"/>
                </a:solidFill>
                <a:latin typeface="IBM Plex Sans Bold"/>
                <a:ea typeface="IBM Plex Sans Bold"/>
                <a:cs typeface="IBM Plex Sans Bold"/>
                <a:sym typeface="IBM Plex Sans Bold"/>
              </a:rPr>
              <a:t>Scenarii de utilizare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066852" y="-2933700"/>
            <a:ext cx="16154400" cy="16154400"/>
            <a:chOff x="0" y="0"/>
            <a:chExt cx="21539200" cy="21539200"/>
          </a:xfrm>
        </p:grpSpPr>
        <p:sp>
          <p:nvSpPr>
            <p:cNvPr name="Freeform 4" id="4"/>
            <p:cNvSpPr/>
            <p:nvPr/>
          </p:nvSpPr>
          <p:spPr>
            <a:xfrm flipH="false" flipV="false" rot="0">
              <a:off x="0" y="0"/>
              <a:ext cx="21539200" cy="21539200"/>
            </a:xfrm>
            <a:custGeom>
              <a:avLst/>
              <a:gdLst/>
              <a:ahLst/>
              <a:cxnLst/>
              <a:rect r="r" b="b" t="t" l="l"/>
              <a:pathLst>
                <a:path h="21539200" w="21539200">
                  <a:moveTo>
                    <a:pt x="0" y="10769600"/>
                  </a:moveTo>
                  <a:cubicBezTo>
                    <a:pt x="0" y="4821682"/>
                    <a:pt x="4821682" y="0"/>
                    <a:pt x="10769600" y="0"/>
                  </a:cubicBezTo>
                  <a:cubicBezTo>
                    <a:pt x="16717518" y="0"/>
                    <a:pt x="21539200" y="4821682"/>
                    <a:pt x="21539200" y="10769600"/>
                  </a:cubicBezTo>
                  <a:cubicBezTo>
                    <a:pt x="21539200" y="16717518"/>
                    <a:pt x="16717518" y="21539200"/>
                    <a:pt x="10769600" y="21539200"/>
                  </a:cubicBezTo>
                  <a:cubicBezTo>
                    <a:pt x="4821682" y="21539200"/>
                    <a:pt x="0" y="16717518"/>
                    <a:pt x="0" y="10769600"/>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15305204" y="9659858"/>
            <a:ext cx="2327356" cy="127896"/>
          </a:xfrm>
          <a:custGeom>
            <a:avLst/>
            <a:gdLst/>
            <a:ahLst/>
            <a:cxnLst/>
            <a:rect r="r" b="b" t="t" l="l"/>
            <a:pathLst>
              <a:path h="127896" w="2327356">
                <a:moveTo>
                  <a:pt x="0" y="0"/>
                </a:moveTo>
                <a:lnTo>
                  <a:pt x="2327356" y="0"/>
                </a:lnTo>
                <a:lnTo>
                  <a:pt x="2327356" y="127896"/>
                </a:lnTo>
                <a:lnTo>
                  <a:pt x="0" y="127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8834" y="0"/>
            <a:ext cx="4883500" cy="2959402"/>
          </a:xfrm>
          <a:custGeom>
            <a:avLst/>
            <a:gdLst/>
            <a:ahLst/>
            <a:cxnLst/>
            <a:rect r="r" b="b" t="t" l="l"/>
            <a:pathLst>
              <a:path h="2959402" w="4883500">
                <a:moveTo>
                  <a:pt x="0" y="0"/>
                </a:moveTo>
                <a:lnTo>
                  <a:pt x="4883500" y="0"/>
                </a:lnTo>
                <a:lnTo>
                  <a:pt x="4883500" y="2959402"/>
                </a:lnTo>
                <a:lnTo>
                  <a:pt x="0" y="2959402"/>
                </a:lnTo>
                <a:lnTo>
                  <a:pt x="0" y="0"/>
                </a:lnTo>
                <a:close/>
              </a:path>
            </a:pathLst>
          </a:custGeom>
          <a:blipFill>
            <a:blip r:embed="rId6"/>
            <a:stretch>
              <a:fillRect l="0" t="0" r="0" b="0"/>
            </a:stretch>
          </a:blipFill>
        </p:spPr>
      </p:sp>
      <p:sp>
        <p:nvSpPr>
          <p:cNvPr name="Freeform 7" id="7"/>
          <p:cNvSpPr/>
          <p:nvPr/>
        </p:nvSpPr>
        <p:spPr>
          <a:xfrm flipH="false" flipV="false" rot="0">
            <a:off x="8834900" y="8681950"/>
            <a:ext cx="4883500" cy="1605048"/>
          </a:xfrm>
          <a:custGeom>
            <a:avLst/>
            <a:gdLst/>
            <a:ahLst/>
            <a:cxnLst/>
            <a:rect r="r" b="b" t="t" l="l"/>
            <a:pathLst>
              <a:path h="1605048" w="4883500">
                <a:moveTo>
                  <a:pt x="0" y="0"/>
                </a:moveTo>
                <a:lnTo>
                  <a:pt x="4883500" y="0"/>
                </a:lnTo>
                <a:lnTo>
                  <a:pt x="4883500" y="1605048"/>
                </a:lnTo>
                <a:lnTo>
                  <a:pt x="0" y="1605048"/>
                </a:lnTo>
                <a:lnTo>
                  <a:pt x="0" y="0"/>
                </a:lnTo>
                <a:close/>
              </a:path>
            </a:pathLst>
          </a:custGeom>
          <a:blipFill>
            <a:blip r:embed="rId6"/>
            <a:stretch>
              <a:fillRect l="0" t="0" r="0" b="-84380"/>
            </a:stretch>
          </a:blipFill>
        </p:spPr>
      </p:sp>
      <p:sp>
        <p:nvSpPr>
          <p:cNvPr name="Freeform 8" id="8"/>
          <p:cNvSpPr/>
          <p:nvPr/>
        </p:nvSpPr>
        <p:spPr>
          <a:xfrm flipH="false" flipV="false" rot="0">
            <a:off x="14893125" y="923801"/>
            <a:ext cx="2328300" cy="880050"/>
          </a:xfrm>
          <a:custGeom>
            <a:avLst/>
            <a:gdLst/>
            <a:ahLst/>
            <a:cxnLst/>
            <a:rect r="r" b="b" t="t" l="l"/>
            <a:pathLst>
              <a:path h="880050" w="2328300">
                <a:moveTo>
                  <a:pt x="0" y="0"/>
                </a:moveTo>
                <a:lnTo>
                  <a:pt x="2328300" y="0"/>
                </a:lnTo>
                <a:lnTo>
                  <a:pt x="2328300" y="880050"/>
                </a:lnTo>
                <a:lnTo>
                  <a:pt x="0" y="8800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133325" y="8337651"/>
            <a:ext cx="1015050" cy="880050"/>
            <a:chOff x="0" y="0"/>
            <a:chExt cx="1353400" cy="1173400"/>
          </a:xfrm>
        </p:grpSpPr>
        <p:sp>
          <p:nvSpPr>
            <p:cNvPr name="Freeform 10" id="10"/>
            <p:cNvSpPr/>
            <p:nvPr/>
          </p:nvSpPr>
          <p:spPr>
            <a:xfrm flipH="false" flipV="false" rot="0">
              <a:off x="0" y="0"/>
              <a:ext cx="1353439" cy="1173480"/>
            </a:xfrm>
            <a:custGeom>
              <a:avLst/>
              <a:gdLst/>
              <a:ahLst/>
              <a:cxnLst/>
              <a:rect r="r" b="b" t="t" l="l"/>
              <a:pathLst>
                <a:path h="1173480" w="1353439">
                  <a:moveTo>
                    <a:pt x="12700" y="0"/>
                  </a:moveTo>
                  <a:lnTo>
                    <a:pt x="969518" y="0"/>
                  </a:lnTo>
                  <a:cubicBezTo>
                    <a:pt x="972820" y="0"/>
                    <a:pt x="976122" y="1270"/>
                    <a:pt x="978535" y="3683"/>
                  </a:cubicBezTo>
                  <a:lnTo>
                    <a:pt x="1349756" y="373761"/>
                  </a:lnTo>
                  <a:cubicBezTo>
                    <a:pt x="1352169" y="376174"/>
                    <a:pt x="1353439" y="379349"/>
                    <a:pt x="1353439" y="382778"/>
                  </a:cubicBezTo>
                  <a:lnTo>
                    <a:pt x="1353439" y="1160653"/>
                  </a:lnTo>
                  <a:lnTo>
                    <a:pt x="1340739" y="1160653"/>
                  </a:lnTo>
                  <a:lnTo>
                    <a:pt x="1340739" y="1147953"/>
                  </a:lnTo>
                  <a:lnTo>
                    <a:pt x="1340739" y="1160653"/>
                  </a:lnTo>
                  <a:lnTo>
                    <a:pt x="1340739" y="1173353"/>
                  </a:lnTo>
                  <a:lnTo>
                    <a:pt x="383921" y="1173353"/>
                  </a:lnTo>
                  <a:cubicBezTo>
                    <a:pt x="380619" y="1173353"/>
                    <a:pt x="377317" y="1172083"/>
                    <a:pt x="374904" y="1169670"/>
                  </a:cubicBezTo>
                  <a:lnTo>
                    <a:pt x="3683" y="799592"/>
                  </a:lnTo>
                  <a:cubicBezTo>
                    <a:pt x="1270" y="797179"/>
                    <a:pt x="0" y="794004"/>
                    <a:pt x="0" y="790575"/>
                  </a:cubicBezTo>
                  <a:lnTo>
                    <a:pt x="0" y="12700"/>
                  </a:lnTo>
                  <a:cubicBezTo>
                    <a:pt x="0" y="5715"/>
                    <a:pt x="5715" y="0"/>
                    <a:pt x="12700" y="0"/>
                  </a:cubicBezTo>
                  <a:moveTo>
                    <a:pt x="12700" y="25400"/>
                  </a:moveTo>
                  <a:lnTo>
                    <a:pt x="12700" y="12700"/>
                  </a:lnTo>
                  <a:lnTo>
                    <a:pt x="25400" y="12700"/>
                  </a:lnTo>
                  <a:lnTo>
                    <a:pt x="25400" y="790575"/>
                  </a:lnTo>
                  <a:lnTo>
                    <a:pt x="12700" y="790575"/>
                  </a:lnTo>
                  <a:lnTo>
                    <a:pt x="21717" y="781558"/>
                  </a:lnTo>
                  <a:lnTo>
                    <a:pt x="392811" y="1151763"/>
                  </a:lnTo>
                  <a:lnTo>
                    <a:pt x="383794" y="1160780"/>
                  </a:lnTo>
                  <a:lnTo>
                    <a:pt x="383794" y="1148080"/>
                  </a:lnTo>
                  <a:lnTo>
                    <a:pt x="1340612" y="1148080"/>
                  </a:lnTo>
                  <a:cubicBezTo>
                    <a:pt x="1347597" y="1148080"/>
                    <a:pt x="1353312" y="1153795"/>
                    <a:pt x="1353312" y="1160780"/>
                  </a:cubicBezTo>
                  <a:cubicBezTo>
                    <a:pt x="1353312" y="1167765"/>
                    <a:pt x="1347597" y="1173480"/>
                    <a:pt x="1340612" y="1173480"/>
                  </a:cubicBezTo>
                  <a:cubicBezTo>
                    <a:pt x="1333627" y="1173480"/>
                    <a:pt x="1327912" y="1167765"/>
                    <a:pt x="1327912" y="1160780"/>
                  </a:cubicBezTo>
                  <a:lnTo>
                    <a:pt x="1327912" y="382778"/>
                  </a:lnTo>
                  <a:lnTo>
                    <a:pt x="1340612" y="382778"/>
                  </a:lnTo>
                  <a:lnTo>
                    <a:pt x="1331595" y="391795"/>
                  </a:lnTo>
                  <a:lnTo>
                    <a:pt x="960628" y="21717"/>
                  </a:lnTo>
                  <a:lnTo>
                    <a:pt x="969518" y="12700"/>
                  </a:lnTo>
                  <a:lnTo>
                    <a:pt x="969518" y="25400"/>
                  </a:lnTo>
                  <a:lnTo>
                    <a:pt x="12700" y="25400"/>
                  </a:lnTo>
                  <a:close/>
                </a:path>
              </a:pathLst>
            </a:custGeom>
            <a:solidFill>
              <a:srgbClr val="FFFFFF"/>
            </a:solidFill>
          </p:spPr>
        </p:sp>
      </p:grpSp>
      <p:grpSp>
        <p:nvGrpSpPr>
          <p:cNvPr name="Group 11" id="11"/>
          <p:cNvGrpSpPr/>
          <p:nvPr/>
        </p:nvGrpSpPr>
        <p:grpSpPr>
          <a:xfrm rot="0">
            <a:off x="5810950" y="2172675"/>
            <a:ext cx="6103050" cy="5941650"/>
            <a:chOff x="0" y="0"/>
            <a:chExt cx="8137400" cy="7922200"/>
          </a:xfrm>
        </p:grpSpPr>
        <p:sp>
          <p:nvSpPr>
            <p:cNvPr name="Freeform 12" id="12"/>
            <p:cNvSpPr/>
            <p:nvPr/>
          </p:nvSpPr>
          <p:spPr>
            <a:xfrm flipH="false" flipV="false" rot="0">
              <a:off x="0" y="0"/>
              <a:ext cx="8137398" cy="7922261"/>
            </a:xfrm>
            <a:custGeom>
              <a:avLst/>
              <a:gdLst/>
              <a:ahLst/>
              <a:cxnLst/>
              <a:rect r="r" b="b" t="t" l="l"/>
              <a:pathLst>
                <a:path h="7922261" w="8137398">
                  <a:moveTo>
                    <a:pt x="12700" y="0"/>
                  </a:moveTo>
                  <a:lnTo>
                    <a:pt x="6808470" y="0"/>
                  </a:lnTo>
                  <a:cubicBezTo>
                    <a:pt x="6811899" y="0"/>
                    <a:pt x="6815074" y="1397"/>
                    <a:pt x="6817487" y="3683"/>
                  </a:cubicBezTo>
                  <a:lnTo>
                    <a:pt x="8133715" y="1319911"/>
                  </a:lnTo>
                  <a:cubicBezTo>
                    <a:pt x="8136128" y="1322324"/>
                    <a:pt x="8137398" y="1325499"/>
                    <a:pt x="8137398" y="1328928"/>
                  </a:cubicBezTo>
                  <a:lnTo>
                    <a:pt x="8137398" y="7909560"/>
                  </a:lnTo>
                  <a:lnTo>
                    <a:pt x="8124698" y="7909560"/>
                  </a:lnTo>
                  <a:lnTo>
                    <a:pt x="8124698" y="7896860"/>
                  </a:lnTo>
                  <a:lnTo>
                    <a:pt x="8124698" y="7909560"/>
                  </a:lnTo>
                  <a:lnTo>
                    <a:pt x="8124698" y="7922260"/>
                  </a:lnTo>
                  <a:lnTo>
                    <a:pt x="1328928" y="7922260"/>
                  </a:lnTo>
                  <a:cubicBezTo>
                    <a:pt x="1325499" y="7922260"/>
                    <a:pt x="1322324" y="7920863"/>
                    <a:pt x="1319911" y="7918577"/>
                  </a:cubicBezTo>
                  <a:lnTo>
                    <a:pt x="3683" y="6602349"/>
                  </a:lnTo>
                  <a:cubicBezTo>
                    <a:pt x="1270" y="6599936"/>
                    <a:pt x="0" y="6596761"/>
                    <a:pt x="0" y="6593332"/>
                  </a:cubicBezTo>
                  <a:lnTo>
                    <a:pt x="0" y="12700"/>
                  </a:lnTo>
                  <a:cubicBezTo>
                    <a:pt x="0" y="5715"/>
                    <a:pt x="5715" y="0"/>
                    <a:pt x="12700" y="0"/>
                  </a:cubicBezTo>
                  <a:moveTo>
                    <a:pt x="12700" y="25400"/>
                  </a:moveTo>
                  <a:lnTo>
                    <a:pt x="12700" y="12700"/>
                  </a:lnTo>
                  <a:lnTo>
                    <a:pt x="25400" y="12700"/>
                  </a:lnTo>
                  <a:lnTo>
                    <a:pt x="25400" y="6593332"/>
                  </a:lnTo>
                  <a:lnTo>
                    <a:pt x="12700" y="6593332"/>
                  </a:lnTo>
                  <a:lnTo>
                    <a:pt x="21717" y="6584314"/>
                  </a:lnTo>
                  <a:lnTo>
                    <a:pt x="1337945" y="7900543"/>
                  </a:lnTo>
                  <a:lnTo>
                    <a:pt x="1328928" y="7909561"/>
                  </a:lnTo>
                  <a:lnTo>
                    <a:pt x="1328928" y="7896861"/>
                  </a:lnTo>
                  <a:lnTo>
                    <a:pt x="8124698" y="7896861"/>
                  </a:lnTo>
                  <a:cubicBezTo>
                    <a:pt x="8131683" y="7896861"/>
                    <a:pt x="8137398" y="7902575"/>
                    <a:pt x="8137398" y="7909561"/>
                  </a:cubicBezTo>
                  <a:cubicBezTo>
                    <a:pt x="8137398" y="7916545"/>
                    <a:pt x="8131683" y="7922261"/>
                    <a:pt x="8124698" y="7922261"/>
                  </a:cubicBezTo>
                  <a:cubicBezTo>
                    <a:pt x="8117713" y="7922261"/>
                    <a:pt x="8111998" y="7916545"/>
                    <a:pt x="8111998" y="7909561"/>
                  </a:cubicBezTo>
                  <a:lnTo>
                    <a:pt x="8111998" y="1328801"/>
                  </a:lnTo>
                  <a:lnTo>
                    <a:pt x="8124698" y="1328801"/>
                  </a:lnTo>
                  <a:lnTo>
                    <a:pt x="8115681" y="1337818"/>
                  </a:lnTo>
                  <a:lnTo>
                    <a:pt x="6799453" y="21717"/>
                  </a:lnTo>
                  <a:lnTo>
                    <a:pt x="6808470" y="12700"/>
                  </a:lnTo>
                  <a:lnTo>
                    <a:pt x="6808470" y="25400"/>
                  </a:lnTo>
                  <a:lnTo>
                    <a:pt x="12700" y="25400"/>
                  </a:lnTo>
                  <a:close/>
                </a:path>
              </a:pathLst>
            </a:custGeom>
            <a:solidFill>
              <a:srgbClr val="FFFFFF"/>
            </a:solidFill>
          </p:spPr>
        </p:sp>
      </p:grpSp>
      <p:sp>
        <p:nvSpPr>
          <p:cNvPr name="Freeform 13" id="13"/>
          <p:cNvSpPr/>
          <p:nvPr/>
        </p:nvSpPr>
        <p:spPr>
          <a:xfrm flipH="false" flipV="false" rot="0">
            <a:off x="5783375" y="3317563"/>
            <a:ext cx="5463356" cy="715196"/>
          </a:xfrm>
          <a:custGeom>
            <a:avLst/>
            <a:gdLst/>
            <a:ahLst/>
            <a:cxnLst/>
            <a:rect r="r" b="b" t="t" l="l"/>
            <a:pathLst>
              <a:path h="715196" w="5463356">
                <a:moveTo>
                  <a:pt x="0" y="0"/>
                </a:moveTo>
                <a:lnTo>
                  <a:pt x="5463356" y="0"/>
                </a:lnTo>
                <a:lnTo>
                  <a:pt x="5463356" y="715196"/>
                </a:lnTo>
                <a:lnTo>
                  <a:pt x="0" y="7151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8253613" y="2517274"/>
            <a:ext cx="1157886" cy="1157886"/>
          </a:xfrm>
          <a:custGeom>
            <a:avLst/>
            <a:gdLst/>
            <a:ahLst/>
            <a:cxnLst/>
            <a:rect r="r" b="b" t="t" l="l"/>
            <a:pathLst>
              <a:path h="1157886" w="1157886">
                <a:moveTo>
                  <a:pt x="0" y="0"/>
                </a:moveTo>
                <a:lnTo>
                  <a:pt x="1157887" y="0"/>
                </a:lnTo>
                <a:lnTo>
                  <a:pt x="1157887" y="1157887"/>
                </a:lnTo>
                <a:lnTo>
                  <a:pt x="0" y="1157887"/>
                </a:lnTo>
                <a:lnTo>
                  <a:pt x="0" y="0"/>
                </a:lnTo>
                <a:close/>
              </a:path>
            </a:pathLst>
          </a:custGeom>
          <a:blipFill>
            <a:blip r:embed="rId11"/>
            <a:stretch>
              <a:fillRect l="0" t="0" r="0" b="0"/>
            </a:stretch>
          </a:blipFill>
        </p:spPr>
      </p:sp>
      <p:sp>
        <p:nvSpPr>
          <p:cNvPr name="TextBox 15" id="15"/>
          <p:cNvSpPr txBox="true"/>
          <p:nvPr/>
        </p:nvSpPr>
        <p:spPr>
          <a:xfrm rot="0">
            <a:off x="6418381" y="4184580"/>
            <a:ext cx="4828350" cy="742950"/>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Analist</a:t>
            </a:r>
          </a:p>
        </p:txBody>
      </p:sp>
      <p:sp>
        <p:nvSpPr>
          <p:cNvPr name="TextBox 16" id="16"/>
          <p:cNvSpPr txBox="true"/>
          <p:nvPr/>
        </p:nvSpPr>
        <p:spPr>
          <a:xfrm rot="0">
            <a:off x="6448300" y="5069826"/>
            <a:ext cx="4828350" cy="2457450"/>
          </a:xfrm>
          <a:prstGeom prst="rect">
            <a:avLst/>
          </a:prstGeom>
        </p:spPr>
        <p:txBody>
          <a:bodyPr anchor="t" rtlCol="false" tIns="0" lIns="0" bIns="0" rIns="0">
            <a:spAutoFit/>
          </a:bodyPr>
          <a:lstStyle/>
          <a:p>
            <a:pPr algn="ctr">
              <a:lnSpc>
                <a:spcPts val="3240"/>
              </a:lnSpc>
            </a:pPr>
            <a:r>
              <a:rPr lang="en-US" b="true" sz="2700">
                <a:solidFill>
                  <a:srgbClr val="FFFFFF"/>
                </a:solidFill>
                <a:latin typeface="IBM Plex Sans Medium"/>
                <a:ea typeface="IBM Plex Sans Medium"/>
                <a:cs typeface="IBM Plex Sans Medium"/>
                <a:sym typeface="IBM Plex Sans Medium"/>
              </a:rPr>
              <a:t>Analistii sport</a:t>
            </a:r>
            <a:r>
              <a:rPr lang="en-US" b="true" sz="2700">
                <a:solidFill>
                  <a:srgbClr val="FFFFFF"/>
                </a:solidFill>
                <a:latin typeface="IBM Plex Sans Medium"/>
                <a:ea typeface="IBM Plex Sans Medium"/>
                <a:cs typeface="IBM Plex Sans Medium"/>
                <a:sym typeface="IBM Plex Sans Medium"/>
              </a:rPr>
              <a:t>ivi pot folosi acest sistem pentru a crea rapoarte detaliate despre evoluția unui jucător sau despre strategia unei echipe într-un meci.</a:t>
            </a:r>
          </a:p>
        </p:txBody>
      </p:sp>
      <p:sp>
        <p:nvSpPr>
          <p:cNvPr name="TextBox 17" id="17"/>
          <p:cNvSpPr txBox="true"/>
          <p:nvPr/>
        </p:nvSpPr>
        <p:spPr>
          <a:xfrm rot="0">
            <a:off x="3509798" y="556076"/>
            <a:ext cx="10650203" cy="1247775"/>
          </a:xfrm>
          <a:prstGeom prst="rect">
            <a:avLst/>
          </a:prstGeom>
        </p:spPr>
        <p:txBody>
          <a:bodyPr anchor="t" rtlCol="false" tIns="0" lIns="0" bIns="0" rIns="0">
            <a:spAutoFit/>
          </a:bodyPr>
          <a:lstStyle/>
          <a:p>
            <a:pPr algn="ctr">
              <a:lnSpc>
                <a:spcPts val="9840"/>
              </a:lnSpc>
            </a:pPr>
            <a:r>
              <a:rPr lang="en-US" b="true" sz="8200">
                <a:solidFill>
                  <a:srgbClr val="FFFFFF"/>
                </a:solidFill>
                <a:latin typeface="IBM Plex Sans Bold"/>
                <a:ea typeface="IBM Plex Sans Bold"/>
                <a:cs typeface="IBM Plex Sans Bold"/>
                <a:sym typeface="IBM Plex Sans Bold"/>
              </a:rPr>
              <a:t>Scenarii de utilizare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12861650" y="4114800"/>
            <a:ext cx="6901800" cy="6901800"/>
            <a:chOff x="0" y="0"/>
            <a:chExt cx="9202400" cy="9202400"/>
          </a:xfrm>
        </p:grpSpPr>
        <p:sp>
          <p:nvSpPr>
            <p:cNvPr name="Freeform 4" id="4"/>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0">
            <a:off x="9523777" y="2733675"/>
            <a:ext cx="6983850" cy="4819650"/>
            <a:chOff x="0" y="0"/>
            <a:chExt cx="9311800" cy="6426200"/>
          </a:xfrm>
        </p:grpSpPr>
        <p:sp>
          <p:nvSpPr>
            <p:cNvPr name="Freeform 6" id="6"/>
            <p:cNvSpPr/>
            <p:nvPr/>
          </p:nvSpPr>
          <p:spPr>
            <a:xfrm flipH="false" flipV="false" rot="0">
              <a:off x="0" y="0"/>
              <a:ext cx="9311767" cy="6426200"/>
            </a:xfrm>
            <a:custGeom>
              <a:avLst/>
              <a:gdLst/>
              <a:ahLst/>
              <a:cxnLst/>
              <a:rect r="r" b="b" t="t" l="l"/>
              <a:pathLst>
                <a:path h="6426200" w="9311767">
                  <a:moveTo>
                    <a:pt x="12700" y="0"/>
                  </a:moveTo>
                  <a:lnTo>
                    <a:pt x="7873238" y="0"/>
                  </a:lnTo>
                  <a:cubicBezTo>
                    <a:pt x="7876667" y="0"/>
                    <a:pt x="7879842" y="1397"/>
                    <a:pt x="7882255" y="3683"/>
                  </a:cubicBezTo>
                  <a:lnTo>
                    <a:pt x="9308084" y="1427861"/>
                  </a:lnTo>
                  <a:cubicBezTo>
                    <a:pt x="9310497" y="1430274"/>
                    <a:pt x="9311767" y="1433449"/>
                    <a:pt x="9311767" y="1436878"/>
                  </a:cubicBezTo>
                  <a:lnTo>
                    <a:pt x="9311767" y="6413500"/>
                  </a:lnTo>
                  <a:lnTo>
                    <a:pt x="9299067" y="6413500"/>
                  </a:lnTo>
                  <a:lnTo>
                    <a:pt x="9299067" y="6400800"/>
                  </a:lnTo>
                  <a:lnTo>
                    <a:pt x="9299067" y="6413500"/>
                  </a:lnTo>
                  <a:lnTo>
                    <a:pt x="9299067" y="6426200"/>
                  </a:lnTo>
                  <a:lnTo>
                    <a:pt x="1438529" y="6426200"/>
                  </a:lnTo>
                  <a:cubicBezTo>
                    <a:pt x="1435100" y="6426200"/>
                    <a:pt x="1431925" y="6424803"/>
                    <a:pt x="1429512" y="6422517"/>
                  </a:cubicBezTo>
                  <a:lnTo>
                    <a:pt x="3683" y="4998339"/>
                  </a:lnTo>
                  <a:cubicBezTo>
                    <a:pt x="1270" y="4995926"/>
                    <a:pt x="0" y="4992751"/>
                    <a:pt x="0" y="4989322"/>
                  </a:cubicBezTo>
                  <a:lnTo>
                    <a:pt x="0" y="12700"/>
                  </a:lnTo>
                  <a:cubicBezTo>
                    <a:pt x="0" y="5715"/>
                    <a:pt x="5715" y="0"/>
                    <a:pt x="12700" y="0"/>
                  </a:cubicBezTo>
                  <a:moveTo>
                    <a:pt x="12700" y="25400"/>
                  </a:moveTo>
                  <a:lnTo>
                    <a:pt x="12700" y="12700"/>
                  </a:lnTo>
                  <a:lnTo>
                    <a:pt x="25400" y="12700"/>
                  </a:lnTo>
                  <a:lnTo>
                    <a:pt x="25400" y="4989449"/>
                  </a:lnTo>
                  <a:lnTo>
                    <a:pt x="12700" y="4989449"/>
                  </a:lnTo>
                  <a:lnTo>
                    <a:pt x="21717" y="4980432"/>
                  </a:lnTo>
                  <a:lnTo>
                    <a:pt x="1447546" y="6404483"/>
                  </a:lnTo>
                  <a:lnTo>
                    <a:pt x="1438529" y="6413500"/>
                  </a:lnTo>
                  <a:lnTo>
                    <a:pt x="1438529" y="6400800"/>
                  </a:lnTo>
                  <a:lnTo>
                    <a:pt x="9299067" y="6400800"/>
                  </a:lnTo>
                  <a:cubicBezTo>
                    <a:pt x="9306052" y="6400800"/>
                    <a:pt x="9311767" y="6406515"/>
                    <a:pt x="9311767" y="6413500"/>
                  </a:cubicBezTo>
                  <a:cubicBezTo>
                    <a:pt x="9311767" y="6420485"/>
                    <a:pt x="9306052" y="6426200"/>
                    <a:pt x="9299067" y="6426200"/>
                  </a:cubicBezTo>
                  <a:cubicBezTo>
                    <a:pt x="9292082" y="6426200"/>
                    <a:pt x="9286367" y="6420485"/>
                    <a:pt x="9286367" y="6413500"/>
                  </a:cubicBezTo>
                  <a:lnTo>
                    <a:pt x="9286367" y="1436751"/>
                  </a:lnTo>
                  <a:lnTo>
                    <a:pt x="9299067" y="1436751"/>
                  </a:lnTo>
                  <a:lnTo>
                    <a:pt x="9290050" y="1445768"/>
                  </a:lnTo>
                  <a:lnTo>
                    <a:pt x="7864221" y="21717"/>
                  </a:lnTo>
                  <a:lnTo>
                    <a:pt x="7873238" y="12700"/>
                  </a:lnTo>
                  <a:lnTo>
                    <a:pt x="7873238" y="25400"/>
                  </a:lnTo>
                  <a:lnTo>
                    <a:pt x="12700" y="25400"/>
                  </a:lnTo>
                  <a:close/>
                </a:path>
              </a:pathLst>
            </a:custGeom>
            <a:solidFill>
              <a:srgbClr val="FFFFFF"/>
            </a:solidFill>
          </p:spPr>
        </p:sp>
      </p:grpSp>
      <p:sp>
        <p:nvSpPr>
          <p:cNvPr name="Freeform 7" id="7"/>
          <p:cNvSpPr/>
          <p:nvPr/>
        </p:nvSpPr>
        <p:spPr>
          <a:xfrm flipH="false" flipV="false" rot="0">
            <a:off x="12141673" y="1000210"/>
            <a:ext cx="6154108" cy="805719"/>
          </a:xfrm>
          <a:custGeom>
            <a:avLst/>
            <a:gdLst/>
            <a:ahLst/>
            <a:cxnLst/>
            <a:rect r="r" b="b" t="t" l="l"/>
            <a:pathLst>
              <a:path h="805719" w="6154108">
                <a:moveTo>
                  <a:pt x="0" y="0"/>
                </a:moveTo>
                <a:lnTo>
                  <a:pt x="6154108" y="0"/>
                </a:lnTo>
                <a:lnTo>
                  <a:pt x="6154108" y="805720"/>
                </a:lnTo>
                <a:lnTo>
                  <a:pt x="0" y="8057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8776623" y="1142011"/>
            <a:ext cx="1381380" cy="522134"/>
          </a:xfrm>
          <a:custGeom>
            <a:avLst/>
            <a:gdLst/>
            <a:ahLst/>
            <a:cxnLst/>
            <a:rect r="r" b="b" t="t" l="l"/>
            <a:pathLst>
              <a:path h="522134" w="1381380">
                <a:moveTo>
                  <a:pt x="0" y="0"/>
                </a:moveTo>
                <a:lnTo>
                  <a:pt x="1381380" y="0"/>
                </a:lnTo>
                <a:lnTo>
                  <a:pt x="1381380" y="522134"/>
                </a:lnTo>
                <a:lnTo>
                  <a:pt x="0" y="5221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p:nvPr/>
        </p:nvGrpSpPr>
        <p:grpSpPr>
          <a:xfrm rot="0">
            <a:off x="9162299" y="8323011"/>
            <a:ext cx="610050" cy="529650"/>
            <a:chOff x="0" y="0"/>
            <a:chExt cx="813400" cy="706200"/>
          </a:xfrm>
        </p:grpSpPr>
        <p:sp>
          <p:nvSpPr>
            <p:cNvPr name="Freeform 10" id="10"/>
            <p:cNvSpPr/>
            <p:nvPr/>
          </p:nvSpPr>
          <p:spPr>
            <a:xfrm flipH="false" flipV="false" rot="0">
              <a:off x="0" y="0"/>
              <a:ext cx="813435" cy="706247"/>
            </a:xfrm>
            <a:custGeom>
              <a:avLst/>
              <a:gdLst/>
              <a:ahLst/>
              <a:cxnLst/>
              <a:rect r="r" b="b" t="t" l="l"/>
              <a:pathLst>
                <a:path h="706247" w="813435">
                  <a:moveTo>
                    <a:pt x="12700" y="0"/>
                  </a:moveTo>
                  <a:lnTo>
                    <a:pt x="580136" y="0"/>
                  </a:lnTo>
                  <a:cubicBezTo>
                    <a:pt x="583438" y="0"/>
                    <a:pt x="586740" y="1270"/>
                    <a:pt x="589153" y="3683"/>
                  </a:cubicBezTo>
                  <a:lnTo>
                    <a:pt x="809625" y="223139"/>
                  </a:lnTo>
                  <a:cubicBezTo>
                    <a:pt x="812038" y="225552"/>
                    <a:pt x="813308" y="228727"/>
                    <a:pt x="813308" y="232156"/>
                  </a:cubicBezTo>
                  <a:lnTo>
                    <a:pt x="813308" y="693547"/>
                  </a:lnTo>
                  <a:lnTo>
                    <a:pt x="800608" y="693547"/>
                  </a:lnTo>
                  <a:lnTo>
                    <a:pt x="800608" y="680847"/>
                  </a:lnTo>
                  <a:lnTo>
                    <a:pt x="800608" y="693547"/>
                  </a:lnTo>
                  <a:lnTo>
                    <a:pt x="800608" y="706247"/>
                  </a:lnTo>
                  <a:lnTo>
                    <a:pt x="233299" y="706247"/>
                  </a:lnTo>
                  <a:cubicBezTo>
                    <a:pt x="229997" y="706247"/>
                    <a:pt x="226695" y="704977"/>
                    <a:pt x="224282" y="702564"/>
                  </a:cubicBezTo>
                  <a:lnTo>
                    <a:pt x="3683" y="482981"/>
                  </a:lnTo>
                  <a:cubicBezTo>
                    <a:pt x="1270" y="480568"/>
                    <a:pt x="0" y="477393"/>
                    <a:pt x="0" y="473964"/>
                  </a:cubicBezTo>
                  <a:lnTo>
                    <a:pt x="0" y="12700"/>
                  </a:lnTo>
                  <a:cubicBezTo>
                    <a:pt x="0" y="5715"/>
                    <a:pt x="5715" y="0"/>
                    <a:pt x="12700" y="0"/>
                  </a:cubicBezTo>
                  <a:moveTo>
                    <a:pt x="12700" y="25400"/>
                  </a:moveTo>
                  <a:lnTo>
                    <a:pt x="12700" y="12700"/>
                  </a:lnTo>
                  <a:lnTo>
                    <a:pt x="25400" y="12700"/>
                  </a:lnTo>
                  <a:lnTo>
                    <a:pt x="25400" y="474091"/>
                  </a:lnTo>
                  <a:lnTo>
                    <a:pt x="12700" y="474091"/>
                  </a:lnTo>
                  <a:lnTo>
                    <a:pt x="21717" y="465074"/>
                  </a:lnTo>
                  <a:lnTo>
                    <a:pt x="242189" y="684530"/>
                  </a:lnTo>
                  <a:lnTo>
                    <a:pt x="233172" y="693547"/>
                  </a:lnTo>
                  <a:lnTo>
                    <a:pt x="233172" y="680847"/>
                  </a:lnTo>
                  <a:lnTo>
                    <a:pt x="800735" y="680847"/>
                  </a:lnTo>
                  <a:cubicBezTo>
                    <a:pt x="807720" y="680847"/>
                    <a:pt x="813435" y="686562"/>
                    <a:pt x="813435" y="693547"/>
                  </a:cubicBezTo>
                  <a:cubicBezTo>
                    <a:pt x="813435" y="700532"/>
                    <a:pt x="807720" y="706247"/>
                    <a:pt x="800735" y="706247"/>
                  </a:cubicBezTo>
                  <a:cubicBezTo>
                    <a:pt x="793750" y="706247"/>
                    <a:pt x="788035" y="700532"/>
                    <a:pt x="788035" y="693547"/>
                  </a:cubicBezTo>
                  <a:lnTo>
                    <a:pt x="788035" y="232156"/>
                  </a:lnTo>
                  <a:lnTo>
                    <a:pt x="800735" y="232156"/>
                  </a:lnTo>
                  <a:lnTo>
                    <a:pt x="791718" y="241173"/>
                  </a:lnTo>
                  <a:lnTo>
                    <a:pt x="571246" y="21717"/>
                  </a:lnTo>
                  <a:lnTo>
                    <a:pt x="580136" y="12700"/>
                  </a:lnTo>
                  <a:lnTo>
                    <a:pt x="580136" y="25400"/>
                  </a:lnTo>
                  <a:lnTo>
                    <a:pt x="12700" y="25400"/>
                  </a:lnTo>
                  <a:close/>
                </a:path>
              </a:pathLst>
            </a:custGeom>
            <a:solidFill>
              <a:srgbClr val="FFFFFF"/>
            </a:solidFill>
          </p:spPr>
        </p:sp>
      </p:grpSp>
      <p:sp>
        <p:nvSpPr>
          <p:cNvPr name="Freeform 11" id="11"/>
          <p:cNvSpPr/>
          <p:nvPr/>
        </p:nvSpPr>
        <p:spPr>
          <a:xfrm flipH="false" flipV="false" rot="0">
            <a:off x="14170754" y="8843158"/>
            <a:ext cx="2327356" cy="127896"/>
          </a:xfrm>
          <a:custGeom>
            <a:avLst/>
            <a:gdLst/>
            <a:ahLst/>
            <a:cxnLst/>
            <a:rect r="r" b="b" t="t" l="l"/>
            <a:pathLst>
              <a:path h="127896" w="2327356">
                <a:moveTo>
                  <a:pt x="0" y="0"/>
                </a:moveTo>
                <a:lnTo>
                  <a:pt x="2327356" y="0"/>
                </a:lnTo>
                <a:lnTo>
                  <a:pt x="2327356" y="127896"/>
                </a:lnTo>
                <a:lnTo>
                  <a:pt x="0" y="127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344108" y="2566775"/>
            <a:ext cx="8967402" cy="4853606"/>
          </a:xfrm>
          <a:custGeom>
            <a:avLst/>
            <a:gdLst/>
            <a:ahLst/>
            <a:cxnLst/>
            <a:rect r="r" b="b" t="t" l="l"/>
            <a:pathLst>
              <a:path h="4853606" w="8967402">
                <a:moveTo>
                  <a:pt x="0" y="0"/>
                </a:moveTo>
                <a:lnTo>
                  <a:pt x="8967402" y="0"/>
                </a:lnTo>
                <a:lnTo>
                  <a:pt x="8967402" y="4853606"/>
                </a:lnTo>
                <a:lnTo>
                  <a:pt x="0" y="4853606"/>
                </a:lnTo>
                <a:lnTo>
                  <a:pt x="0" y="0"/>
                </a:lnTo>
                <a:close/>
              </a:path>
            </a:pathLst>
          </a:custGeom>
          <a:blipFill>
            <a:blip r:embed="rId10"/>
            <a:stretch>
              <a:fillRect l="0" t="0" r="0" b="0"/>
            </a:stretch>
          </a:blipFill>
        </p:spPr>
      </p:sp>
      <p:sp>
        <p:nvSpPr>
          <p:cNvPr name="TextBox 13" id="13"/>
          <p:cNvSpPr txBox="true"/>
          <p:nvPr/>
        </p:nvSpPr>
        <p:spPr>
          <a:xfrm rot="0">
            <a:off x="10198027" y="2984623"/>
            <a:ext cx="5635350" cy="1019175"/>
          </a:xfrm>
          <a:prstGeom prst="rect">
            <a:avLst/>
          </a:prstGeom>
        </p:spPr>
        <p:txBody>
          <a:bodyPr anchor="t" rtlCol="false" tIns="0" lIns="0" bIns="0" rIns="0">
            <a:spAutoFit/>
          </a:bodyPr>
          <a:lstStyle/>
          <a:p>
            <a:pPr algn="l">
              <a:lnSpc>
                <a:spcPts val="8040"/>
              </a:lnSpc>
            </a:pPr>
            <a:r>
              <a:rPr lang="en-US" b="true" sz="6700">
                <a:solidFill>
                  <a:srgbClr val="FFFFFF"/>
                </a:solidFill>
                <a:latin typeface="IBM Plex Sans Bold"/>
                <a:ea typeface="IBM Plex Sans Bold"/>
                <a:cs typeface="IBM Plex Sans Bold"/>
                <a:sym typeface="IBM Plex Sans Bold"/>
              </a:rPr>
              <a:t>Metoda Agile</a:t>
            </a:r>
          </a:p>
        </p:txBody>
      </p:sp>
      <p:sp>
        <p:nvSpPr>
          <p:cNvPr name="TextBox 14" id="14"/>
          <p:cNvSpPr txBox="true"/>
          <p:nvPr/>
        </p:nvSpPr>
        <p:spPr>
          <a:xfrm rot="0">
            <a:off x="10198027" y="3994273"/>
            <a:ext cx="5635350" cy="3057525"/>
          </a:xfrm>
          <a:prstGeom prst="rect">
            <a:avLst/>
          </a:prstGeom>
        </p:spPr>
        <p:txBody>
          <a:bodyPr anchor="t" rtlCol="false" tIns="0" lIns="0" bIns="0" rIns="0">
            <a:spAutoFit/>
          </a:bodyPr>
          <a:lstStyle/>
          <a:p>
            <a:pPr algn="just">
              <a:lnSpc>
                <a:spcPts val="3000"/>
              </a:lnSpc>
            </a:pPr>
            <a:r>
              <a:rPr lang="en-US" b="true" sz="2500">
                <a:solidFill>
                  <a:srgbClr val="FFFFFF"/>
                </a:solidFill>
                <a:latin typeface="IBM Plex Sans Bold"/>
                <a:ea typeface="IBM Plex Sans Bold"/>
                <a:cs typeface="IBM Plex Sans Bold"/>
                <a:sym typeface="IBM Plex Sans Bold"/>
              </a:rPr>
              <a:t>D</a:t>
            </a:r>
            <a:r>
              <a:rPr lang="en-US" b="true" sz="2500">
                <a:solidFill>
                  <a:srgbClr val="FFFFFF"/>
                </a:solidFill>
                <a:latin typeface="IBM Plex Sans Bold"/>
                <a:ea typeface="IBM Plex Sans Bold"/>
                <a:cs typeface="IBM Plex Sans Bold"/>
                <a:sym typeface="IBM Plex Sans Bold"/>
              </a:rPr>
              <a:t>ezvoltarea proiectului a fost organizată pe etape, inspirate din metodologia Agile. Inițial am colectat date și am configurat modelele de detecție. A urmat etapa de procesare și interpretare a rezultatelor, urmată de calculul statisticilor și dezvoltarea vizualizării grafice.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2546650" y="-1756400"/>
            <a:ext cx="6901800" cy="6901800"/>
            <a:chOff x="0" y="0"/>
            <a:chExt cx="9202400" cy="9202400"/>
          </a:xfrm>
        </p:grpSpPr>
        <p:sp>
          <p:nvSpPr>
            <p:cNvPr name="Freeform 4" id="4"/>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sp>
        <p:nvSpPr>
          <p:cNvPr name="Freeform 5" id="5"/>
          <p:cNvSpPr/>
          <p:nvPr/>
        </p:nvSpPr>
        <p:spPr>
          <a:xfrm flipH="false" flipV="false" rot="0">
            <a:off x="1851099" y="3094761"/>
            <a:ext cx="7151600" cy="5087464"/>
          </a:xfrm>
          <a:custGeom>
            <a:avLst/>
            <a:gdLst/>
            <a:ahLst/>
            <a:cxnLst/>
            <a:rect r="r" b="b" t="t" l="l"/>
            <a:pathLst>
              <a:path h="5087464" w="7151600">
                <a:moveTo>
                  <a:pt x="0" y="0"/>
                </a:moveTo>
                <a:lnTo>
                  <a:pt x="7151600" y="0"/>
                </a:lnTo>
                <a:lnTo>
                  <a:pt x="7151600" y="5087464"/>
                </a:lnTo>
                <a:lnTo>
                  <a:pt x="0" y="50874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558078" y="812932"/>
            <a:ext cx="5575084" cy="729822"/>
          </a:xfrm>
          <a:custGeom>
            <a:avLst/>
            <a:gdLst/>
            <a:ahLst/>
            <a:cxnLst/>
            <a:rect r="r" b="b" t="t" l="l"/>
            <a:pathLst>
              <a:path h="729822" w="5575084">
                <a:moveTo>
                  <a:pt x="0" y="0"/>
                </a:moveTo>
                <a:lnTo>
                  <a:pt x="5575084" y="0"/>
                </a:lnTo>
                <a:lnTo>
                  <a:pt x="5575084" y="729822"/>
                </a:lnTo>
                <a:lnTo>
                  <a:pt x="0" y="7298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5400000">
            <a:off x="16082367" y="952175"/>
            <a:ext cx="734850" cy="666450"/>
            <a:chOff x="0" y="0"/>
            <a:chExt cx="979800" cy="888600"/>
          </a:xfrm>
        </p:grpSpPr>
        <p:sp>
          <p:nvSpPr>
            <p:cNvPr name="Freeform 8" id="8"/>
            <p:cNvSpPr/>
            <p:nvPr/>
          </p:nvSpPr>
          <p:spPr>
            <a:xfrm flipH="false" flipV="false" rot="0">
              <a:off x="0" y="0"/>
              <a:ext cx="979805" cy="888619"/>
            </a:xfrm>
            <a:custGeom>
              <a:avLst/>
              <a:gdLst/>
              <a:ahLst/>
              <a:cxnLst/>
              <a:rect r="r" b="b" t="t" l="l"/>
              <a:pathLst>
                <a:path h="888619" w="979805">
                  <a:moveTo>
                    <a:pt x="967105" y="25400"/>
                  </a:moveTo>
                  <a:lnTo>
                    <a:pt x="291719" y="25400"/>
                  </a:lnTo>
                  <a:lnTo>
                    <a:pt x="291719" y="12700"/>
                  </a:lnTo>
                  <a:lnTo>
                    <a:pt x="300736" y="21717"/>
                  </a:lnTo>
                  <a:lnTo>
                    <a:pt x="21717" y="299974"/>
                  </a:lnTo>
                  <a:lnTo>
                    <a:pt x="12700" y="290957"/>
                  </a:lnTo>
                  <a:lnTo>
                    <a:pt x="25400" y="290957"/>
                  </a:lnTo>
                  <a:lnTo>
                    <a:pt x="25400" y="875919"/>
                  </a:lnTo>
                  <a:lnTo>
                    <a:pt x="12700" y="875919"/>
                  </a:lnTo>
                  <a:lnTo>
                    <a:pt x="12700" y="863219"/>
                  </a:lnTo>
                  <a:lnTo>
                    <a:pt x="12700" y="875919"/>
                  </a:lnTo>
                  <a:lnTo>
                    <a:pt x="12700" y="863219"/>
                  </a:lnTo>
                  <a:lnTo>
                    <a:pt x="688086" y="863219"/>
                  </a:lnTo>
                  <a:lnTo>
                    <a:pt x="688086" y="875919"/>
                  </a:lnTo>
                  <a:lnTo>
                    <a:pt x="679069" y="866902"/>
                  </a:lnTo>
                  <a:lnTo>
                    <a:pt x="958088" y="588645"/>
                  </a:lnTo>
                  <a:lnTo>
                    <a:pt x="967105" y="597662"/>
                  </a:lnTo>
                  <a:lnTo>
                    <a:pt x="954405" y="597662"/>
                  </a:lnTo>
                  <a:lnTo>
                    <a:pt x="954405" y="12700"/>
                  </a:lnTo>
                  <a:lnTo>
                    <a:pt x="967105" y="12700"/>
                  </a:lnTo>
                  <a:lnTo>
                    <a:pt x="967105" y="25400"/>
                  </a:lnTo>
                  <a:moveTo>
                    <a:pt x="967105" y="0"/>
                  </a:moveTo>
                  <a:cubicBezTo>
                    <a:pt x="974090" y="0"/>
                    <a:pt x="979805" y="5715"/>
                    <a:pt x="979805" y="12700"/>
                  </a:cubicBezTo>
                  <a:lnTo>
                    <a:pt x="979805" y="597662"/>
                  </a:lnTo>
                  <a:cubicBezTo>
                    <a:pt x="979805" y="601091"/>
                    <a:pt x="978408" y="604266"/>
                    <a:pt x="976122" y="606679"/>
                  </a:cubicBezTo>
                  <a:lnTo>
                    <a:pt x="697103" y="884936"/>
                  </a:lnTo>
                  <a:cubicBezTo>
                    <a:pt x="694690" y="887349"/>
                    <a:pt x="691515" y="888619"/>
                    <a:pt x="688086" y="888619"/>
                  </a:cubicBezTo>
                  <a:lnTo>
                    <a:pt x="12700" y="888619"/>
                  </a:lnTo>
                  <a:cubicBezTo>
                    <a:pt x="5715" y="888619"/>
                    <a:pt x="0" y="882904"/>
                    <a:pt x="0" y="875919"/>
                  </a:cubicBezTo>
                  <a:lnTo>
                    <a:pt x="0" y="290957"/>
                  </a:lnTo>
                  <a:cubicBezTo>
                    <a:pt x="0" y="287528"/>
                    <a:pt x="1397" y="284353"/>
                    <a:pt x="3683" y="281940"/>
                  </a:cubicBezTo>
                  <a:lnTo>
                    <a:pt x="282702" y="3683"/>
                  </a:lnTo>
                  <a:cubicBezTo>
                    <a:pt x="285115" y="1270"/>
                    <a:pt x="288290" y="0"/>
                    <a:pt x="291719" y="0"/>
                  </a:cubicBezTo>
                  <a:lnTo>
                    <a:pt x="967105" y="0"/>
                  </a:lnTo>
                  <a:close/>
                </a:path>
              </a:pathLst>
            </a:custGeom>
            <a:solidFill>
              <a:srgbClr val="FFFFFF"/>
            </a:solidFill>
          </p:spPr>
        </p:sp>
      </p:grpSp>
      <p:sp>
        <p:nvSpPr>
          <p:cNvPr name="Freeform 9" id="9"/>
          <p:cNvSpPr/>
          <p:nvPr/>
        </p:nvSpPr>
        <p:spPr>
          <a:xfrm flipH="false" flipV="false" rot="0">
            <a:off x="12719928" y="2663782"/>
            <a:ext cx="5575084" cy="729822"/>
          </a:xfrm>
          <a:custGeom>
            <a:avLst/>
            <a:gdLst/>
            <a:ahLst/>
            <a:cxnLst/>
            <a:rect r="r" b="b" t="t" l="l"/>
            <a:pathLst>
              <a:path h="729822" w="5575084">
                <a:moveTo>
                  <a:pt x="0" y="0"/>
                </a:moveTo>
                <a:lnTo>
                  <a:pt x="5575084" y="0"/>
                </a:lnTo>
                <a:lnTo>
                  <a:pt x="5575084" y="729822"/>
                </a:lnTo>
                <a:lnTo>
                  <a:pt x="0" y="72982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854973" y="1207011"/>
            <a:ext cx="1385276" cy="1323950"/>
          </a:xfrm>
          <a:custGeom>
            <a:avLst/>
            <a:gdLst/>
            <a:ahLst/>
            <a:cxnLst/>
            <a:rect r="r" b="b" t="t" l="l"/>
            <a:pathLst>
              <a:path h="1323950" w="1385276">
                <a:moveTo>
                  <a:pt x="0" y="0"/>
                </a:moveTo>
                <a:lnTo>
                  <a:pt x="1385276" y="0"/>
                </a:lnTo>
                <a:lnTo>
                  <a:pt x="1385276" y="1323950"/>
                </a:lnTo>
                <a:lnTo>
                  <a:pt x="0" y="13239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1" id="11"/>
          <p:cNvGrpSpPr/>
          <p:nvPr/>
        </p:nvGrpSpPr>
        <p:grpSpPr>
          <a:xfrm rot="0">
            <a:off x="2066347" y="3246707"/>
            <a:ext cx="6721105" cy="3882637"/>
            <a:chOff x="0" y="0"/>
            <a:chExt cx="1041275" cy="601522"/>
          </a:xfrm>
        </p:grpSpPr>
        <p:sp>
          <p:nvSpPr>
            <p:cNvPr name="Freeform 12" id="12"/>
            <p:cNvSpPr/>
            <p:nvPr/>
          </p:nvSpPr>
          <p:spPr>
            <a:xfrm flipH="false" flipV="false" rot="0">
              <a:off x="0" y="0"/>
              <a:ext cx="1041275" cy="601522"/>
            </a:xfrm>
            <a:custGeom>
              <a:avLst/>
              <a:gdLst/>
              <a:ahLst/>
              <a:cxnLst/>
              <a:rect r="r" b="b" t="t" l="l"/>
              <a:pathLst>
                <a:path h="601522" w="1041275">
                  <a:moveTo>
                    <a:pt x="0" y="0"/>
                  </a:moveTo>
                  <a:lnTo>
                    <a:pt x="1041275" y="0"/>
                  </a:lnTo>
                  <a:lnTo>
                    <a:pt x="1041275" y="601522"/>
                  </a:lnTo>
                  <a:lnTo>
                    <a:pt x="0" y="601522"/>
                  </a:lnTo>
                  <a:close/>
                </a:path>
              </a:pathLst>
            </a:custGeom>
            <a:blipFill>
              <a:blip r:embed="rId10"/>
              <a:stretch>
                <a:fillRect l="-7054" t="0" r="-7054" b="0"/>
              </a:stretch>
            </a:blipFill>
          </p:spPr>
        </p:sp>
      </p:grpSp>
      <p:sp>
        <p:nvSpPr>
          <p:cNvPr name="TextBox 13" id="13"/>
          <p:cNvSpPr txBox="true"/>
          <p:nvPr/>
        </p:nvSpPr>
        <p:spPr>
          <a:xfrm rot="0">
            <a:off x="10037125" y="4130750"/>
            <a:ext cx="6349950" cy="1057275"/>
          </a:xfrm>
          <a:prstGeom prst="rect">
            <a:avLst/>
          </a:prstGeom>
        </p:spPr>
        <p:txBody>
          <a:bodyPr anchor="t" rtlCol="false" tIns="0" lIns="0" bIns="0" rIns="0">
            <a:spAutoFit/>
          </a:bodyPr>
          <a:lstStyle/>
          <a:p>
            <a:pPr algn="l">
              <a:lnSpc>
                <a:spcPts val="8400"/>
              </a:lnSpc>
            </a:pPr>
            <a:r>
              <a:rPr lang="en-US" b="true" sz="7000">
                <a:solidFill>
                  <a:srgbClr val="FFFFFF"/>
                </a:solidFill>
                <a:latin typeface="IBM Plex Sans Bold"/>
                <a:ea typeface="IBM Plex Sans Bold"/>
                <a:cs typeface="IBM Plex Sans Bold"/>
                <a:sym typeface="IBM Plex Sans Bold"/>
              </a:rPr>
              <a:t>Demo produs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611050" y="6152450"/>
            <a:ext cx="5422800" cy="5422800"/>
            <a:chOff x="0" y="0"/>
            <a:chExt cx="7230400" cy="7230400"/>
          </a:xfrm>
        </p:grpSpPr>
        <p:sp>
          <p:nvSpPr>
            <p:cNvPr name="Freeform 4" id="4"/>
            <p:cNvSpPr/>
            <p:nvPr/>
          </p:nvSpPr>
          <p:spPr>
            <a:xfrm flipH="false" flipV="false" rot="0">
              <a:off x="0" y="0"/>
              <a:ext cx="7230364" cy="7230364"/>
            </a:xfrm>
            <a:custGeom>
              <a:avLst/>
              <a:gdLst/>
              <a:ahLst/>
              <a:cxnLst/>
              <a:rect r="r" b="b" t="t" l="l"/>
              <a:pathLst>
                <a:path h="7230364" w="7230364">
                  <a:moveTo>
                    <a:pt x="7230364" y="3615182"/>
                  </a:moveTo>
                  <a:cubicBezTo>
                    <a:pt x="7230364" y="1618615"/>
                    <a:pt x="5611876" y="0"/>
                    <a:pt x="3615182" y="0"/>
                  </a:cubicBezTo>
                  <a:cubicBezTo>
                    <a:pt x="1618488" y="0"/>
                    <a:pt x="0" y="1618615"/>
                    <a:pt x="0" y="3615182"/>
                  </a:cubicBezTo>
                  <a:cubicBezTo>
                    <a:pt x="0" y="5611749"/>
                    <a:pt x="1618615" y="7230364"/>
                    <a:pt x="3615182" y="7230364"/>
                  </a:cubicBezTo>
                  <a:cubicBezTo>
                    <a:pt x="5611749" y="7230364"/>
                    <a:pt x="7230364" y="5611876"/>
                    <a:pt x="7230364" y="3615182"/>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0">
            <a:off x="3429450" y="-6788850"/>
            <a:ext cx="9370200" cy="9370200"/>
            <a:chOff x="0" y="0"/>
            <a:chExt cx="12493600" cy="12493600"/>
          </a:xfrm>
        </p:grpSpPr>
        <p:sp>
          <p:nvSpPr>
            <p:cNvPr name="Freeform 6" id="6"/>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grpSp>
        <p:nvGrpSpPr>
          <p:cNvPr name="Group 7" id="7"/>
          <p:cNvGrpSpPr/>
          <p:nvPr/>
        </p:nvGrpSpPr>
        <p:grpSpPr>
          <a:xfrm rot="0">
            <a:off x="7700100" y="2183150"/>
            <a:ext cx="2887800" cy="2887800"/>
            <a:chOff x="0" y="0"/>
            <a:chExt cx="3850400" cy="3850400"/>
          </a:xfrm>
        </p:grpSpPr>
        <p:sp>
          <p:nvSpPr>
            <p:cNvPr name="Freeform 8" id="8"/>
            <p:cNvSpPr/>
            <p:nvPr/>
          </p:nvSpPr>
          <p:spPr>
            <a:xfrm flipH="false" flipV="false" rot="0">
              <a:off x="0" y="0"/>
              <a:ext cx="3850386" cy="3850386"/>
            </a:xfrm>
            <a:custGeom>
              <a:avLst/>
              <a:gdLst/>
              <a:ahLst/>
              <a:cxnLst/>
              <a:rect r="r" b="b" t="t" l="l"/>
              <a:pathLst>
                <a:path h="3850386" w="3850386">
                  <a:moveTo>
                    <a:pt x="0" y="1925193"/>
                  </a:moveTo>
                  <a:cubicBezTo>
                    <a:pt x="0" y="861949"/>
                    <a:pt x="861949" y="0"/>
                    <a:pt x="1925193" y="0"/>
                  </a:cubicBezTo>
                  <a:cubicBezTo>
                    <a:pt x="2988437" y="0"/>
                    <a:pt x="3850386" y="861949"/>
                    <a:pt x="3850386" y="1925193"/>
                  </a:cubicBezTo>
                  <a:cubicBezTo>
                    <a:pt x="3850386" y="2988437"/>
                    <a:pt x="2988437" y="3850386"/>
                    <a:pt x="1925193" y="3850386"/>
                  </a:cubicBezTo>
                  <a:cubicBezTo>
                    <a:pt x="861949" y="3850386"/>
                    <a:pt x="0" y="2988437"/>
                    <a:pt x="0" y="1925193"/>
                  </a:cubicBezTo>
                  <a:close/>
                </a:path>
              </a:pathLst>
            </a:custGeom>
            <a:solidFill>
              <a:srgbClr val="000328">
                <a:alpha val="14118"/>
              </a:srgbClr>
            </a:solidFill>
          </p:spPr>
        </p:sp>
      </p:grpSp>
      <p:grpSp>
        <p:nvGrpSpPr>
          <p:cNvPr name="Group 9" id="9"/>
          <p:cNvGrpSpPr/>
          <p:nvPr/>
        </p:nvGrpSpPr>
        <p:grpSpPr>
          <a:xfrm rot="0">
            <a:off x="1689075" y="1021275"/>
            <a:ext cx="14909850" cy="8244450"/>
            <a:chOff x="0" y="0"/>
            <a:chExt cx="19879800" cy="10992600"/>
          </a:xfrm>
        </p:grpSpPr>
        <p:sp>
          <p:nvSpPr>
            <p:cNvPr name="Freeform 10" id="10"/>
            <p:cNvSpPr/>
            <p:nvPr/>
          </p:nvSpPr>
          <p:spPr>
            <a:xfrm flipH="false" flipV="false" rot="0">
              <a:off x="0" y="0"/>
              <a:ext cx="19879818" cy="10992612"/>
            </a:xfrm>
            <a:custGeom>
              <a:avLst/>
              <a:gdLst/>
              <a:ahLst/>
              <a:cxnLst/>
              <a:rect r="r" b="b" t="t" l="l"/>
              <a:pathLst>
                <a:path h="10992612" w="19879818">
                  <a:moveTo>
                    <a:pt x="12700" y="0"/>
                  </a:moveTo>
                  <a:lnTo>
                    <a:pt x="18037302" y="0"/>
                  </a:lnTo>
                  <a:cubicBezTo>
                    <a:pt x="18040731" y="0"/>
                    <a:pt x="18043906" y="1397"/>
                    <a:pt x="18046319" y="3683"/>
                  </a:cubicBezTo>
                  <a:lnTo>
                    <a:pt x="19876136" y="1831594"/>
                  </a:lnTo>
                  <a:cubicBezTo>
                    <a:pt x="19878548" y="1834007"/>
                    <a:pt x="19879818" y="1837182"/>
                    <a:pt x="19879818" y="1840611"/>
                  </a:cubicBezTo>
                  <a:lnTo>
                    <a:pt x="19879818" y="10979912"/>
                  </a:lnTo>
                  <a:lnTo>
                    <a:pt x="19867118" y="10979912"/>
                  </a:lnTo>
                  <a:lnTo>
                    <a:pt x="19867118" y="10967212"/>
                  </a:lnTo>
                  <a:lnTo>
                    <a:pt x="19867118" y="10979912"/>
                  </a:lnTo>
                  <a:lnTo>
                    <a:pt x="19867118" y="10992612"/>
                  </a:lnTo>
                  <a:lnTo>
                    <a:pt x="1842516" y="10992612"/>
                  </a:lnTo>
                  <a:cubicBezTo>
                    <a:pt x="1839087" y="10992612"/>
                    <a:pt x="1835912" y="10991215"/>
                    <a:pt x="1833499" y="10988929"/>
                  </a:cubicBezTo>
                  <a:lnTo>
                    <a:pt x="3683" y="9161018"/>
                  </a:lnTo>
                  <a:cubicBezTo>
                    <a:pt x="1270" y="9158605"/>
                    <a:pt x="0" y="9155430"/>
                    <a:pt x="0" y="9152001"/>
                  </a:cubicBezTo>
                  <a:lnTo>
                    <a:pt x="0" y="12700"/>
                  </a:lnTo>
                  <a:cubicBezTo>
                    <a:pt x="0" y="5715"/>
                    <a:pt x="5715" y="0"/>
                    <a:pt x="12700" y="0"/>
                  </a:cubicBezTo>
                  <a:moveTo>
                    <a:pt x="12700" y="25400"/>
                  </a:moveTo>
                  <a:lnTo>
                    <a:pt x="12700" y="12700"/>
                  </a:lnTo>
                  <a:lnTo>
                    <a:pt x="25400" y="12700"/>
                  </a:lnTo>
                  <a:lnTo>
                    <a:pt x="25400" y="9152001"/>
                  </a:lnTo>
                  <a:lnTo>
                    <a:pt x="12700" y="9152001"/>
                  </a:lnTo>
                  <a:lnTo>
                    <a:pt x="21717" y="9142984"/>
                  </a:lnTo>
                  <a:lnTo>
                    <a:pt x="1851533" y="10970895"/>
                  </a:lnTo>
                  <a:lnTo>
                    <a:pt x="1842516" y="10979912"/>
                  </a:lnTo>
                  <a:lnTo>
                    <a:pt x="1842516" y="10967212"/>
                  </a:lnTo>
                  <a:lnTo>
                    <a:pt x="19867118" y="10967212"/>
                  </a:lnTo>
                  <a:cubicBezTo>
                    <a:pt x="19874103" y="10967212"/>
                    <a:pt x="19879818" y="10972926"/>
                    <a:pt x="19879818" y="10979912"/>
                  </a:cubicBezTo>
                  <a:cubicBezTo>
                    <a:pt x="19879818" y="10986897"/>
                    <a:pt x="19874103" y="10992612"/>
                    <a:pt x="19867118" y="10992612"/>
                  </a:cubicBezTo>
                  <a:cubicBezTo>
                    <a:pt x="19860132" y="10992612"/>
                    <a:pt x="19854418" y="10986897"/>
                    <a:pt x="19854418" y="10979912"/>
                  </a:cubicBezTo>
                  <a:lnTo>
                    <a:pt x="19854418" y="1840611"/>
                  </a:lnTo>
                  <a:lnTo>
                    <a:pt x="19867118" y="1840611"/>
                  </a:lnTo>
                  <a:lnTo>
                    <a:pt x="19858101" y="1849628"/>
                  </a:lnTo>
                  <a:lnTo>
                    <a:pt x="18028286" y="21717"/>
                  </a:lnTo>
                  <a:lnTo>
                    <a:pt x="18037302" y="12700"/>
                  </a:lnTo>
                  <a:lnTo>
                    <a:pt x="18037302" y="25400"/>
                  </a:lnTo>
                  <a:lnTo>
                    <a:pt x="12700" y="25400"/>
                  </a:lnTo>
                  <a:close/>
                </a:path>
              </a:pathLst>
            </a:custGeom>
            <a:solidFill>
              <a:srgbClr val="FFFFFF"/>
            </a:solidFill>
          </p:spPr>
        </p:sp>
      </p:grpSp>
      <p:sp>
        <p:nvSpPr>
          <p:cNvPr name="TextBox 11" id="11"/>
          <p:cNvSpPr txBox="true"/>
          <p:nvPr/>
        </p:nvSpPr>
        <p:spPr>
          <a:xfrm rot="0">
            <a:off x="4585125" y="5315524"/>
            <a:ext cx="9117750" cy="1828800"/>
          </a:xfrm>
          <a:prstGeom prst="rect">
            <a:avLst/>
          </a:prstGeom>
        </p:spPr>
        <p:txBody>
          <a:bodyPr anchor="t" rtlCol="false" tIns="0" lIns="0" bIns="0" rIns="0">
            <a:spAutoFit/>
          </a:bodyPr>
          <a:lstStyle/>
          <a:p>
            <a:pPr algn="ctr">
              <a:lnSpc>
                <a:spcPts val="7201"/>
              </a:lnSpc>
            </a:pPr>
            <a:r>
              <a:rPr lang="en-US" b="true" sz="6001">
                <a:solidFill>
                  <a:srgbClr val="FFFFFF"/>
                </a:solidFill>
                <a:latin typeface="IBM Plex Sans Bold"/>
                <a:ea typeface="IBM Plex Sans Bold"/>
                <a:cs typeface="IBM Plex Sans Bold"/>
                <a:sym typeface="IBM Plex Sans Bold"/>
              </a:rPr>
              <a:t>Co</a:t>
            </a:r>
            <a:r>
              <a:rPr lang="en-US" b="true" sz="6001">
                <a:solidFill>
                  <a:srgbClr val="FFFFFF"/>
                </a:solidFill>
                <a:latin typeface="IBM Plex Sans Bold"/>
                <a:ea typeface="IBM Plex Sans Bold"/>
                <a:cs typeface="IBM Plex Sans Bold"/>
                <a:sym typeface="IBM Plex Sans Bold"/>
              </a:rPr>
              <a:t>ncluzii și dezvoltări ulterioare</a:t>
            </a:r>
          </a:p>
        </p:txBody>
      </p:sp>
      <p:sp>
        <p:nvSpPr>
          <p:cNvPr name="TextBox 12" id="12"/>
          <p:cNvSpPr txBox="true"/>
          <p:nvPr/>
        </p:nvSpPr>
        <p:spPr>
          <a:xfrm rot="0">
            <a:off x="7595925" y="2703101"/>
            <a:ext cx="3096150" cy="1838325"/>
          </a:xfrm>
          <a:prstGeom prst="rect">
            <a:avLst/>
          </a:prstGeom>
        </p:spPr>
        <p:txBody>
          <a:bodyPr anchor="t" rtlCol="false" tIns="0" lIns="0" bIns="0" rIns="0">
            <a:spAutoFit/>
          </a:bodyPr>
          <a:lstStyle/>
          <a:p>
            <a:pPr algn="ctr">
              <a:lnSpc>
                <a:spcPts val="14400"/>
              </a:lnSpc>
            </a:pPr>
            <a:r>
              <a:rPr lang="en-US" b="true" sz="12000">
                <a:solidFill>
                  <a:srgbClr val="FFFFFF"/>
                </a:solidFill>
                <a:latin typeface="IBM Plex Sans Bold"/>
                <a:ea typeface="IBM Plex Sans Bold"/>
                <a:cs typeface="IBM Plex Sans Bold"/>
                <a:sym typeface="IBM Plex Sans Bold"/>
              </a:rPr>
              <a:t>05</a:t>
            </a:r>
          </a:p>
        </p:txBody>
      </p:sp>
      <p:sp>
        <p:nvSpPr>
          <p:cNvPr name="Freeform 13" id="13"/>
          <p:cNvSpPr/>
          <p:nvPr/>
        </p:nvSpPr>
        <p:spPr>
          <a:xfrm flipH="false" flipV="false" rot="0">
            <a:off x="16910128" y="6936006"/>
            <a:ext cx="127896" cy="2320184"/>
          </a:xfrm>
          <a:custGeom>
            <a:avLst/>
            <a:gdLst/>
            <a:ahLst/>
            <a:cxnLst/>
            <a:rect r="r" b="b" t="t" l="l"/>
            <a:pathLst>
              <a:path h="2320184" w="127896">
                <a:moveTo>
                  <a:pt x="0" y="0"/>
                </a:moveTo>
                <a:lnTo>
                  <a:pt x="127896" y="0"/>
                </a:lnTo>
                <a:lnTo>
                  <a:pt x="127896" y="2320184"/>
                </a:lnTo>
                <a:lnTo>
                  <a:pt x="0" y="2320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49978" y="1030806"/>
            <a:ext cx="127896" cy="2320184"/>
          </a:xfrm>
          <a:custGeom>
            <a:avLst/>
            <a:gdLst/>
            <a:ahLst/>
            <a:cxnLst/>
            <a:rect r="r" b="b" t="t" l="l"/>
            <a:pathLst>
              <a:path h="2320184" w="127896">
                <a:moveTo>
                  <a:pt x="0" y="0"/>
                </a:moveTo>
                <a:lnTo>
                  <a:pt x="127896" y="0"/>
                </a:lnTo>
                <a:lnTo>
                  <a:pt x="127896" y="2320184"/>
                </a:lnTo>
                <a:lnTo>
                  <a:pt x="0" y="2320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2965875" y="1797101"/>
            <a:ext cx="2328300" cy="2047350"/>
          </a:xfrm>
          <a:custGeom>
            <a:avLst/>
            <a:gdLst/>
            <a:ahLst/>
            <a:cxnLst/>
            <a:rect r="r" b="b" t="t" l="l"/>
            <a:pathLst>
              <a:path h="2047350" w="2328300">
                <a:moveTo>
                  <a:pt x="0" y="0"/>
                </a:moveTo>
                <a:lnTo>
                  <a:pt x="2328300" y="0"/>
                </a:lnTo>
                <a:lnTo>
                  <a:pt x="2328300" y="2047350"/>
                </a:lnTo>
                <a:lnTo>
                  <a:pt x="0" y="2047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44235" y="1024188"/>
            <a:ext cx="805703" cy="5205736"/>
          </a:xfrm>
          <a:custGeom>
            <a:avLst/>
            <a:gdLst/>
            <a:ahLst/>
            <a:cxnLst/>
            <a:rect r="r" b="b" t="t" l="l"/>
            <a:pathLst>
              <a:path h="5205736" w="805703">
                <a:moveTo>
                  <a:pt x="0" y="0"/>
                </a:moveTo>
                <a:lnTo>
                  <a:pt x="805704" y="0"/>
                </a:lnTo>
                <a:lnTo>
                  <a:pt x="805704" y="5205736"/>
                </a:lnTo>
                <a:lnTo>
                  <a:pt x="0" y="52057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12861650" y="4114800"/>
            <a:ext cx="6901800" cy="6901800"/>
            <a:chOff x="0" y="0"/>
            <a:chExt cx="9202400" cy="9202400"/>
          </a:xfrm>
        </p:grpSpPr>
        <p:sp>
          <p:nvSpPr>
            <p:cNvPr name="Freeform 4" id="4"/>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sp>
        <p:nvSpPr>
          <p:cNvPr name="Freeform 5" id="5"/>
          <p:cNvSpPr/>
          <p:nvPr/>
        </p:nvSpPr>
        <p:spPr>
          <a:xfrm flipH="false" flipV="false" rot="0">
            <a:off x="9751862" y="2013716"/>
            <a:ext cx="7626995" cy="5509425"/>
          </a:xfrm>
          <a:custGeom>
            <a:avLst/>
            <a:gdLst/>
            <a:ahLst/>
            <a:cxnLst/>
            <a:rect r="r" b="b" t="t" l="l"/>
            <a:pathLst>
              <a:path h="5509425" w="7626995">
                <a:moveTo>
                  <a:pt x="0" y="0"/>
                </a:moveTo>
                <a:lnTo>
                  <a:pt x="7626995" y="0"/>
                </a:lnTo>
                <a:lnTo>
                  <a:pt x="7626995" y="5509425"/>
                </a:lnTo>
                <a:lnTo>
                  <a:pt x="0" y="5509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6536" y="480500"/>
            <a:ext cx="12246430" cy="10287002"/>
          </a:xfrm>
          <a:custGeom>
            <a:avLst/>
            <a:gdLst/>
            <a:ahLst/>
            <a:cxnLst/>
            <a:rect r="r" b="b" t="t" l="l"/>
            <a:pathLst>
              <a:path h="10287002" w="12246430">
                <a:moveTo>
                  <a:pt x="0" y="0"/>
                </a:moveTo>
                <a:lnTo>
                  <a:pt x="12246430" y="0"/>
                </a:lnTo>
                <a:lnTo>
                  <a:pt x="12246430" y="10287002"/>
                </a:lnTo>
                <a:lnTo>
                  <a:pt x="0" y="10287002"/>
                </a:lnTo>
                <a:lnTo>
                  <a:pt x="0" y="0"/>
                </a:lnTo>
                <a:close/>
              </a:path>
            </a:pathLst>
          </a:custGeom>
          <a:blipFill>
            <a:blip r:embed="rId6"/>
            <a:stretch>
              <a:fillRect l="0" t="0" r="0" b="0"/>
            </a:stretch>
          </a:blipFill>
        </p:spPr>
      </p:sp>
      <p:sp>
        <p:nvSpPr>
          <p:cNvPr name="Freeform 7" id="7"/>
          <p:cNvSpPr/>
          <p:nvPr/>
        </p:nvSpPr>
        <p:spPr>
          <a:xfrm flipH="false" flipV="false" rot="0">
            <a:off x="9228525" y="1916101"/>
            <a:ext cx="2328300" cy="880050"/>
          </a:xfrm>
          <a:custGeom>
            <a:avLst/>
            <a:gdLst/>
            <a:ahLst/>
            <a:cxnLst/>
            <a:rect r="r" b="b" t="t" l="l"/>
            <a:pathLst>
              <a:path h="880050" w="2328300">
                <a:moveTo>
                  <a:pt x="0" y="0"/>
                </a:moveTo>
                <a:lnTo>
                  <a:pt x="2328300" y="0"/>
                </a:lnTo>
                <a:lnTo>
                  <a:pt x="2328300" y="880050"/>
                </a:lnTo>
                <a:lnTo>
                  <a:pt x="0" y="8800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8" id="8"/>
          <p:cNvGrpSpPr/>
          <p:nvPr/>
        </p:nvGrpSpPr>
        <p:grpSpPr>
          <a:xfrm rot="0">
            <a:off x="10541775" y="748801"/>
            <a:ext cx="1015050" cy="880050"/>
            <a:chOff x="0" y="0"/>
            <a:chExt cx="1353400" cy="1173400"/>
          </a:xfrm>
        </p:grpSpPr>
        <p:sp>
          <p:nvSpPr>
            <p:cNvPr name="Freeform 9" id="9"/>
            <p:cNvSpPr/>
            <p:nvPr/>
          </p:nvSpPr>
          <p:spPr>
            <a:xfrm flipH="false" flipV="false" rot="0">
              <a:off x="0" y="0"/>
              <a:ext cx="1353439" cy="1173353"/>
            </a:xfrm>
            <a:custGeom>
              <a:avLst/>
              <a:gdLst/>
              <a:ahLst/>
              <a:cxnLst/>
              <a:rect r="r" b="b" t="t" l="l"/>
              <a:pathLst>
                <a:path h="1173353" w="1353439">
                  <a:moveTo>
                    <a:pt x="1340739" y="25400"/>
                  </a:moveTo>
                  <a:lnTo>
                    <a:pt x="383921" y="25400"/>
                  </a:lnTo>
                  <a:lnTo>
                    <a:pt x="383921" y="12700"/>
                  </a:lnTo>
                  <a:lnTo>
                    <a:pt x="392938" y="21717"/>
                  </a:lnTo>
                  <a:lnTo>
                    <a:pt x="21717" y="391795"/>
                  </a:lnTo>
                  <a:lnTo>
                    <a:pt x="12700" y="382778"/>
                  </a:lnTo>
                  <a:lnTo>
                    <a:pt x="25400" y="382778"/>
                  </a:lnTo>
                  <a:lnTo>
                    <a:pt x="25400" y="1160653"/>
                  </a:lnTo>
                  <a:lnTo>
                    <a:pt x="12700" y="1160653"/>
                  </a:lnTo>
                  <a:lnTo>
                    <a:pt x="12700" y="1147953"/>
                  </a:lnTo>
                  <a:lnTo>
                    <a:pt x="12700" y="1160653"/>
                  </a:lnTo>
                  <a:lnTo>
                    <a:pt x="12700" y="1147953"/>
                  </a:lnTo>
                  <a:lnTo>
                    <a:pt x="969518" y="1147953"/>
                  </a:lnTo>
                  <a:lnTo>
                    <a:pt x="969518" y="1160653"/>
                  </a:lnTo>
                  <a:lnTo>
                    <a:pt x="960501" y="1151636"/>
                  </a:lnTo>
                  <a:lnTo>
                    <a:pt x="1331722" y="781558"/>
                  </a:lnTo>
                  <a:lnTo>
                    <a:pt x="1340739" y="790575"/>
                  </a:lnTo>
                  <a:lnTo>
                    <a:pt x="1328039" y="790575"/>
                  </a:lnTo>
                  <a:lnTo>
                    <a:pt x="1328039" y="12700"/>
                  </a:lnTo>
                  <a:lnTo>
                    <a:pt x="1340739" y="12700"/>
                  </a:lnTo>
                  <a:lnTo>
                    <a:pt x="1340739" y="25400"/>
                  </a:lnTo>
                  <a:moveTo>
                    <a:pt x="1340739" y="0"/>
                  </a:moveTo>
                  <a:cubicBezTo>
                    <a:pt x="1347724" y="0"/>
                    <a:pt x="1353439" y="5715"/>
                    <a:pt x="1353439" y="12700"/>
                  </a:cubicBezTo>
                  <a:lnTo>
                    <a:pt x="1353439" y="790575"/>
                  </a:lnTo>
                  <a:cubicBezTo>
                    <a:pt x="1353439" y="794004"/>
                    <a:pt x="1352042" y="797179"/>
                    <a:pt x="1349756" y="799592"/>
                  </a:cubicBezTo>
                  <a:lnTo>
                    <a:pt x="978535" y="1169670"/>
                  </a:lnTo>
                  <a:cubicBezTo>
                    <a:pt x="976122" y="1172083"/>
                    <a:pt x="972947" y="1173353"/>
                    <a:pt x="969518" y="1173353"/>
                  </a:cubicBezTo>
                  <a:lnTo>
                    <a:pt x="12700" y="1173353"/>
                  </a:lnTo>
                  <a:cubicBezTo>
                    <a:pt x="5715" y="1173353"/>
                    <a:pt x="0" y="1167638"/>
                    <a:pt x="0" y="1160653"/>
                  </a:cubicBezTo>
                  <a:lnTo>
                    <a:pt x="0" y="382778"/>
                  </a:lnTo>
                  <a:cubicBezTo>
                    <a:pt x="0" y="379349"/>
                    <a:pt x="1397" y="376174"/>
                    <a:pt x="3683" y="373761"/>
                  </a:cubicBezTo>
                  <a:lnTo>
                    <a:pt x="374904" y="3683"/>
                  </a:lnTo>
                  <a:cubicBezTo>
                    <a:pt x="377317" y="1270"/>
                    <a:pt x="380492" y="0"/>
                    <a:pt x="383921" y="0"/>
                  </a:cubicBezTo>
                  <a:lnTo>
                    <a:pt x="1340739" y="0"/>
                  </a:lnTo>
                  <a:close/>
                </a:path>
              </a:pathLst>
            </a:custGeom>
            <a:solidFill>
              <a:srgbClr val="FFFFFF"/>
            </a:solidFill>
          </p:spPr>
        </p:sp>
      </p:grpSp>
      <p:sp>
        <p:nvSpPr>
          <p:cNvPr name="TextBox 10" id="10"/>
          <p:cNvSpPr txBox="true"/>
          <p:nvPr/>
        </p:nvSpPr>
        <p:spPr>
          <a:xfrm rot="0">
            <a:off x="10942885" y="2467872"/>
            <a:ext cx="4953150" cy="1228725"/>
          </a:xfrm>
          <a:prstGeom prst="rect">
            <a:avLst/>
          </a:prstGeom>
        </p:spPr>
        <p:txBody>
          <a:bodyPr anchor="t" rtlCol="false" tIns="0" lIns="0" bIns="0" rIns="0">
            <a:spAutoFit/>
          </a:bodyPr>
          <a:lstStyle/>
          <a:p>
            <a:pPr algn="ctr">
              <a:lnSpc>
                <a:spcPts val="4800"/>
              </a:lnSpc>
            </a:pPr>
            <a:r>
              <a:rPr lang="en-US" b="true" sz="4000">
                <a:solidFill>
                  <a:srgbClr val="FFFFFF"/>
                </a:solidFill>
                <a:latin typeface="IBM Plex Sans Bold"/>
                <a:ea typeface="IBM Plex Sans Bold"/>
                <a:cs typeface="IBM Plex Sans Bold"/>
                <a:sym typeface="IBM Plex Sans Bold"/>
              </a:rPr>
              <a:t>Concluzii și dezvoltări ulterioare</a:t>
            </a:r>
          </a:p>
        </p:txBody>
      </p:sp>
      <p:sp>
        <p:nvSpPr>
          <p:cNvPr name="TextBox 11" id="11"/>
          <p:cNvSpPr txBox="true"/>
          <p:nvPr/>
        </p:nvSpPr>
        <p:spPr>
          <a:xfrm rot="0">
            <a:off x="11088785" y="3696596"/>
            <a:ext cx="4953150" cy="3333750"/>
          </a:xfrm>
          <a:prstGeom prst="rect">
            <a:avLst/>
          </a:prstGeom>
        </p:spPr>
        <p:txBody>
          <a:bodyPr anchor="t" rtlCol="false" tIns="0" lIns="0" bIns="0" rIns="0">
            <a:spAutoFit/>
          </a:bodyPr>
          <a:lstStyle/>
          <a:p>
            <a:pPr algn="l">
              <a:lnSpc>
                <a:spcPts val="2640"/>
              </a:lnSpc>
            </a:pPr>
            <a:r>
              <a:rPr lang="en-US" b="true" sz="2200">
                <a:solidFill>
                  <a:srgbClr val="FFFFFF"/>
                </a:solidFill>
                <a:latin typeface="IBM Plex Sans Medium"/>
                <a:ea typeface="IBM Plex Sans Medium"/>
                <a:cs typeface="IBM Plex Sans Medium"/>
                <a:sym typeface="IBM Plex Sans Medium"/>
              </a:rPr>
              <a:t>Proiectul demonstrează că est</a:t>
            </a:r>
            <a:r>
              <a:rPr lang="en-US" b="true" sz="2200">
                <a:solidFill>
                  <a:srgbClr val="FFFFFF"/>
                </a:solidFill>
                <a:latin typeface="IBM Plex Sans Medium"/>
                <a:ea typeface="IBM Plex Sans Medium"/>
                <a:cs typeface="IBM Plex Sans Medium"/>
                <a:sym typeface="IBM Plex Sans Medium"/>
              </a:rPr>
              <a:t>e posibilă analiza automată a unui meci de tenis folosind un video simplu și modele AI pre-antrenate. Sistemul oferă rezultate utile fără a necesita echipamente profesionale. În viitor, se poate extinde pentru a detecta tipuri de lovituri, pentru a analiza seturi întregi sau pentru a deveni o aplicație mobilă destinată publicului larg.</a:t>
            </a:r>
          </a:p>
        </p:txBody>
      </p:sp>
      <p:sp>
        <p:nvSpPr>
          <p:cNvPr name="Freeform 12" id="12"/>
          <p:cNvSpPr/>
          <p:nvPr/>
        </p:nvSpPr>
        <p:spPr>
          <a:xfrm flipH="false" flipV="false" rot="0">
            <a:off x="1362234" y="1078728"/>
            <a:ext cx="127896" cy="2327356"/>
          </a:xfrm>
          <a:custGeom>
            <a:avLst/>
            <a:gdLst/>
            <a:ahLst/>
            <a:cxnLst/>
            <a:rect r="r" b="b" t="t" l="l"/>
            <a:pathLst>
              <a:path h="2327356" w="127896">
                <a:moveTo>
                  <a:pt x="0" y="0"/>
                </a:moveTo>
                <a:lnTo>
                  <a:pt x="127896" y="0"/>
                </a:lnTo>
                <a:lnTo>
                  <a:pt x="127896" y="2327356"/>
                </a:lnTo>
                <a:lnTo>
                  <a:pt x="0" y="23273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8295600" y="458450"/>
            <a:ext cx="9370200" cy="9370200"/>
            <a:chOff x="0" y="0"/>
            <a:chExt cx="12493600" cy="12493600"/>
          </a:xfrm>
        </p:grpSpPr>
        <p:sp>
          <p:nvSpPr>
            <p:cNvPr name="Freeform 4" id="4"/>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14130850" y="552842"/>
            <a:ext cx="4163349" cy="785949"/>
          </a:xfrm>
          <a:custGeom>
            <a:avLst/>
            <a:gdLst/>
            <a:ahLst/>
            <a:cxnLst/>
            <a:rect r="r" b="b" t="t" l="l"/>
            <a:pathLst>
              <a:path h="785949" w="4163349">
                <a:moveTo>
                  <a:pt x="0" y="0"/>
                </a:moveTo>
                <a:lnTo>
                  <a:pt x="4163348" y="0"/>
                </a:lnTo>
                <a:lnTo>
                  <a:pt x="4163348" y="785948"/>
                </a:lnTo>
                <a:lnTo>
                  <a:pt x="0" y="7859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5400000">
            <a:off x="8314575" y="9020869"/>
            <a:ext cx="685650" cy="683250"/>
            <a:chOff x="0" y="0"/>
            <a:chExt cx="914200" cy="911000"/>
          </a:xfrm>
        </p:grpSpPr>
        <p:sp>
          <p:nvSpPr>
            <p:cNvPr name="Freeform 7" id="7"/>
            <p:cNvSpPr/>
            <p:nvPr/>
          </p:nvSpPr>
          <p:spPr>
            <a:xfrm flipH="false" flipV="false" rot="0">
              <a:off x="0" y="0"/>
              <a:ext cx="914146" cy="911098"/>
            </a:xfrm>
            <a:custGeom>
              <a:avLst/>
              <a:gdLst/>
              <a:ahLst/>
              <a:cxnLst/>
              <a:rect r="r" b="b" t="t" l="l"/>
              <a:pathLst>
                <a:path h="911098" w="914146">
                  <a:moveTo>
                    <a:pt x="12700" y="0"/>
                  </a:moveTo>
                  <a:lnTo>
                    <a:pt x="615950" y="0"/>
                  </a:lnTo>
                  <a:cubicBezTo>
                    <a:pt x="619379" y="0"/>
                    <a:pt x="622554" y="1397"/>
                    <a:pt x="624967" y="3683"/>
                  </a:cubicBezTo>
                  <a:lnTo>
                    <a:pt x="910463" y="289179"/>
                  </a:lnTo>
                  <a:cubicBezTo>
                    <a:pt x="912876" y="291592"/>
                    <a:pt x="914146" y="294767"/>
                    <a:pt x="914146" y="298196"/>
                  </a:cubicBezTo>
                  <a:lnTo>
                    <a:pt x="914146" y="898271"/>
                  </a:lnTo>
                  <a:lnTo>
                    <a:pt x="901446" y="898271"/>
                  </a:lnTo>
                  <a:lnTo>
                    <a:pt x="901446" y="885571"/>
                  </a:lnTo>
                  <a:lnTo>
                    <a:pt x="901446" y="898271"/>
                  </a:lnTo>
                  <a:lnTo>
                    <a:pt x="901446" y="910971"/>
                  </a:lnTo>
                  <a:lnTo>
                    <a:pt x="298196" y="910971"/>
                  </a:lnTo>
                  <a:cubicBezTo>
                    <a:pt x="294767" y="910971"/>
                    <a:pt x="291592" y="909574"/>
                    <a:pt x="289179" y="907288"/>
                  </a:cubicBezTo>
                  <a:lnTo>
                    <a:pt x="3683" y="621792"/>
                  </a:lnTo>
                  <a:cubicBezTo>
                    <a:pt x="1270" y="619379"/>
                    <a:pt x="0" y="616204"/>
                    <a:pt x="0" y="612775"/>
                  </a:cubicBezTo>
                  <a:lnTo>
                    <a:pt x="0" y="12700"/>
                  </a:lnTo>
                  <a:cubicBezTo>
                    <a:pt x="0" y="5715"/>
                    <a:pt x="5715" y="0"/>
                    <a:pt x="12700" y="0"/>
                  </a:cubicBezTo>
                  <a:moveTo>
                    <a:pt x="12700" y="25400"/>
                  </a:moveTo>
                  <a:lnTo>
                    <a:pt x="12700" y="12700"/>
                  </a:lnTo>
                  <a:lnTo>
                    <a:pt x="25400" y="12700"/>
                  </a:lnTo>
                  <a:lnTo>
                    <a:pt x="25400" y="612775"/>
                  </a:lnTo>
                  <a:lnTo>
                    <a:pt x="12700" y="612775"/>
                  </a:lnTo>
                  <a:lnTo>
                    <a:pt x="21717" y="603758"/>
                  </a:lnTo>
                  <a:lnTo>
                    <a:pt x="307213" y="889381"/>
                  </a:lnTo>
                  <a:lnTo>
                    <a:pt x="298196" y="898398"/>
                  </a:lnTo>
                  <a:lnTo>
                    <a:pt x="298196" y="885698"/>
                  </a:lnTo>
                  <a:lnTo>
                    <a:pt x="901446" y="885698"/>
                  </a:lnTo>
                  <a:cubicBezTo>
                    <a:pt x="908431" y="885698"/>
                    <a:pt x="914146" y="891413"/>
                    <a:pt x="914146" y="898398"/>
                  </a:cubicBezTo>
                  <a:cubicBezTo>
                    <a:pt x="914146" y="905383"/>
                    <a:pt x="908431" y="911098"/>
                    <a:pt x="901446" y="911098"/>
                  </a:cubicBezTo>
                  <a:cubicBezTo>
                    <a:pt x="894461" y="911098"/>
                    <a:pt x="888746" y="905383"/>
                    <a:pt x="888746" y="898398"/>
                  </a:cubicBezTo>
                  <a:lnTo>
                    <a:pt x="888746" y="298196"/>
                  </a:lnTo>
                  <a:lnTo>
                    <a:pt x="901446" y="298196"/>
                  </a:lnTo>
                  <a:lnTo>
                    <a:pt x="892429" y="307213"/>
                  </a:lnTo>
                  <a:lnTo>
                    <a:pt x="607060" y="21717"/>
                  </a:lnTo>
                  <a:lnTo>
                    <a:pt x="615950" y="12700"/>
                  </a:lnTo>
                  <a:lnTo>
                    <a:pt x="615950" y="25400"/>
                  </a:lnTo>
                  <a:lnTo>
                    <a:pt x="12700" y="25400"/>
                  </a:lnTo>
                  <a:close/>
                </a:path>
              </a:pathLst>
            </a:custGeom>
            <a:solidFill>
              <a:srgbClr val="FFFFFF"/>
            </a:solidFill>
          </p:spPr>
        </p:sp>
      </p:grpSp>
      <p:sp>
        <p:nvSpPr>
          <p:cNvPr name="Freeform 8" id="8"/>
          <p:cNvSpPr/>
          <p:nvPr/>
        </p:nvSpPr>
        <p:spPr>
          <a:xfrm flipH="false" flipV="false" rot="0">
            <a:off x="8982833" y="9084457"/>
            <a:ext cx="5276136" cy="690688"/>
          </a:xfrm>
          <a:custGeom>
            <a:avLst/>
            <a:gdLst/>
            <a:ahLst/>
            <a:cxnLst/>
            <a:rect r="r" b="b" t="t" l="l"/>
            <a:pathLst>
              <a:path h="690688" w="5276136">
                <a:moveTo>
                  <a:pt x="0" y="0"/>
                </a:moveTo>
                <a:lnTo>
                  <a:pt x="5276136" y="0"/>
                </a:lnTo>
                <a:lnTo>
                  <a:pt x="5276136" y="690688"/>
                </a:lnTo>
                <a:lnTo>
                  <a:pt x="0" y="6906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137933" y="3876081"/>
            <a:ext cx="9006067" cy="1476375"/>
          </a:xfrm>
          <a:prstGeom prst="rect">
            <a:avLst/>
          </a:prstGeom>
        </p:spPr>
        <p:txBody>
          <a:bodyPr anchor="t" rtlCol="false" tIns="0" lIns="0" bIns="0" rIns="0">
            <a:spAutoFit/>
          </a:bodyPr>
          <a:lstStyle/>
          <a:p>
            <a:pPr algn="ctr">
              <a:lnSpc>
                <a:spcPts val="11640"/>
              </a:lnSpc>
            </a:pPr>
            <a:r>
              <a:rPr lang="en-US" b="true" sz="9700">
                <a:solidFill>
                  <a:srgbClr val="FFFFFF"/>
                </a:solidFill>
                <a:latin typeface="IBM Plex Sans Bold"/>
                <a:ea typeface="IBM Plex Sans Bold"/>
                <a:cs typeface="IBM Plex Sans Bold"/>
                <a:sym typeface="IBM Plex Sans Bold"/>
              </a:rPr>
              <a:t>Multumesc!</a:t>
            </a:r>
          </a:p>
        </p:txBody>
      </p:sp>
      <p:sp>
        <p:nvSpPr>
          <p:cNvPr name="Freeform 10" id="10"/>
          <p:cNvSpPr/>
          <p:nvPr/>
        </p:nvSpPr>
        <p:spPr>
          <a:xfrm flipH="false" flipV="false" rot="0">
            <a:off x="8753750" y="850150"/>
            <a:ext cx="8510100" cy="8586690"/>
          </a:xfrm>
          <a:custGeom>
            <a:avLst/>
            <a:gdLst/>
            <a:ahLst/>
            <a:cxnLst/>
            <a:rect r="r" b="b" t="t" l="l"/>
            <a:pathLst>
              <a:path h="8586690" w="8510100">
                <a:moveTo>
                  <a:pt x="0" y="0"/>
                </a:moveTo>
                <a:lnTo>
                  <a:pt x="8510100" y="0"/>
                </a:lnTo>
                <a:lnTo>
                  <a:pt x="8510100" y="8586690"/>
                </a:lnTo>
                <a:lnTo>
                  <a:pt x="0" y="8586690"/>
                </a:lnTo>
                <a:lnTo>
                  <a:pt x="0" y="0"/>
                </a:lnTo>
                <a:close/>
              </a:path>
            </a:pathLst>
          </a:custGeom>
          <a:blipFill>
            <a:blip r:embed="rId8"/>
            <a:stretch>
              <a:fillRect l="0" t="0" r="0" b="0"/>
            </a:stretch>
          </a:blipFill>
        </p:spPr>
      </p:sp>
      <p:grpSp>
        <p:nvGrpSpPr>
          <p:cNvPr name="Group 11" id="11"/>
          <p:cNvGrpSpPr/>
          <p:nvPr/>
        </p:nvGrpSpPr>
        <p:grpSpPr>
          <a:xfrm rot="5400000">
            <a:off x="9482525" y="3076319"/>
            <a:ext cx="685650" cy="683250"/>
            <a:chOff x="0" y="0"/>
            <a:chExt cx="914200" cy="911000"/>
          </a:xfrm>
        </p:grpSpPr>
        <p:sp>
          <p:nvSpPr>
            <p:cNvPr name="Freeform 12" id="12"/>
            <p:cNvSpPr/>
            <p:nvPr/>
          </p:nvSpPr>
          <p:spPr>
            <a:xfrm flipH="false" flipV="false" rot="0">
              <a:off x="0" y="0"/>
              <a:ext cx="914146" cy="911098"/>
            </a:xfrm>
            <a:custGeom>
              <a:avLst/>
              <a:gdLst/>
              <a:ahLst/>
              <a:cxnLst/>
              <a:rect r="r" b="b" t="t" l="l"/>
              <a:pathLst>
                <a:path h="911098" w="914146">
                  <a:moveTo>
                    <a:pt x="12700" y="0"/>
                  </a:moveTo>
                  <a:lnTo>
                    <a:pt x="615950" y="0"/>
                  </a:lnTo>
                  <a:cubicBezTo>
                    <a:pt x="619379" y="0"/>
                    <a:pt x="622554" y="1397"/>
                    <a:pt x="624967" y="3683"/>
                  </a:cubicBezTo>
                  <a:lnTo>
                    <a:pt x="910463" y="289179"/>
                  </a:lnTo>
                  <a:cubicBezTo>
                    <a:pt x="912876" y="291592"/>
                    <a:pt x="914146" y="294767"/>
                    <a:pt x="914146" y="298196"/>
                  </a:cubicBezTo>
                  <a:lnTo>
                    <a:pt x="914146" y="898271"/>
                  </a:lnTo>
                  <a:lnTo>
                    <a:pt x="901446" y="898271"/>
                  </a:lnTo>
                  <a:lnTo>
                    <a:pt x="901446" y="885571"/>
                  </a:lnTo>
                  <a:lnTo>
                    <a:pt x="901446" y="898271"/>
                  </a:lnTo>
                  <a:lnTo>
                    <a:pt x="901446" y="910971"/>
                  </a:lnTo>
                  <a:lnTo>
                    <a:pt x="298196" y="910971"/>
                  </a:lnTo>
                  <a:cubicBezTo>
                    <a:pt x="294767" y="910971"/>
                    <a:pt x="291592" y="909574"/>
                    <a:pt x="289179" y="907288"/>
                  </a:cubicBezTo>
                  <a:lnTo>
                    <a:pt x="3683" y="621792"/>
                  </a:lnTo>
                  <a:cubicBezTo>
                    <a:pt x="1270" y="619379"/>
                    <a:pt x="0" y="616204"/>
                    <a:pt x="0" y="612775"/>
                  </a:cubicBezTo>
                  <a:lnTo>
                    <a:pt x="0" y="12700"/>
                  </a:lnTo>
                  <a:cubicBezTo>
                    <a:pt x="0" y="5715"/>
                    <a:pt x="5715" y="0"/>
                    <a:pt x="12700" y="0"/>
                  </a:cubicBezTo>
                  <a:moveTo>
                    <a:pt x="12700" y="25400"/>
                  </a:moveTo>
                  <a:lnTo>
                    <a:pt x="12700" y="12700"/>
                  </a:lnTo>
                  <a:lnTo>
                    <a:pt x="25400" y="12700"/>
                  </a:lnTo>
                  <a:lnTo>
                    <a:pt x="25400" y="612775"/>
                  </a:lnTo>
                  <a:lnTo>
                    <a:pt x="12700" y="612775"/>
                  </a:lnTo>
                  <a:lnTo>
                    <a:pt x="21717" y="603758"/>
                  </a:lnTo>
                  <a:lnTo>
                    <a:pt x="307213" y="889381"/>
                  </a:lnTo>
                  <a:lnTo>
                    <a:pt x="298196" y="898398"/>
                  </a:lnTo>
                  <a:lnTo>
                    <a:pt x="298196" y="885698"/>
                  </a:lnTo>
                  <a:lnTo>
                    <a:pt x="901446" y="885698"/>
                  </a:lnTo>
                  <a:cubicBezTo>
                    <a:pt x="908431" y="885698"/>
                    <a:pt x="914146" y="891413"/>
                    <a:pt x="914146" y="898398"/>
                  </a:cubicBezTo>
                  <a:cubicBezTo>
                    <a:pt x="914146" y="905383"/>
                    <a:pt x="908431" y="911098"/>
                    <a:pt x="901446" y="911098"/>
                  </a:cubicBezTo>
                  <a:cubicBezTo>
                    <a:pt x="894461" y="911098"/>
                    <a:pt x="888746" y="905383"/>
                    <a:pt x="888746" y="898398"/>
                  </a:cubicBezTo>
                  <a:lnTo>
                    <a:pt x="888746" y="298196"/>
                  </a:lnTo>
                  <a:lnTo>
                    <a:pt x="901446" y="298196"/>
                  </a:lnTo>
                  <a:lnTo>
                    <a:pt x="892429" y="307213"/>
                  </a:lnTo>
                  <a:lnTo>
                    <a:pt x="607060" y="21717"/>
                  </a:lnTo>
                  <a:lnTo>
                    <a:pt x="615950" y="12700"/>
                  </a:lnTo>
                  <a:lnTo>
                    <a:pt x="615950" y="25400"/>
                  </a:lnTo>
                  <a:lnTo>
                    <a:pt x="12700" y="25400"/>
                  </a:lnTo>
                  <a:close/>
                </a:path>
              </a:pathLst>
            </a:custGeom>
            <a:solidFill>
              <a:srgbClr val="FFFFFF"/>
            </a:solidFill>
          </p:spPr>
        </p:sp>
      </p:grpSp>
      <p:grpSp>
        <p:nvGrpSpPr>
          <p:cNvPr name="Group 13" id="13"/>
          <p:cNvGrpSpPr/>
          <p:nvPr/>
        </p:nvGrpSpPr>
        <p:grpSpPr>
          <a:xfrm rot="5400000">
            <a:off x="9482525" y="3929819"/>
            <a:ext cx="685650" cy="683250"/>
            <a:chOff x="0" y="0"/>
            <a:chExt cx="914200" cy="911000"/>
          </a:xfrm>
        </p:grpSpPr>
        <p:sp>
          <p:nvSpPr>
            <p:cNvPr name="Freeform 14" id="14"/>
            <p:cNvSpPr/>
            <p:nvPr/>
          </p:nvSpPr>
          <p:spPr>
            <a:xfrm flipH="false" flipV="false" rot="0">
              <a:off x="0" y="0"/>
              <a:ext cx="914146" cy="911098"/>
            </a:xfrm>
            <a:custGeom>
              <a:avLst/>
              <a:gdLst/>
              <a:ahLst/>
              <a:cxnLst/>
              <a:rect r="r" b="b" t="t" l="l"/>
              <a:pathLst>
                <a:path h="911098" w="914146">
                  <a:moveTo>
                    <a:pt x="12700" y="0"/>
                  </a:moveTo>
                  <a:lnTo>
                    <a:pt x="615950" y="0"/>
                  </a:lnTo>
                  <a:cubicBezTo>
                    <a:pt x="619379" y="0"/>
                    <a:pt x="622554" y="1397"/>
                    <a:pt x="624967" y="3683"/>
                  </a:cubicBezTo>
                  <a:lnTo>
                    <a:pt x="910463" y="289179"/>
                  </a:lnTo>
                  <a:cubicBezTo>
                    <a:pt x="912876" y="291592"/>
                    <a:pt x="914146" y="294767"/>
                    <a:pt x="914146" y="298196"/>
                  </a:cubicBezTo>
                  <a:lnTo>
                    <a:pt x="914146" y="898271"/>
                  </a:lnTo>
                  <a:lnTo>
                    <a:pt x="901446" y="898271"/>
                  </a:lnTo>
                  <a:lnTo>
                    <a:pt x="901446" y="885571"/>
                  </a:lnTo>
                  <a:lnTo>
                    <a:pt x="901446" y="898271"/>
                  </a:lnTo>
                  <a:lnTo>
                    <a:pt x="901446" y="910971"/>
                  </a:lnTo>
                  <a:lnTo>
                    <a:pt x="298196" y="910971"/>
                  </a:lnTo>
                  <a:cubicBezTo>
                    <a:pt x="294767" y="910971"/>
                    <a:pt x="291592" y="909574"/>
                    <a:pt x="289179" y="907288"/>
                  </a:cubicBezTo>
                  <a:lnTo>
                    <a:pt x="3683" y="621792"/>
                  </a:lnTo>
                  <a:cubicBezTo>
                    <a:pt x="1270" y="619379"/>
                    <a:pt x="0" y="616204"/>
                    <a:pt x="0" y="612775"/>
                  </a:cubicBezTo>
                  <a:lnTo>
                    <a:pt x="0" y="12700"/>
                  </a:lnTo>
                  <a:cubicBezTo>
                    <a:pt x="0" y="5715"/>
                    <a:pt x="5715" y="0"/>
                    <a:pt x="12700" y="0"/>
                  </a:cubicBezTo>
                  <a:moveTo>
                    <a:pt x="12700" y="25400"/>
                  </a:moveTo>
                  <a:lnTo>
                    <a:pt x="12700" y="12700"/>
                  </a:lnTo>
                  <a:lnTo>
                    <a:pt x="25400" y="12700"/>
                  </a:lnTo>
                  <a:lnTo>
                    <a:pt x="25400" y="612775"/>
                  </a:lnTo>
                  <a:lnTo>
                    <a:pt x="12700" y="612775"/>
                  </a:lnTo>
                  <a:lnTo>
                    <a:pt x="21717" y="603758"/>
                  </a:lnTo>
                  <a:lnTo>
                    <a:pt x="307213" y="889381"/>
                  </a:lnTo>
                  <a:lnTo>
                    <a:pt x="298196" y="898398"/>
                  </a:lnTo>
                  <a:lnTo>
                    <a:pt x="298196" y="885698"/>
                  </a:lnTo>
                  <a:lnTo>
                    <a:pt x="901446" y="885698"/>
                  </a:lnTo>
                  <a:cubicBezTo>
                    <a:pt x="908431" y="885698"/>
                    <a:pt x="914146" y="891413"/>
                    <a:pt x="914146" y="898398"/>
                  </a:cubicBezTo>
                  <a:cubicBezTo>
                    <a:pt x="914146" y="905383"/>
                    <a:pt x="908431" y="911098"/>
                    <a:pt x="901446" y="911098"/>
                  </a:cubicBezTo>
                  <a:cubicBezTo>
                    <a:pt x="894461" y="911098"/>
                    <a:pt x="888746" y="905383"/>
                    <a:pt x="888746" y="898398"/>
                  </a:cubicBezTo>
                  <a:lnTo>
                    <a:pt x="888746" y="298196"/>
                  </a:lnTo>
                  <a:lnTo>
                    <a:pt x="901446" y="298196"/>
                  </a:lnTo>
                  <a:lnTo>
                    <a:pt x="892429" y="307213"/>
                  </a:lnTo>
                  <a:lnTo>
                    <a:pt x="607060" y="21717"/>
                  </a:lnTo>
                  <a:lnTo>
                    <a:pt x="615950" y="12700"/>
                  </a:lnTo>
                  <a:lnTo>
                    <a:pt x="615950" y="25400"/>
                  </a:lnTo>
                  <a:lnTo>
                    <a:pt x="12700" y="25400"/>
                  </a:lnTo>
                  <a:close/>
                </a:path>
              </a:pathLst>
            </a:custGeom>
            <a:solidFill>
              <a:srgbClr val="FFFFFF"/>
            </a:solid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1649550" y="-2399150"/>
            <a:ext cx="9370200" cy="9370200"/>
            <a:chOff x="0" y="0"/>
            <a:chExt cx="12493600" cy="12493600"/>
          </a:xfrm>
        </p:grpSpPr>
        <p:sp>
          <p:nvSpPr>
            <p:cNvPr name="Freeform 4" id="4"/>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6840" y="353614"/>
            <a:ext cx="5212436" cy="983992"/>
          </a:xfrm>
          <a:custGeom>
            <a:avLst/>
            <a:gdLst/>
            <a:ahLst/>
            <a:cxnLst/>
            <a:rect r="r" b="b" t="t" l="l"/>
            <a:pathLst>
              <a:path h="983992" w="5212436">
                <a:moveTo>
                  <a:pt x="0" y="0"/>
                </a:moveTo>
                <a:lnTo>
                  <a:pt x="5212436" y="0"/>
                </a:lnTo>
                <a:lnTo>
                  <a:pt x="5212436" y="983992"/>
                </a:lnTo>
                <a:lnTo>
                  <a:pt x="0" y="9839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5668572" y="2464046"/>
            <a:ext cx="1419000" cy="1419000"/>
            <a:chOff x="0" y="0"/>
            <a:chExt cx="1892000" cy="1892000"/>
          </a:xfrm>
        </p:grpSpPr>
        <p:sp>
          <p:nvSpPr>
            <p:cNvPr name="Freeform 7" id="7"/>
            <p:cNvSpPr/>
            <p:nvPr/>
          </p:nvSpPr>
          <p:spPr>
            <a:xfrm flipH="false" flipV="false" rot="0">
              <a:off x="0" y="0"/>
              <a:ext cx="1892046" cy="1892046"/>
            </a:xfrm>
            <a:custGeom>
              <a:avLst/>
              <a:gdLst/>
              <a:ahLst/>
              <a:cxnLst/>
              <a:rect r="r" b="b" t="t" l="l"/>
              <a:pathLst>
                <a:path h="1892046" w="1892046">
                  <a:moveTo>
                    <a:pt x="0" y="946023"/>
                  </a:moveTo>
                  <a:cubicBezTo>
                    <a:pt x="0" y="423545"/>
                    <a:pt x="423545" y="0"/>
                    <a:pt x="946023" y="0"/>
                  </a:cubicBezTo>
                  <a:cubicBezTo>
                    <a:pt x="1468501" y="0"/>
                    <a:pt x="1892046" y="423545"/>
                    <a:pt x="1892046" y="946023"/>
                  </a:cubicBezTo>
                  <a:cubicBezTo>
                    <a:pt x="1892046" y="1468501"/>
                    <a:pt x="1468501" y="1892046"/>
                    <a:pt x="946023" y="1892046"/>
                  </a:cubicBezTo>
                  <a:cubicBezTo>
                    <a:pt x="423545" y="1892046"/>
                    <a:pt x="0" y="1468501"/>
                    <a:pt x="0" y="946023"/>
                  </a:cubicBezTo>
                  <a:close/>
                </a:path>
              </a:pathLst>
            </a:custGeom>
            <a:solidFill>
              <a:srgbClr val="000328">
                <a:alpha val="14118"/>
              </a:srgbClr>
            </a:solidFill>
          </p:spPr>
        </p:sp>
      </p:grpSp>
      <p:grpSp>
        <p:nvGrpSpPr>
          <p:cNvPr name="Group 8" id="8"/>
          <p:cNvGrpSpPr/>
          <p:nvPr/>
        </p:nvGrpSpPr>
        <p:grpSpPr>
          <a:xfrm rot="0">
            <a:off x="11117816" y="2464046"/>
            <a:ext cx="1419000" cy="1419000"/>
            <a:chOff x="0" y="0"/>
            <a:chExt cx="1892000" cy="1892000"/>
          </a:xfrm>
        </p:grpSpPr>
        <p:sp>
          <p:nvSpPr>
            <p:cNvPr name="Freeform 9" id="9"/>
            <p:cNvSpPr/>
            <p:nvPr/>
          </p:nvSpPr>
          <p:spPr>
            <a:xfrm flipH="false" flipV="false" rot="0">
              <a:off x="0" y="0"/>
              <a:ext cx="1892046" cy="1892046"/>
            </a:xfrm>
            <a:custGeom>
              <a:avLst/>
              <a:gdLst/>
              <a:ahLst/>
              <a:cxnLst/>
              <a:rect r="r" b="b" t="t" l="l"/>
              <a:pathLst>
                <a:path h="1892046" w="1892046">
                  <a:moveTo>
                    <a:pt x="0" y="946023"/>
                  </a:moveTo>
                  <a:cubicBezTo>
                    <a:pt x="0" y="423545"/>
                    <a:pt x="423545" y="0"/>
                    <a:pt x="946023" y="0"/>
                  </a:cubicBezTo>
                  <a:cubicBezTo>
                    <a:pt x="1468501" y="0"/>
                    <a:pt x="1892046" y="423545"/>
                    <a:pt x="1892046" y="946023"/>
                  </a:cubicBezTo>
                  <a:cubicBezTo>
                    <a:pt x="1892046" y="1468501"/>
                    <a:pt x="1468501" y="1892046"/>
                    <a:pt x="946023" y="1892046"/>
                  </a:cubicBezTo>
                  <a:cubicBezTo>
                    <a:pt x="423545" y="1892046"/>
                    <a:pt x="0" y="1468501"/>
                    <a:pt x="0" y="946023"/>
                  </a:cubicBezTo>
                  <a:close/>
                </a:path>
              </a:pathLst>
            </a:custGeom>
            <a:solidFill>
              <a:srgbClr val="000328">
                <a:alpha val="14118"/>
              </a:srgbClr>
            </a:solidFill>
          </p:spPr>
        </p:sp>
      </p:grpSp>
      <p:grpSp>
        <p:nvGrpSpPr>
          <p:cNvPr name="Group 10" id="10"/>
          <p:cNvGrpSpPr/>
          <p:nvPr/>
        </p:nvGrpSpPr>
        <p:grpSpPr>
          <a:xfrm rot="0">
            <a:off x="13842438" y="5894004"/>
            <a:ext cx="1419000" cy="1419000"/>
            <a:chOff x="0" y="0"/>
            <a:chExt cx="1892000" cy="1892000"/>
          </a:xfrm>
        </p:grpSpPr>
        <p:sp>
          <p:nvSpPr>
            <p:cNvPr name="Freeform 11" id="11"/>
            <p:cNvSpPr/>
            <p:nvPr/>
          </p:nvSpPr>
          <p:spPr>
            <a:xfrm flipH="false" flipV="false" rot="0">
              <a:off x="0" y="0"/>
              <a:ext cx="1892046" cy="1892046"/>
            </a:xfrm>
            <a:custGeom>
              <a:avLst/>
              <a:gdLst/>
              <a:ahLst/>
              <a:cxnLst/>
              <a:rect r="r" b="b" t="t" l="l"/>
              <a:pathLst>
                <a:path h="1892046" w="1892046">
                  <a:moveTo>
                    <a:pt x="0" y="946023"/>
                  </a:moveTo>
                  <a:cubicBezTo>
                    <a:pt x="0" y="423545"/>
                    <a:pt x="423545" y="0"/>
                    <a:pt x="946023" y="0"/>
                  </a:cubicBezTo>
                  <a:cubicBezTo>
                    <a:pt x="1468501" y="0"/>
                    <a:pt x="1892046" y="423545"/>
                    <a:pt x="1892046" y="946023"/>
                  </a:cubicBezTo>
                  <a:cubicBezTo>
                    <a:pt x="1892046" y="1468501"/>
                    <a:pt x="1468501" y="1892046"/>
                    <a:pt x="946023" y="1892046"/>
                  </a:cubicBezTo>
                  <a:cubicBezTo>
                    <a:pt x="423545" y="1892046"/>
                    <a:pt x="0" y="1468501"/>
                    <a:pt x="0" y="946023"/>
                  </a:cubicBezTo>
                  <a:close/>
                </a:path>
              </a:pathLst>
            </a:custGeom>
            <a:solidFill>
              <a:srgbClr val="000328">
                <a:alpha val="14118"/>
              </a:srgbClr>
            </a:solidFill>
          </p:spPr>
        </p:sp>
      </p:grpSp>
      <p:grpSp>
        <p:nvGrpSpPr>
          <p:cNvPr name="Group 12" id="12"/>
          <p:cNvGrpSpPr/>
          <p:nvPr/>
        </p:nvGrpSpPr>
        <p:grpSpPr>
          <a:xfrm rot="0">
            <a:off x="8393194" y="5894004"/>
            <a:ext cx="1419000" cy="1419000"/>
            <a:chOff x="0" y="0"/>
            <a:chExt cx="1892000" cy="1892000"/>
          </a:xfrm>
        </p:grpSpPr>
        <p:sp>
          <p:nvSpPr>
            <p:cNvPr name="Freeform 13" id="13"/>
            <p:cNvSpPr/>
            <p:nvPr/>
          </p:nvSpPr>
          <p:spPr>
            <a:xfrm flipH="false" flipV="false" rot="0">
              <a:off x="0" y="0"/>
              <a:ext cx="1892046" cy="1892046"/>
            </a:xfrm>
            <a:custGeom>
              <a:avLst/>
              <a:gdLst/>
              <a:ahLst/>
              <a:cxnLst/>
              <a:rect r="r" b="b" t="t" l="l"/>
              <a:pathLst>
                <a:path h="1892046" w="1892046">
                  <a:moveTo>
                    <a:pt x="0" y="946023"/>
                  </a:moveTo>
                  <a:cubicBezTo>
                    <a:pt x="0" y="423545"/>
                    <a:pt x="423545" y="0"/>
                    <a:pt x="946023" y="0"/>
                  </a:cubicBezTo>
                  <a:cubicBezTo>
                    <a:pt x="1468501" y="0"/>
                    <a:pt x="1892046" y="423545"/>
                    <a:pt x="1892046" y="946023"/>
                  </a:cubicBezTo>
                  <a:cubicBezTo>
                    <a:pt x="1892046" y="1468501"/>
                    <a:pt x="1468501" y="1892046"/>
                    <a:pt x="946023" y="1892046"/>
                  </a:cubicBezTo>
                  <a:cubicBezTo>
                    <a:pt x="423545" y="1892046"/>
                    <a:pt x="0" y="1468501"/>
                    <a:pt x="0" y="946023"/>
                  </a:cubicBezTo>
                  <a:close/>
                </a:path>
              </a:pathLst>
            </a:custGeom>
            <a:solidFill>
              <a:srgbClr val="000328">
                <a:alpha val="14118"/>
              </a:srgbClr>
            </a:solidFill>
          </p:spPr>
        </p:sp>
      </p:grpSp>
      <p:grpSp>
        <p:nvGrpSpPr>
          <p:cNvPr name="Group 14" id="14"/>
          <p:cNvGrpSpPr/>
          <p:nvPr/>
        </p:nvGrpSpPr>
        <p:grpSpPr>
          <a:xfrm rot="0">
            <a:off x="2943950" y="5894004"/>
            <a:ext cx="1419000" cy="1419000"/>
            <a:chOff x="0" y="0"/>
            <a:chExt cx="1892000" cy="1892000"/>
          </a:xfrm>
        </p:grpSpPr>
        <p:sp>
          <p:nvSpPr>
            <p:cNvPr name="Freeform 15" id="15"/>
            <p:cNvSpPr/>
            <p:nvPr/>
          </p:nvSpPr>
          <p:spPr>
            <a:xfrm flipH="false" flipV="false" rot="0">
              <a:off x="0" y="0"/>
              <a:ext cx="1892046" cy="1892046"/>
            </a:xfrm>
            <a:custGeom>
              <a:avLst/>
              <a:gdLst/>
              <a:ahLst/>
              <a:cxnLst/>
              <a:rect r="r" b="b" t="t" l="l"/>
              <a:pathLst>
                <a:path h="1892046" w="1892046">
                  <a:moveTo>
                    <a:pt x="0" y="946023"/>
                  </a:moveTo>
                  <a:cubicBezTo>
                    <a:pt x="0" y="423545"/>
                    <a:pt x="423545" y="0"/>
                    <a:pt x="946023" y="0"/>
                  </a:cubicBezTo>
                  <a:cubicBezTo>
                    <a:pt x="1468501" y="0"/>
                    <a:pt x="1892046" y="423545"/>
                    <a:pt x="1892046" y="946023"/>
                  </a:cubicBezTo>
                  <a:cubicBezTo>
                    <a:pt x="1892046" y="1468501"/>
                    <a:pt x="1468501" y="1892046"/>
                    <a:pt x="946023" y="1892046"/>
                  </a:cubicBezTo>
                  <a:cubicBezTo>
                    <a:pt x="423545" y="1892046"/>
                    <a:pt x="0" y="1468501"/>
                    <a:pt x="0" y="946023"/>
                  </a:cubicBezTo>
                  <a:close/>
                </a:path>
              </a:pathLst>
            </a:custGeom>
            <a:solidFill>
              <a:srgbClr val="000328">
                <a:alpha val="14118"/>
              </a:srgbClr>
            </a:solidFill>
          </p:spPr>
        </p:sp>
      </p:grpSp>
      <p:sp>
        <p:nvSpPr>
          <p:cNvPr name="TextBox 16" id="16"/>
          <p:cNvSpPr txBox="true"/>
          <p:nvPr/>
        </p:nvSpPr>
        <p:spPr>
          <a:xfrm rot="0">
            <a:off x="4214697" y="3891454"/>
            <a:ext cx="4326750" cy="1371600"/>
          </a:xfrm>
          <a:prstGeom prst="rect">
            <a:avLst/>
          </a:prstGeom>
        </p:spPr>
        <p:txBody>
          <a:bodyPr anchor="t" rtlCol="false" tIns="0" lIns="0" bIns="0" rIns="0">
            <a:spAutoFit/>
          </a:bodyPr>
          <a:lstStyle/>
          <a:p>
            <a:pPr algn="ctr">
              <a:lnSpc>
                <a:spcPts val="5400"/>
              </a:lnSpc>
            </a:pPr>
            <a:r>
              <a:rPr lang="en-US" b="true" sz="4500">
                <a:solidFill>
                  <a:srgbClr val="FFFFFF"/>
                </a:solidFill>
                <a:latin typeface="IBM Plex Sans Bold"/>
                <a:ea typeface="IBM Plex Sans Bold"/>
                <a:cs typeface="IBM Plex Sans Bold"/>
                <a:sym typeface="IBM Plex Sans Bold"/>
              </a:rPr>
              <a:t>State-of-the-A</a:t>
            </a:r>
            <a:r>
              <a:rPr lang="en-US" b="true" sz="4500">
                <a:solidFill>
                  <a:srgbClr val="FFFFFF"/>
                </a:solidFill>
                <a:latin typeface="IBM Plex Sans Bold"/>
                <a:ea typeface="IBM Plex Sans Bold"/>
                <a:cs typeface="IBM Plex Sans Bold"/>
                <a:sym typeface="IBM Plex Sans Bold"/>
              </a:rPr>
              <a:t>rt în domeniu</a:t>
            </a:r>
          </a:p>
        </p:txBody>
      </p:sp>
      <p:sp>
        <p:nvSpPr>
          <p:cNvPr name="TextBox 17" id="17"/>
          <p:cNvSpPr txBox="true"/>
          <p:nvPr/>
        </p:nvSpPr>
        <p:spPr>
          <a:xfrm rot="0">
            <a:off x="6980625" y="7427304"/>
            <a:ext cx="4326750" cy="1495425"/>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Sce</a:t>
            </a:r>
            <a:r>
              <a:rPr lang="en-US" b="true" sz="4999">
                <a:solidFill>
                  <a:srgbClr val="FFFFFF"/>
                </a:solidFill>
                <a:latin typeface="IBM Plex Sans Bold"/>
                <a:ea typeface="IBM Plex Sans Bold"/>
                <a:cs typeface="IBM Plex Sans Bold"/>
                <a:sym typeface="IBM Plex Sans Bold"/>
              </a:rPr>
              <a:t>narii de utilizare</a:t>
            </a:r>
          </a:p>
        </p:txBody>
      </p:sp>
      <p:sp>
        <p:nvSpPr>
          <p:cNvPr name="TextBox 18" id="18"/>
          <p:cNvSpPr txBox="true"/>
          <p:nvPr/>
        </p:nvSpPr>
        <p:spPr>
          <a:xfrm rot="0">
            <a:off x="9680681" y="3990975"/>
            <a:ext cx="4286290" cy="1200150"/>
          </a:xfrm>
          <a:prstGeom prst="rect">
            <a:avLst/>
          </a:prstGeom>
        </p:spPr>
        <p:txBody>
          <a:bodyPr anchor="t" rtlCol="false" tIns="0" lIns="0" bIns="0" rIns="0">
            <a:spAutoFit/>
          </a:bodyPr>
          <a:lstStyle/>
          <a:p>
            <a:pPr algn="ctr">
              <a:lnSpc>
                <a:spcPts val="4743"/>
              </a:lnSpc>
            </a:pPr>
            <a:r>
              <a:rPr lang="en-US" b="true" sz="3953">
                <a:solidFill>
                  <a:srgbClr val="FFFFFF"/>
                </a:solidFill>
                <a:latin typeface="IBM Plex Sans Bold"/>
                <a:ea typeface="IBM Plex Sans Bold"/>
                <a:cs typeface="IBM Plex Sans Bold"/>
                <a:sym typeface="IBM Plex Sans Bold"/>
              </a:rPr>
              <a:t>Met</a:t>
            </a:r>
            <a:r>
              <a:rPr lang="en-US" b="true" sz="3953">
                <a:solidFill>
                  <a:srgbClr val="FFFFFF"/>
                </a:solidFill>
                <a:latin typeface="IBM Plex Sans Bold"/>
                <a:ea typeface="IBM Plex Sans Bold"/>
                <a:cs typeface="IBM Plex Sans Bold"/>
                <a:sym typeface="IBM Plex Sans Bold"/>
              </a:rPr>
              <a:t>ode și tehnologii folosite</a:t>
            </a:r>
          </a:p>
        </p:txBody>
      </p:sp>
      <p:sp>
        <p:nvSpPr>
          <p:cNvPr name="TextBox 19" id="19"/>
          <p:cNvSpPr txBox="true"/>
          <p:nvPr/>
        </p:nvSpPr>
        <p:spPr>
          <a:xfrm rot="0">
            <a:off x="12429825" y="7417779"/>
            <a:ext cx="4326750" cy="2085975"/>
          </a:xfrm>
          <a:prstGeom prst="rect">
            <a:avLst/>
          </a:prstGeom>
        </p:spPr>
        <p:txBody>
          <a:bodyPr anchor="t" rtlCol="false" tIns="0" lIns="0" bIns="0" rIns="0">
            <a:spAutoFit/>
          </a:bodyPr>
          <a:lstStyle/>
          <a:p>
            <a:pPr algn="ctr">
              <a:lnSpc>
                <a:spcPts val="5520"/>
              </a:lnSpc>
            </a:pPr>
            <a:r>
              <a:rPr lang="en-US" b="true" sz="4600">
                <a:solidFill>
                  <a:srgbClr val="FFFFFF"/>
                </a:solidFill>
                <a:latin typeface="IBM Plex Sans Bold"/>
                <a:ea typeface="IBM Plex Sans Bold"/>
                <a:cs typeface="IBM Plex Sans Bold"/>
                <a:sym typeface="IBM Plex Sans Bold"/>
              </a:rPr>
              <a:t>Concluzii și dezvoltări ulterioare</a:t>
            </a:r>
          </a:p>
        </p:txBody>
      </p:sp>
      <p:sp>
        <p:nvSpPr>
          <p:cNvPr name="TextBox 20" id="20"/>
          <p:cNvSpPr txBox="true"/>
          <p:nvPr/>
        </p:nvSpPr>
        <p:spPr>
          <a:xfrm rot="0">
            <a:off x="1497075" y="7322529"/>
            <a:ext cx="4326750" cy="1371600"/>
          </a:xfrm>
          <a:prstGeom prst="rect">
            <a:avLst/>
          </a:prstGeom>
        </p:spPr>
        <p:txBody>
          <a:bodyPr anchor="t" rtlCol="false" tIns="0" lIns="0" bIns="0" rIns="0">
            <a:spAutoFit/>
          </a:bodyPr>
          <a:lstStyle/>
          <a:p>
            <a:pPr algn="ctr">
              <a:lnSpc>
                <a:spcPts val="5400"/>
              </a:lnSpc>
            </a:pPr>
            <a:r>
              <a:rPr lang="en-US" b="true" sz="4500">
                <a:solidFill>
                  <a:srgbClr val="FFFFFF"/>
                </a:solidFill>
                <a:latin typeface="IBM Plex Sans Bold"/>
                <a:ea typeface="IBM Plex Sans Bold"/>
                <a:cs typeface="IBM Plex Sans Bold"/>
                <a:sym typeface="IBM Plex Sans Bold"/>
              </a:rPr>
              <a:t>Funcționalități proiectate</a:t>
            </a:r>
          </a:p>
        </p:txBody>
      </p:sp>
      <p:sp>
        <p:nvSpPr>
          <p:cNvPr name="TextBox 21" id="21"/>
          <p:cNvSpPr txBox="true"/>
          <p:nvPr/>
        </p:nvSpPr>
        <p:spPr>
          <a:xfrm rot="0">
            <a:off x="2933775" y="6219626"/>
            <a:ext cx="1453350" cy="777225"/>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03</a:t>
            </a:r>
          </a:p>
        </p:txBody>
      </p:sp>
      <p:sp>
        <p:nvSpPr>
          <p:cNvPr name="TextBox 22" id="22"/>
          <p:cNvSpPr txBox="true"/>
          <p:nvPr/>
        </p:nvSpPr>
        <p:spPr>
          <a:xfrm rot="0">
            <a:off x="8376025" y="6219626"/>
            <a:ext cx="1453350" cy="777225"/>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04</a:t>
            </a:r>
          </a:p>
        </p:txBody>
      </p:sp>
      <p:sp>
        <p:nvSpPr>
          <p:cNvPr name="TextBox 23" id="23"/>
          <p:cNvSpPr txBox="true"/>
          <p:nvPr/>
        </p:nvSpPr>
        <p:spPr>
          <a:xfrm rot="0">
            <a:off x="13818275" y="6219626"/>
            <a:ext cx="1453350" cy="777225"/>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05</a:t>
            </a:r>
          </a:p>
        </p:txBody>
      </p:sp>
      <p:sp>
        <p:nvSpPr>
          <p:cNvPr name="TextBox 24" id="24"/>
          <p:cNvSpPr txBox="true"/>
          <p:nvPr/>
        </p:nvSpPr>
        <p:spPr>
          <a:xfrm rot="0">
            <a:off x="1531425" y="965625"/>
            <a:ext cx="15225150" cy="1057275"/>
          </a:xfrm>
          <a:prstGeom prst="rect">
            <a:avLst/>
          </a:prstGeom>
        </p:spPr>
        <p:txBody>
          <a:bodyPr anchor="t" rtlCol="false" tIns="0" lIns="0" bIns="0" rIns="0">
            <a:spAutoFit/>
          </a:bodyPr>
          <a:lstStyle/>
          <a:p>
            <a:pPr algn="ctr">
              <a:lnSpc>
                <a:spcPts val="8400"/>
              </a:lnSpc>
            </a:pPr>
            <a:r>
              <a:rPr lang="en-US" b="true" sz="7000">
                <a:solidFill>
                  <a:srgbClr val="FFFFFF"/>
                </a:solidFill>
                <a:latin typeface="IBM Plex Sans Bold"/>
                <a:ea typeface="IBM Plex Sans Bold"/>
                <a:cs typeface="IBM Plex Sans Bold"/>
                <a:sym typeface="IBM Plex Sans Bold"/>
              </a:rPr>
              <a:t>Cuprins</a:t>
            </a:r>
          </a:p>
        </p:txBody>
      </p:sp>
      <p:sp>
        <p:nvSpPr>
          <p:cNvPr name="TextBox 25" id="25"/>
          <p:cNvSpPr txBox="true"/>
          <p:nvPr/>
        </p:nvSpPr>
        <p:spPr>
          <a:xfrm rot="0">
            <a:off x="11097151" y="2789700"/>
            <a:ext cx="1453350" cy="777225"/>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02</a:t>
            </a:r>
          </a:p>
        </p:txBody>
      </p:sp>
      <p:sp>
        <p:nvSpPr>
          <p:cNvPr name="TextBox 26" id="26"/>
          <p:cNvSpPr txBox="true"/>
          <p:nvPr/>
        </p:nvSpPr>
        <p:spPr>
          <a:xfrm rot="0">
            <a:off x="5654901" y="2789700"/>
            <a:ext cx="1453350" cy="777225"/>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01</a:t>
            </a:r>
          </a:p>
        </p:txBody>
      </p:sp>
      <p:sp>
        <p:nvSpPr>
          <p:cNvPr name="Freeform 27" id="27"/>
          <p:cNvSpPr/>
          <p:nvPr/>
        </p:nvSpPr>
        <p:spPr>
          <a:xfrm flipH="false" flipV="false" rot="0">
            <a:off x="1797801" y="2780101"/>
            <a:ext cx="2328300" cy="880050"/>
          </a:xfrm>
          <a:custGeom>
            <a:avLst/>
            <a:gdLst/>
            <a:ahLst/>
            <a:cxnLst/>
            <a:rect r="r" b="b" t="t" l="l"/>
            <a:pathLst>
              <a:path h="880050" w="2328300">
                <a:moveTo>
                  <a:pt x="0" y="0"/>
                </a:moveTo>
                <a:lnTo>
                  <a:pt x="2328300" y="0"/>
                </a:lnTo>
                <a:lnTo>
                  <a:pt x="2328300" y="880050"/>
                </a:lnTo>
                <a:lnTo>
                  <a:pt x="0" y="8800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14120601" y="2780101"/>
            <a:ext cx="2328300" cy="880050"/>
          </a:xfrm>
          <a:custGeom>
            <a:avLst/>
            <a:gdLst/>
            <a:ahLst/>
            <a:cxnLst/>
            <a:rect r="r" b="b" t="t" l="l"/>
            <a:pathLst>
              <a:path h="880050" w="2328300">
                <a:moveTo>
                  <a:pt x="0" y="0"/>
                </a:moveTo>
                <a:lnTo>
                  <a:pt x="2328300" y="0"/>
                </a:lnTo>
                <a:lnTo>
                  <a:pt x="2328300" y="880050"/>
                </a:lnTo>
                <a:lnTo>
                  <a:pt x="0" y="8800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1624150" y="-1456650"/>
            <a:ext cx="6901800" cy="6901800"/>
            <a:chOff x="0" y="0"/>
            <a:chExt cx="9202400" cy="9202400"/>
          </a:xfrm>
        </p:grpSpPr>
        <p:sp>
          <p:nvSpPr>
            <p:cNvPr name="Freeform 4" id="4"/>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0">
            <a:off x="2842551" y="1558575"/>
            <a:ext cx="12602850" cy="7169850"/>
            <a:chOff x="0" y="0"/>
            <a:chExt cx="16803800" cy="9559800"/>
          </a:xfrm>
        </p:grpSpPr>
        <p:sp>
          <p:nvSpPr>
            <p:cNvPr name="Freeform 6" id="6"/>
            <p:cNvSpPr/>
            <p:nvPr/>
          </p:nvSpPr>
          <p:spPr>
            <a:xfrm flipH="false" flipV="false" rot="0">
              <a:off x="0" y="0"/>
              <a:ext cx="16803751" cy="9559799"/>
            </a:xfrm>
            <a:custGeom>
              <a:avLst/>
              <a:gdLst/>
              <a:ahLst/>
              <a:cxnLst/>
              <a:rect r="r" b="b" t="t" l="l"/>
              <a:pathLst>
                <a:path h="9559799" w="16803751">
                  <a:moveTo>
                    <a:pt x="12700" y="0"/>
                  </a:moveTo>
                  <a:lnTo>
                    <a:pt x="14667357" y="0"/>
                  </a:lnTo>
                  <a:cubicBezTo>
                    <a:pt x="14670787" y="0"/>
                    <a:pt x="14673962" y="1397"/>
                    <a:pt x="14676374" y="3683"/>
                  </a:cubicBezTo>
                  <a:lnTo>
                    <a:pt x="16800069" y="2124964"/>
                  </a:lnTo>
                  <a:cubicBezTo>
                    <a:pt x="16802481" y="2127377"/>
                    <a:pt x="16803751" y="2130552"/>
                    <a:pt x="16803751" y="2133981"/>
                  </a:cubicBezTo>
                  <a:lnTo>
                    <a:pt x="16803751" y="9547098"/>
                  </a:lnTo>
                  <a:lnTo>
                    <a:pt x="16791051" y="9547098"/>
                  </a:lnTo>
                  <a:lnTo>
                    <a:pt x="16791051" y="9534398"/>
                  </a:lnTo>
                  <a:lnTo>
                    <a:pt x="16791051" y="9547098"/>
                  </a:lnTo>
                  <a:lnTo>
                    <a:pt x="16791051" y="9559798"/>
                  </a:lnTo>
                  <a:lnTo>
                    <a:pt x="2136394" y="9559798"/>
                  </a:lnTo>
                  <a:cubicBezTo>
                    <a:pt x="2132965" y="9559798"/>
                    <a:pt x="2129790" y="9558401"/>
                    <a:pt x="2127377" y="9556115"/>
                  </a:cubicBezTo>
                  <a:lnTo>
                    <a:pt x="3683" y="7434834"/>
                  </a:lnTo>
                  <a:cubicBezTo>
                    <a:pt x="1270" y="7432421"/>
                    <a:pt x="0" y="7429246"/>
                    <a:pt x="0" y="7425817"/>
                  </a:cubicBezTo>
                  <a:lnTo>
                    <a:pt x="0" y="12700"/>
                  </a:lnTo>
                  <a:cubicBezTo>
                    <a:pt x="0" y="5715"/>
                    <a:pt x="5715" y="0"/>
                    <a:pt x="12700" y="0"/>
                  </a:cubicBezTo>
                  <a:moveTo>
                    <a:pt x="12700" y="25400"/>
                  </a:moveTo>
                  <a:lnTo>
                    <a:pt x="12700" y="12700"/>
                  </a:lnTo>
                  <a:lnTo>
                    <a:pt x="25400" y="12700"/>
                  </a:lnTo>
                  <a:lnTo>
                    <a:pt x="25400" y="7425817"/>
                  </a:lnTo>
                  <a:lnTo>
                    <a:pt x="12700" y="7425817"/>
                  </a:lnTo>
                  <a:lnTo>
                    <a:pt x="21717" y="7416800"/>
                  </a:lnTo>
                  <a:lnTo>
                    <a:pt x="2145411" y="9538081"/>
                  </a:lnTo>
                  <a:lnTo>
                    <a:pt x="2136394" y="9547099"/>
                  </a:lnTo>
                  <a:lnTo>
                    <a:pt x="2136394" y="9534399"/>
                  </a:lnTo>
                  <a:lnTo>
                    <a:pt x="16791051" y="9534399"/>
                  </a:lnTo>
                  <a:cubicBezTo>
                    <a:pt x="16798037" y="9534399"/>
                    <a:pt x="16803751" y="9540113"/>
                    <a:pt x="16803751" y="9547099"/>
                  </a:cubicBezTo>
                  <a:cubicBezTo>
                    <a:pt x="16803751" y="9554083"/>
                    <a:pt x="16798037" y="9559799"/>
                    <a:pt x="16791051" y="9559799"/>
                  </a:cubicBezTo>
                  <a:cubicBezTo>
                    <a:pt x="16784065" y="9559799"/>
                    <a:pt x="16778351" y="9554083"/>
                    <a:pt x="16778351" y="9547099"/>
                  </a:cubicBezTo>
                  <a:lnTo>
                    <a:pt x="16778351" y="2133981"/>
                  </a:lnTo>
                  <a:lnTo>
                    <a:pt x="16791051" y="2133981"/>
                  </a:lnTo>
                  <a:lnTo>
                    <a:pt x="16782035" y="2142998"/>
                  </a:lnTo>
                  <a:lnTo>
                    <a:pt x="14658339" y="21717"/>
                  </a:lnTo>
                  <a:lnTo>
                    <a:pt x="14667356" y="12700"/>
                  </a:lnTo>
                  <a:lnTo>
                    <a:pt x="14667356" y="25400"/>
                  </a:lnTo>
                  <a:lnTo>
                    <a:pt x="12700" y="25400"/>
                  </a:lnTo>
                  <a:close/>
                </a:path>
              </a:pathLst>
            </a:custGeom>
            <a:solidFill>
              <a:srgbClr val="FFFFFF"/>
            </a:solidFill>
          </p:spPr>
        </p:sp>
      </p:grpSp>
      <p:sp>
        <p:nvSpPr>
          <p:cNvPr name="Freeform 7" id="7"/>
          <p:cNvSpPr/>
          <p:nvPr/>
        </p:nvSpPr>
        <p:spPr>
          <a:xfrm flipH="false" flipV="false" rot="0">
            <a:off x="14173270" y="1838814"/>
            <a:ext cx="1887464" cy="613512"/>
          </a:xfrm>
          <a:custGeom>
            <a:avLst/>
            <a:gdLst/>
            <a:ahLst/>
            <a:cxnLst/>
            <a:rect r="r" b="b" t="t" l="l"/>
            <a:pathLst>
              <a:path h="613512" w="1887464">
                <a:moveTo>
                  <a:pt x="0" y="0"/>
                </a:moveTo>
                <a:lnTo>
                  <a:pt x="1887464" y="0"/>
                </a:lnTo>
                <a:lnTo>
                  <a:pt x="1887464" y="613512"/>
                </a:lnTo>
                <a:lnTo>
                  <a:pt x="0" y="613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2846704" y="1983812"/>
            <a:ext cx="4262278" cy="557966"/>
          </a:xfrm>
          <a:custGeom>
            <a:avLst/>
            <a:gdLst/>
            <a:ahLst/>
            <a:cxnLst/>
            <a:rect r="r" b="b" t="t" l="l"/>
            <a:pathLst>
              <a:path h="557966" w="4262278">
                <a:moveTo>
                  <a:pt x="0" y="0"/>
                </a:moveTo>
                <a:lnTo>
                  <a:pt x="4262278" y="0"/>
                </a:lnTo>
                <a:lnTo>
                  <a:pt x="4262278" y="557966"/>
                </a:lnTo>
                <a:lnTo>
                  <a:pt x="0" y="5579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655001" y="2452326"/>
            <a:ext cx="8977950" cy="1371600"/>
          </a:xfrm>
          <a:prstGeom prst="rect">
            <a:avLst/>
          </a:prstGeom>
        </p:spPr>
        <p:txBody>
          <a:bodyPr anchor="t" rtlCol="false" tIns="0" lIns="0" bIns="0" rIns="0">
            <a:spAutoFit/>
          </a:bodyPr>
          <a:lstStyle/>
          <a:p>
            <a:pPr algn="ctr">
              <a:lnSpc>
                <a:spcPts val="10800"/>
              </a:lnSpc>
            </a:pPr>
            <a:r>
              <a:rPr lang="en-US" b="true" sz="9000">
                <a:solidFill>
                  <a:srgbClr val="FFFFFF"/>
                </a:solidFill>
                <a:latin typeface="IBM Plex Sans Bold"/>
                <a:ea typeface="IBM Plex Sans Bold"/>
                <a:cs typeface="IBM Plex Sans Bold"/>
                <a:sym typeface="IBM Plex Sans Bold"/>
              </a:rPr>
              <a:t>Introducere</a:t>
            </a:r>
          </a:p>
        </p:txBody>
      </p:sp>
      <p:sp>
        <p:nvSpPr>
          <p:cNvPr name="TextBox 10" id="10"/>
          <p:cNvSpPr txBox="true"/>
          <p:nvPr/>
        </p:nvSpPr>
        <p:spPr>
          <a:xfrm rot="0">
            <a:off x="4655025" y="3823926"/>
            <a:ext cx="8977950" cy="4572000"/>
          </a:xfrm>
          <a:prstGeom prst="rect">
            <a:avLst/>
          </a:prstGeom>
        </p:spPr>
        <p:txBody>
          <a:bodyPr anchor="t" rtlCol="false" tIns="0" lIns="0" bIns="0" rIns="0">
            <a:spAutoFit/>
          </a:bodyPr>
          <a:lstStyle/>
          <a:p>
            <a:pPr algn="just">
              <a:lnSpc>
                <a:spcPts val="3600"/>
              </a:lnSpc>
            </a:pPr>
            <a:r>
              <a:rPr lang="en-US" b="true" sz="3000">
                <a:solidFill>
                  <a:srgbClr val="FFFFFF"/>
                </a:solidFill>
                <a:latin typeface="IBM Plex Sans Medium"/>
                <a:ea typeface="IBM Plex Sans Medium"/>
                <a:cs typeface="IBM Plex Sans Medium"/>
                <a:sym typeface="IBM Plex Sans Medium"/>
              </a:rPr>
              <a:t>Am</a:t>
            </a:r>
            <a:r>
              <a:rPr lang="en-US" b="true" sz="3000">
                <a:solidFill>
                  <a:srgbClr val="FFFFFF"/>
                </a:solidFill>
                <a:latin typeface="IBM Plex Sans Medium"/>
                <a:ea typeface="IBM Plex Sans Medium"/>
                <a:cs typeface="IBM Plex Sans Medium"/>
                <a:sym typeface="IBM Plex Sans Medium"/>
              </a:rPr>
              <a:t> ales această temă deoarece combină două domenii care mă pasionează: sportul și inteligența artificială. </a:t>
            </a:r>
          </a:p>
          <a:p>
            <a:pPr algn="just">
              <a:lnSpc>
                <a:spcPts val="3600"/>
              </a:lnSpc>
            </a:pPr>
            <a:r>
              <a:rPr lang="en-US" b="true" sz="3000">
                <a:solidFill>
                  <a:srgbClr val="FFFFFF"/>
                </a:solidFill>
                <a:latin typeface="IBM Plex Sans Medium"/>
                <a:ea typeface="IBM Plex Sans Medium"/>
                <a:cs typeface="IBM Plex Sans Medium"/>
                <a:sym typeface="IBM Plex Sans Medium"/>
              </a:rPr>
              <a:t>Tenisul este un sport în care analiza detaliată a jocului poate aduce îmbunătățiri reale în performanță, însă majoritatea sistemelor existente sunt inaccesibile publicului larg. Scopul meu a fost să creez o soluție simplă și eficientă care extrage automat statistici relevante dintr-un video scurt, fără a fi nevoie de echipamente profesionale.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812150" y="-1196450"/>
            <a:ext cx="5422800" cy="5422800"/>
            <a:chOff x="0" y="0"/>
            <a:chExt cx="7230400" cy="7230400"/>
          </a:xfrm>
        </p:grpSpPr>
        <p:sp>
          <p:nvSpPr>
            <p:cNvPr name="Freeform 4" id="4"/>
            <p:cNvSpPr/>
            <p:nvPr/>
          </p:nvSpPr>
          <p:spPr>
            <a:xfrm flipH="false" flipV="false" rot="0">
              <a:off x="0" y="0"/>
              <a:ext cx="7230364" cy="7230364"/>
            </a:xfrm>
            <a:custGeom>
              <a:avLst/>
              <a:gdLst/>
              <a:ahLst/>
              <a:cxnLst/>
              <a:rect r="r" b="b" t="t" l="l"/>
              <a:pathLst>
                <a:path h="7230364" w="7230364">
                  <a:moveTo>
                    <a:pt x="7230364" y="3615182"/>
                  </a:moveTo>
                  <a:cubicBezTo>
                    <a:pt x="7230364" y="1618615"/>
                    <a:pt x="5611876" y="0"/>
                    <a:pt x="3615182" y="0"/>
                  </a:cubicBezTo>
                  <a:cubicBezTo>
                    <a:pt x="1618488" y="0"/>
                    <a:pt x="0" y="1618615"/>
                    <a:pt x="0" y="3615182"/>
                  </a:cubicBezTo>
                  <a:cubicBezTo>
                    <a:pt x="0" y="5611749"/>
                    <a:pt x="1618615" y="7230364"/>
                    <a:pt x="3615182" y="7230364"/>
                  </a:cubicBezTo>
                  <a:cubicBezTo>
                    <a:pt x="5611749" y="7230364"/>
                    <a:pt x="7230364" y="5611876"/>
                    <a:pt x="7230364" y="3615182"/>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0">
            <a:off x="1689075" y="1021275"/>
            <a:ext cx="14909850" cy="8244450"/>
            <a:chOff x="0" y="0"/>
            <a:chExt cx="19879800" cy="10992600"/>
          </a:xfrm>
        </p:grpSpPr>
        <p:sp>
          <p:nvSpPr>
            <p:cNvPr name="Freeform 6" id="6"/>
            <p:cNvSpPr/>
            <p:nvPr/>
          </p:nvSpPr>
          <p:spPr>
            <a:xfrm flipH="false" flipV="false" rot="0">
              <a:off x="0" y="0"/>
              <a:ext cx="19879818" cy="10992612"/>
            </a:xfrm>
            <a:custGeom>
              <a:avLst/>
              <a:gdLst/>
              <a:ahLst/>
              <a:cxnLst/>
              <a:rect r="r" b="b" t="t" l="l"/>
              <a:pathLst>
                <a:path h="10992612" w="19879818">
                  <a:moveTo>
                    <a:pt x="12700" y="0"/>
                  </a:moveTo>
                  <a:lnTo>
                    <a:pt x="18037302" y="0"/>
                  </a:lnTo>
                  <a:cubicBezTo>
                    <a:pt x="18040731" y="0"/>
                    <a:pt x="18043906" y="1397"/>
                    <a:pt x="18046319" y="3683"/>
                  </a:cubicBezTo>
                  <a:lnTo>
                    <a:pt x="19876136" y="1831594"/>
                  </a:lnTo>
                  <a:cubicBezTo>
                    <a:pt x="19878548" y="1834007"/>
                    <a:pt x="19879818" y="1837182"/>
                    <a:pt x="19879818" y="1840611"/>
                  </a:cubicBezTo>
                  <a:lnTo>
                    <a:pt x="19879818" y="10979912"/>
                  </a:lnTo>
                  <a:lnTo>
                    <a:pt x="19867118" y="10979912"/>
                  </a:lnTo>
                  <a:lnTo>
                    <a:pt x="19867118" y="10967212"/>
                  </a:lnTo>
                  <a:lnTo>
                    <a:pt x="19867118" y="10979912"/>
                  </a:lnTo>
                  <a:lnTo>
                    <a:pt x="19867118" y="10992612"/>
                  </a:lnTo>
                  <a:lnTo>
                    <a:pt x="1842516" y="10992612"/>
                  </a:lnTo>
                  <a:cubicBezTo>
                    <a:pt x="1839087" y="10992612"/>
                    <a:pt x="1835912" y="10991215"/>
                    <a:pt x="1833499" y="10988929"/>
                  </a:cubicBezTo>
                  <a:lnTo>
                    <a:pt x="3683" y="9161018"/>
                  </a:lnTo>
                  <a:cubicBezTo>
                    <a:pt x="1270" y="9158605"/>
                    <a:pt x="0" y="9155430"/>
                    <a:pt x="0" y="9152001"/>
                  </a:cubicBezTo>
                  <a:lnTo>
                    <a:pt x="0" y="12700"/>
                  </a:lnTo>
                  <a:cubicBezTo>
                    <a:pt x="0" y="5715"/>
                    <a:pt x="5715" y="0"/>
                    <a:pt x="12700" y="0"/>
                  </a:cubicBezTo>
                  <a:moveTo>
                    <a:pt x="12700" y="25400"/>
                  </a:moveTo>
                  <a:lnTo>
                    <a:pt x="12700" y="12700"/>
                  </a:lnTo>
                  <a:lnTo>
                    <a:pt x="25400" y="12700"/>
                  </a:lnTo>
                  <a:lnTo>
                    <a:pt x="25400" y="9152001"/>
                  </a:lnTo>
                  <a:lnTo>
                    <a:pt x="12700" y="9152001"/>
                  </a:lnTo>
                  <a:lnTo>
                    <a:pt x="21717" y="9142984"/>
                  </a:lnTo>
                  <a:lnTo>
                    <a:pt x="1851533" y="10970895"/>
                  </a:lnTo>
                  <a:lnTo>
                    <a:pt x="1842516" y="10979912"/>
                  </a:lnTo>
                  <a:lnTo>
                    <a:pt x="1842516" y="10967212"/>
                  </a:lnTo>
                  <a:lnTo>
                    <a:pt x="19867118" y="10967212"/>
                  </a:lnTo>
                  <a:cubicBezTo>
                    <a:pt x="19874103" y="10967212"/>
                    <a:pt x="19879818" y="10972926"/>
                    <a:pt x="19879818" y="10979912"/>
                  </a:cubicBezTo>
                  <a:cubicBezTo>
                    <a:pt x="19879818" y="10986897"/>
                    <a:pt x="19874103" y="10992612"/>
                    <a:pt x="19867118" y="10992612"/>
                  </a:cubicBezTo>
                  <a:cubicBezTo>
                    <a:pt x="19860132" y="10992612"/>
                    <a:pt x="19854418" y="10986897"/>
                    <a:pt x="19854418" y="10979912"/>
                  </a:cubicBezTo>
                  <a:lnTo>
                    <a:pt x="19854418" y="1840611"/>
                  </a:lnTo>
                  <a:lnTo>
                    <a:pt x="19867118" y="1840611"/>
                  </a:lnTo>
                  <a:lnTo>
                    <a:pt x="19858101" y="1849628"/>
                  </a:lnTo>
                  <a:lnTo>
                    <a:pt x="18028286" y="21717"/>
                  </a:lnTo>
                  <a:lnTo>
                    <a:pt x="18037302" y="12700"/>
                  </a:lnTo>
                  <a:lnTo>
                    <a:pt x="18037302" y="25400"/>
                  </a:lnTo>
                  <a:lnTo>
                    <a:pt x="12700" y="25400"/>
                  </a:lnTo>
                  <a:close/>
                </a:path>
              </a:pathLst>
            </a:custGeom>
            <a:solidFill>
              <a:srgbClr val="FFFFFF"/>
            </a:solidFill>
          </p:spPr>
        </p:sp>
      </p:grpSp>
      <p:grpSp>
        <p:nvGrpSpPr>
          <p:cNvPr name="Group 7" id="7"/>
          <p:cNvGrpSpPr/>
          <p:nvPr/>
        </p:nvGrpSpPr>
        <p:grpSpPr>
          <a:xfrm rot="0">
            <a:off x="10656700" y="6031600"/>
            <a:ext cx="9370200" cy="9370200"/>
            <a:chOff x="0" y="0"/>
            <a:chExt cx="12493600" cy="12493600"/>
          </a:xfrm>
        </p:grpSpPr>
        <p:sp>
          <p:nvSpPr>
            <p:cNvPr name="Freeform 8" id="8"/>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sp>
        <p:nvSpPr>
          <p:cNvPr name="Freeform 9" id="9"/>
          <p:cNvSpPr/>
          <p:nvPr/>
        </p:nvSpPr>
        <p:spPr>
          <a:xfrm flipH="false" flipV="false" rot="0">
            <a:off x="3530534" y="1567700"/>
            <a:ext cx="2320184" cy="127896"/>
          </a:xfrm>
          <a:custGeom>
            <a:avLst/>
            <a:gdLst/>
            <a:ahLst/>
            <a:cxnLst/>
            <a:rect r="r" b="b" t="t" l="l"/>
            <a:pathLst>
              <a:path h="127896" w="2320184">
                <a:moveTo>
                  <a:pt x="0" y="0"/>
                </a:moveTo>
                <a:lnTo>
                  <a:pt x="2320184" y="0"/>
                </a:lnTo>
                <a:lnTo>
                  <a:pt x="2320184" y="127896"/>
                </a:lnTo>
                <a:lnTo>
                  <a:pt x="0" y="127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9630325" y="8131501"/>
            <a:ext cx="8667200" cy="1818100"/>
          </a:xfrm>
          <a:custGeom>
            <a:avLst/>
            <a:gdLst/>
            <a:ahLst/>
            <a:cxnLst/>
            <a:rect r="r" b="b" t="t" l="l"/>
            <a:pathLst>
              <a:path h="1818100" w="8667200">
                <a:moveTo>
                  <a:pt x="0" y="0"/>
                </a:moveTo>
                <a:lnTo>
                  <a:pt x="8667200" y="0"/>
                </a:lnTo>
                <a:lnTo>
                  <a:pt x="8667200" y="1818100"/>
                </a:lnTo>
                <a:lnTo>
                  <a:pt x="0" y="18181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889" y="486759"/>
            <a:ext cx="9936495" cy="1801963"/>
          </a:xfrm>
          <a:custGeom>
            <a:avLst/>
            <a:gdLst/>
            <a:ahLst/>
            <a:cxnLst/>
            <a:rect r="r" b="b" t="t" l="l"/>
            <a:pathLst>
              <a:path h="1801963" w="9936495">
                <a:moveTo>
                  <a:pt x="0" y="0"/>
                </a:moveTo>
                <a:lnTo>
                  <a:pt x="9936494" y="0"/>
                </a:lnTo>
                <a:lnTo>
                  <a:pt x="9936494" y="1801962"/>
                </a:lnTo>
                <a:lnTo>
                  <a:pt x="0" y="18019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17381503" y="457002"/>
            <a:ext cx="367867" cy="573788"/>
            <a:chOff x="0" y="0"/>
            <a:chExt cx="490490" cy="765051"/>
          </a:xfrm>
        </p:grpSpPr>
        <p:sp>
          <p:nvSpPr>
            <p:cNvPr name="Freeform 13" id="13"/>
            <p:cNvSpPr/>
            <p:nvPr/>
          </p:nvSpPr>
          <p:spPr>
            <a:xfrm flipH="false" flipV="false" rot="0">
              <a:off x="0" y="0"/>
              <a:ext cx="490474" cy="765048"/>
            </a:xfrm>
            <a:custGeom>
              <a:avLst/>
              <a:gdLst/>
              <a:ahLst/>
              <a:cxnLst/>
              <a:rect r="r" b="b" t="t" l="l"/>
              <a:pathLst>
                <a:path h="765048" w="490474">
                  <a:moveTo>
                    <a:pt x="0" y="0"/>
                  </a:moveTo>
                  <a:lnTo>
                    <a:pt x="245237" y="0"/>
                  </a:lnTo>
                  <a:lnTo>
                    <a:pt x="490474" y="382524"/>
                  </a:lnTo>
                  <a:lnTo>
                    <a:pt x="245237" y="765048"/>
                  </a:lnTo>
                  <a:lnTo>
                    <a:pt x="0" y="765048"/>
                  </a:lnTo>
                  <a:lnTo>
                    <a:pt x="245237" y="382524"/>
                  </a:lnTo>
                  <a:close/>
                </a:path>
              </a:pathLst>
            </a:custGeom>
            <a:gradFill rotWithShape="true">
              <a:gsLst>
                <a:gs pos="0">
                  <a:srgbClr val="FFFFFF">
                    <a:alpha val="29803"/>
                  </a:srgbClr>
                </a:gs>
                <a:gs pos="100000">
                  <a:srgbClr val="FFFFFF">
                    <a:alpha val="0"/>
                  </a:srgbClr>
                </a:gs>
              </a:gsLst>
              <a:lin ang="5400008"/>
            </a:gradFill>
          </p:spPr>
        </p:sp>
      </p:grpSp>
      <p:grpSp>
        <p:nvGrpSpPr>
          <p:cNvPr name="Group 14" id="14"/>
          <p:cNvGrpSpPr/>
          <p:nvPr/>
        </p:nvGrpSpPr>
        <p:grpSpPr>
          <a:xfrm rot="0">
            <a:off x="17030669" y="457002"/>
            <a:ext cx="367867" cy="573788"/>
            <a:chOff x="0" y="0"/>
            <a:chExt cx="490490" cy="765051"/>
          </a:xfrm>
        </p:grpSpPr>
        <p:sp>
          <p:nvSpPr>
            <p:cNvPr name="Freeform 15" id="15"/>
            <p:cNvSpPr/>
            <p:nvPr/>
          </p:nvSpPr>
          <p:spPr>
            <a:xfrm flipH="false" flipV="false" rot="0">
              <a:off x="0" y="0"/>
              <a:ext cx="490474" cy="765048"/>
            </a:xfrm>
            <a:custGeom>
              <a:avLst/>
              <a:gdLst/>
              <a:ahLst/>
              <a:cxnLst/>
              <a:rect r="r" b="b" t="t" l="l"/>
              <a:pathLst>
                <a:path h="765048" w="490474">
                  <a:moveTo>
                    <a:pt x="0" y="0"/>
                  </a:moveTo>
                  <a:lnTo>
                    <a:pt x="245237" y="0"/>
                  </a:lnTo>
                  <a:lnTo>
                    <a:pt x="490474" y="382524"/>
                  </a:lnTo>
                  <a:lnTo>
                    <a:pt x="245237" y="765048"/>
                  </a:lnTo>
                  <a:lnTo>
                    <a:pt x="0" y="765048"/>
                  </a:lnTo>
                  <a:lnTo>
                    <a:pt x="245237" y="382524"/>
                  </a:lnTo>
                  <a:close/>
                </a:path>
              </a:pathLst>
            </a:custGeom>
            <a:gradFill rotWithShape="true">
              <a:gsLst>
                <a:gs pos="0">
                  <a:srgbClr val="FFFFFF">
                    <a:alpha val="29803"/>
                  </a:srgbClr>
                </a:gs>
                <a:gs pos="100000">
                  <a:srgbClr val="FFFFFF">
                    <a:alpha val="0"/>
                  </a:srgbClr>
                </a:gs>
              </a:gsLst>
              <a:lin ang="5400008"/>
            </a:gradFill>
          </p:spPr>
        </p:sp>
      </p:grpSp>
      <p:grpSp>
        <p:nvGrpSpPr>
          <p:cNvPr name="Group 16" id="16"/>
          <p:cNvGrpSpPr/>
          <p:nvPr/>
        </p:nvGrpSpPr>
        <p:grpSpPr>
          <a:xfrm rot="0">
            <a:off x="16679836" y="457002"/>
            <a:ext cx="367867" cy="573788"/>
            <a:chOff x="0" y="0"/>
            <a:chExt cx="490490" cy="765051"/>
          </a:xfrm>
        </p:grpSpPr>
        <p:sp>
          <p:nvSpPr>
            <p:cNvPr name="Freeform 17" id="17"/>
            <p:cNvSpPr/>
            <p:nvPr/>
          </p:nvSpPr>
          <p:spPr>
            <a:xfrm flipH="false" flipV="false" rot="0">
              <a:off x="0" y="0"/>
              <a:ext cx="490474" cy="765048"/>
            </a:xfrm>
            <a:custGeom>
              <a:avLst/>
              <a:gdLst/>
              <a:ahLst/>
              <a:cxnLst/>
              <a:rect r="r" b="b" t="t" l="l"/>
              <a:pathLst>
                <a:path h="765048" w="490474">
                  <a:moveTo>
                    <a:pt x="0" y="0"/>
                  </a:moveTo>
                  <a:lnTo>
                    <a:pt x="245237" y="0"/>
                  </a:lnTo>
                  <a:lnTo>
                    <a:pt x="490474" y="382524"/>
                  </a:lnTo>
                  <a:lnTo>
                    <a:pt x="245237" y="765048"/>
                  </a:lnTo>
                  <a:lnTo>
                    <a:pt x="0" y="765048"/>
                  </a:lnTo>
                  <a:lnTo>
                    <a:pt x="245237" y="382524"/>
                  </a:lnTo>
                  <a:close/>
                </a:path>
              </a:pathLst>
            </a:custGeom>
            <a:gradFill rotWithShape="true">
              <a:gsLst>
                <a:gs pos="0">
                  <a:srgbClr val="FFFFFF">
                    <a:alpha val="29803"/>
                  </a:srgbClr>
                </a:gs>
                <a:gs pos="100000">
                  <a:srgbClr val="FFFFFF">
                    <a:alpha val="0"/>
                  </a:srgbClr>
                </a:gs>
              </a:gsLst>
              <a:lin ang="5400008"/>
            </a:gradFill>
          </p:spPr>
        </p:sp>
      </p:grpSp>
      <p:grpSp>
        <p:nvGrpSpPr>
          <p:cNvPr name="Group 18" id="18"/>
          <p:cNvGrpSpPr/>
          <p:nvPr/>
        </p:nvGrpSpPr>
        <p:grpSpPr>
          <a:xfrm rot="0">
            <a:off x="3321700" y="3770716"/>
            <a:ext cx="2745600" cy="2745600"/>
            <a:chOff x="0" y="0"/>
            <a:chExt cx="3660800" cy="3660800"/>
          </a:xfrm>
        </p:grpSpPr>
        <p:sp>
          <p:nvSpPr>
            <p:cNvPr name="Freeform 19" id="19"/>
            <p:cNvSpPr/>
            <p:nvPr/>
          </p:nvSpPr>
          <p:spPr>
            <a:xfrm flipH="false" flipV="false" rot="0">
              <a:off x="0" y="0"/>
              <a:ext cx="3660775" cy="3660775"/>
            </a:xfrm>
            <a:custGeom>
              <a:avLst/>
              <a:gdLst/>
              <a:ahLst/>
              <a:cxnLst/>
              <a:rect r="r" b="b" t="t" l="l"/>
              <a:pathLst>
                <a:path h="3660775" w="3660775">
                  <a:moveTo>
                    <a:pt x="0" y="1830451"/>
                  </a:moveTo>
                  <a:cubicBezTo>
                    <a:pt x="0" y="819531"/>
                    <a:pt x="819531" y="0"/>
                    <a:pt x="1830451" y="0"/>
                  </a:cubicBezTo>
                  <a:cubicBezTo>
                    <a:pt x="2841371" y="0"/>
                    <a:pt x="3660775" y="819531"/>
                    <a:pt x="3660775" y="1830451"/>
                  </a:cubicBezTo>
                  <a:cubicBezTo>
                    <a:pt x="3660775" y="2841371"/>
                    <a:pt x="2841244" y="3660775"/>
                    <a:pt x="1830451" y="3660775"/>
                  </a:cubicBezTo>
                  <a:cubicBezTo>
                    <a:pt x="819658" y="3660775"/>
                    <a:pt x="0" y="2841244"/>
                    <a:pt x="0" y="1830451"/>
                  </a:cubicBezTo>
                  <a:close/>
                </a:path>
              </a:pathLst>
            </a:custGeom>
            <a:solidFill>
              <a:srgbClr val="000328">
                <a:alpha val="14118"/>
              </a:srgbClr>
            </a:solidFill>
          </p:spPr>
        </p:sp>
      </p:grpSp>
      <p:sp>
        <p:nvSpPr>
          <p:cNvPr name="TextBox 20" id="20"/>
          <p:cNvSpPr txBox="true"/>
          <p:nvPr/>
        </p:nvSpPr>
        <p:spPr>
          <a:xfrm rot="0">
            <a:off x="6526983" y="2881249"/>
            <a:ext cx="8455350" cy="4657725"/>
          </a:xfrm>
          <a:prstGeom prst="rect">
            <a:avLst/>
          </a:prstGeom>
        </p:spPr>
        <p:txBody>
          <a:bodyPr anchor="t" rtlCol="false" tIns="0" lIns="0" bIns="0" rIns="0">
            <a:spAutoFit/>
          </a:bodyPr>
          <a:lstStyle/>
          <a:p>
            <a:pPr algn="ctr">
              <a:lnSpc>
                <a:spcPts val="12240"/>
              </a:lnSpc>
            </a:pPr>
            <a:r>
              <a:rPr lang="en-US" b="true" sz="10200">
                <a:solidFill>
                  <a:srgbClr val="FFFFFF"/>
                </a:solidFill>
                <a:latin typeface="IBM Plex Sans Bold"/>
                <a:ea typeface="IBM Plex Sans Bold"/>
                <a:cs typeface="IBM Plex Sans Bold"/>
                <a:sym typeface="IBM Plex Sans Bold"/>
              </a:rPr>
              <a:t>State-of-the-Art în domeniu</a:t>
            </a:r>
          </a:p>
        </p:txBody>
      </p:sp>
      <p:sp>
        <p:nvSpPr>
          <p:cNvPr name="TextBox 21" id="21"/>
          <p:cNvSpPr txBox="true"/>
          <p:nvPr/>
        </p:nvSpPr>
        <p:spPr>
          <a:xfrm rot="0">
            <a:off x="3146425" y="4216825"/>
            <a:ext cx="3096150" cy="1510275"/>
          </a:xfrm>
          <a:prstGeom prst="rect">
            <a:avLst/>
          </a:prstGeom>
        </p:spPr>
        <p:txBody>
          <a:bodyPr anchor="t" rtlCol="false" tIns="0" lIns="0" bIns="0" rIns="0">
            <a:spAutoFit/>
          </a:bodyPr>
          <a:lstStyle/>
          <a:p>
            <a:pPr algn="ctr">
              <a:lnSpc>
                <a:spcPts val="14400"/>
              </a:lnSpc>
            </a:pPr>
            <a:r>
              <a:rPr lang="en-US" b="true" sz="12000">
                <a:solidFill>
                  <a:srgbClr val="FFFFFF"/>
                </a:solidFill>
                <a:latin typeface="IBM Plex Sans Bold"/>
                <a:ea typeface="IBM Plex Sans Bold"/>
                <a:cs typeface="IBM Plex Sans Bold"/>
                <a:sym typeface="IBM Plex Sans Bold"/>
              </a:rPr>
              <a:t>01</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13877000" y="-1756400"/>
            <a:ext cx="6901800" cy="6901800"/>
            <a:chOff x="0" y="0"/>
            <a:chExt cx="9202400" cy="9202400"/>
          </a:xfrm>
        </p:grpSpPr>
        <p:sp>
          <p:nvSpPr>
            <p:cNvPr name="Freeform 4" id="4"/>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10800000">
            <a:off x="-2546650" y="-1756400"/>
            <a:ext cx="6901800" cy="6901800"/>
            <a:chOff x="0" y="0"/>
            <a:chExt cx="9202400" cy="9202400"/>
          </a:xfrm>
        </p:grpSpPr>
        <p:sp>
          <p:nvSpPr>
            <p:cNvPr name="Freeform 6" id="6"/>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sp>
        <p:nvSpPr>
          <p:cNvPr name="TextBox 7" id="7"/>
          <p:cNvSpPr txBox="true"/>
          <p:nvPr/>
        </p:nvSpPr>
        <p:spPr>
          <a:xfrm rot="0">
            <a:off x="2835825" y="4828916"/>
            <a:ext cx="12616350" cy="1152525"/>
          </a:xfrm>
          <a:prstGeom prst="rect">
            <a:avLst/>
          </a:prstGeom>
        </p:spPr>
        <p:txBody>
          <a:bodyPr anchor="t" rtlCol="false" tIns="0" lIns="0" bIns="0" rIns="0">
            <a:spAutoFit/>
          </a:bodyPr>
          <a:lstStyle/>
          <a:p>
            <a:pPr algn="ctr">
              <a:lnSpc>
                <a:spcPts val="9000"/>
              </a:lnSpc>
            </a:pPr>
            <a:r>
              <a:rPr lang="en-US" b="true" sz="7500">
                <a:solidFill>
                  <a:srgbClr val="FFFFFF"/>
                </a:solidFill>
                <a:latin typeface="IBM Plex Sans Bold"/>
                <a:ea typeface="IBM Plex Sans Bold"/>
                <a:cs typeface="IBM Plex Sans Bold"/>
                <a:sym typeface="IBM Plex Sans Bold"/>
              </a:rPr>
              <a:t>State-of-the-A</a:t>
            </a:r>
            <a:r>
              <a:rPr lang="en-US" b="true" sz="7500">
                <a:solidFill>
                  <a:srgbClr val="FFFFFF"/>
                </a:solidFill>
                <a:latin typeface="IBM Plex Sans Bold"/>
                <a:ea typeface="IBM Plex Sans Bold"/>
                <a:cs typeface="IBM Plex Sans Bold"/>
                <a:sym typeface="IBM Plex Sans Bold"/>
              </a:rPr>
              <a:t>rt în domeniu</a:t>
            </a:r>
          </a:p>
        </p:txBody>
      </p:sp>
      <p:sp>
        <p:nvSpPr>
          <p:cNvPr name="TextBox 8" id="8"/>
          <p:cNvSpPr txBox="true"/>
          <p:nvPr/>
        </p:nvSpPr>
        <p:spPr>
          <a:xfrm rot="0">
            <a:off x="2835825" y="6133841"/>
            <a:ext cx="12616350" cy="3467100"/>
          </a:xfrm>
          <a:prstGeom prst="rect">
            <a:avLst/>
          </a:prstGeom>
        </p:spPr>
        <p:txBody>
          <a:bodyPr anchor="t" rtlCol="false" tIns="0" lIns="0" bIns="0" rIns="0">
            <a:spAutoFit/>
          </a:bodyPr>
          <a:lstStyle/>
          <a:p>
            <a:pPr algn="ctr">
              <a:lnSpc>
                <a:spcPts val="3960"/>
              </a:lnSpc>
            </a:pPr>
            <a:r>
              <a:rPr lang="en-US" b="true" sz="3300">
                <a:solidFill>
                  <a:srgbClr val="FFFFFF"/>
                </a:solidFill>
                <a:latin typeface="IBM Plex Sans Medium"/>
                <a:ea typeface="IBM Plex Sans Medium"/>
                <a:cs typeface="IBM Plex Sans Medium"/>
                <a:sym typeface="IBM Plex Sans Medium"/>
              </a:rPr>
              <a:t>În prez</a:t>
            </a:r>
            <a:r>
              <a:rPr lang="en-US" b="true" sz="3300">
                <a:solidFill>
                  <a:srgbClr val="FFFFFF"/>
                </a:solidFill>
                <a:latin typeface="IBM Plex Sans Medium"/>
                <a:ea typeface="IBM Plex Sans Medium"/>
                <a:cs typeface="IBM Plex Sans Medium"/>
                <a:sym typeface="IBM Plex Sans Medium"/>
              </a:rPr>
              <a:t>ent, analiza avansată în tenis este realizată prin sisteme precum Hawk-Eye sau IBM Watson, folosite în competiții de top. Acestea oferă date precise, dar necesită echipamente costisitoare și sunt greu de utilizat în afara circuitului profesionist. Proiectul meu propune o alternativă accesibilă, capabilă să realizeze analiza unui punct de joc folosind doar un video obișnuit și modele AI.</a:t>
            </a:r>
          </a:p>
        </p:txBody>
      </p:sp>
      <p:sp>
        <p:nvSpPr>
          <p:cNvPr name="Freeform 9" id="9"/>
          <p:cNvSpPr/>
          <p:nvPr/>
        </p:nvSpPr>
        <p:spPr>
          <a:xfrm flipH="false" flipV="false" rot="0">
            <a:off x="13926925" y="2994301"/>
            <a:ext cx="2328300" cy="2047350"/>
          </a:xfrm>
          <a:custGeom>
            <a:avLst/>
            <a:gdLst/>
            <a:ahLst/>
            <a:cxnLst/>
            <a:rect r="r" b="b" t="t" l="l"/>
            <a:pathLst>
              <a:path h="2047350" w="2328300">
                <a:moveTo>
                  <a:pt x="0" y="0"/>
                </a:moveTo>
                <a:lnTo>
                  <a:pt x="2328300" y="0"/>
                </a:lnTo>
                <a:lnTo>
                  <a:pt x="2328300" y="2047350"/>
                </a:lnTo>
                <a:lnTo>
                  <a:pt x="0" y="20473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819434" y="1078728"/>
            <a:ext cx="127896" cy="2327356"/>
          </a:xfrm>
          <a:custGeom>
            <a:avLst/>
            <a:gdLst/>
            <a:ahLst/>
            <a:cxnLst/>
            <a:rect r="r" b="b" t="t" l="l"/>
            <a:pathLst>
              <a:path h="2327356" w="127896">
                <a:moveTo>
                  <a:pt x="0" y="0"/>
                </a:moveTo>
                <a:lnTo>
                  <a:pt x="127896" y="0"/>
                </a:lnTo>
                <a:lnTo>
                  <a:pt x="127896" y="2327356"/>
                </a:lnTo>
                <a:lnTo>
                  <a:pt x="0" y="23273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313484" y="1078728"/>
            <a:ext cx="127896" cy="2327356"/>
          </a:xfrm>
          <a:custGeom>
            <a:avLst/>
            <a:gdLst/>
            <a:ahLst/>
            <a:cxnLst/>
            <a:rect r="r" b="b" t="t" l="l"/>
            <a:pathLst>
              <a:path h="2327356" w="127896">
                <a:moveTo>
                  <a:pt x="0" y="0"/>
                </a:moveTo>
                <a:lnTo>
                  <a:pt x="127896" y="0"/>
                </a:lnTo>
                <a:lnTo>
                  <a:pt x="127896" y="2327356"/>
                </a:lnTo>
                <a:lnTo>
                  <a:pt x="0" y="23273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5731351" y="478927"/>
            <a:ext cx="6825298" cy="4209050"/>
          </a:xfrm>
          <a:custGeom>
            <a:avLst/>
            <a:gdLst/>
            <a:ahLst/>
            <a:cxnLst/>
            <a:rect r="r" b="b" t="t" l="l"/>
            <a:pathLst>
              <a:path h="4209050" w="6825298">
                <a:moveTo>
                  <a:pt x="0" y="0"/>
                </a:moveTo>
                <a:lnTo>
                  <a:pt x="6825298" y="0"/>
                </a:lnTo>
                <a:lnTo>
                  <a:pt x="6825298" y="4209050"/>
                </a:lnTo>
                <a:lnTo>
                  <a:pt x="0" y="4209050"/>
                </a:lnTo>
                <a:lnTo>
                  <a:pt x="0" y="0"/>
                </a:lnTo>
                <a:close/>
              </a:path>
            </a:pathLst>
          </a:custGeom>
          <a:blipFill>
            <a:blip r:embed="rId8"/>
            <a:stretch>
              <a:fillRect l="0" t="-7358" r="-1" b="-5178"/>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812150" y="-1196450"/>
            <a:ext cx="5422800" cy="5422800"/>
            <a:chOff x="0" y="0"/>
            <a:chExt cx="7230400" cy="7230400"/>
          </a:xfrm>
        </p:grpSpPr>
        <p:sp>
          <p:nvSpPr>
            <p:cNvPr name="Freeform 4" id="4"/>
            <p:cNvSpPr/>
            <p:nvPr/>
          </p:nvSpPr>
          <p:spPr>
            <a:xfrm flipH="false" flipV="false" rot="0">
              <a:off x="0" y="0"/>
              <a:ext cx="7230364" cy="7230364"/>
            </a:xfrm>
            <a:custGeom>
              <a:avLst/>
              <a:gdLst/>
              <a:ahLst/>
              <a:cxnLst/>
              <a:rect r="r" b="b" t="t" l="l"/>
              <a:pathLst>
                <a:path h="7230364" w="7230364">
                  <a:moveTo>
                    <a:pt x="7230364" y="3615182"/>
                  </a:moveTo>
                  <a:cubicBezTo>
                    <a:pt x="7230364" y="1618615"/>
                    <a:pt x="5611876" y="0"/>
                    <a:pt x="3615182" y="0"/>
                  </a:cubicBezTo>
                  <a:cubicBezTo>
                    <a:pt x="1618488" y="0"/>
                    <a:pt x="0" y="1618615"/>
                    <a:pt x="0" y="3615182"/>
                  </a:cubicBezTo>
                  <a:cubicBezTo>
                    <a:pt x="0" y="5611749"/>
                    <a:pt x="1618615" y="7230364"/>
                    <a:pt x="3615182" y="7230364"/>
                  </a:cubicBezTo>
                  <a:cubicBezTo>
                    <a:pt x="5611749" y="7230364"/>
                    <a:pt x="7230364" y="5611876"/>
                    <a:pt x="7230364" y="3615182"/>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0">
            <a:off x="1689075" y="1021275"/>
            <a:ext cx="14909850" cy="8244450"/>
            <a:chOff x="0" y="0"/>
            <a:chExt cx="19879800" cy="10992600"/>
          </a:xfrm>
        </p:grpSpPr>
        <p:sp>
          <p:nvSpPr>
            <p:cNvPr name="Freeform 6" id="6"/>
            <p:cNvSpPr/>
            <p:nvPr/>
          </p:nvSpPr>
          <p:spPr>
            <a:xfrm flipH="false" flipV="false" rot="0">
              <a:off x="0" y="0"/>
              <a:ext cx="19879818" cy="10992612"/>
            </a:xfrm>
            <a:custGeom>
              <a:avLst/>
              <a:gdLst/>
              <a:ahLst/>
              <a:cxnLst/>
              <a:rect r="r" b="b" t="t" l="l"/>
              <a:pathLst>
                <a:path h="10992612" w="19879818">
                  <a:moveTo>
                    <a:pt x="12700" y="0"/>
                  </a:moveTo>
                  <a:lnTo>
                    <a:pt x="18037302" y="0"/>
                  </a:lnTo>
                  <a:cubicBezTo>
                    <a:pt x="18040731" y="0"/>
                    <a:pt x="18043906" y="1397"/>
                    <a:pt x="18046319" y="3683"/>
                  </a:cubicBezTo>
                  <a:lnTo>
                    <a:pt x="19876136" y="1831594"/>
                  </a:lnTo>
                  <a:cubicBezTo>
                    <a:pt x="19878548" y="1834007"/>
                    <a:pt x="19879818" y="1837182"/>
                    <a:pt x="19879818" y="1840611"/>
                  </a:cubicBezTo>
                  <a:lnTo>
                    <a:pt x="19879818" y="10979912"/>
                  </a:lnTo>
                  <a:lnTo>
                    <a:pt x="19867118" y="10979912"/>
                  </a:lnTo>
                  <a:lnTo>
                    <a:pt x="19867118" y="10967212"/>
                  </a:lnTo>
                  <a:lnTo>
                    <a:pt x="19867118" y="10979912"/>
                  </a:lnTo>
                  <a:lnTo>
                    <a:pt x="19867118" y="10992612"/>
                  </a:lnTo>
                  <a:lnTo>
                    <a:pt x="1842516" y="10992612"/>
                  </a:lnTo>
                  <a:cubicBezTo>
                    <a:pt x="1839087" y="10992612"/>
                    <a:pt x="1835912" y="10991215"/>
                    <a:pt x="1833499" y="10988929"/>
                  </a:cubicBezTo>
                  <a:lnTo>
                    <a:pt x="3683" y="9161018"/>
                  </a:lnTo>
                  <a:cubicBezTo>
                    <a:pt x="1270" y="9158605"/>
                    <a:pt x="0" y="9155430"/>
                    <a:pt x="0" y="9152001"/>
                  </a:cubicBezTo>
                  <a:lnTo>
                    <a:pt x="0" y="12700"/>
                  </a:lnTo>
                  <a:cubicBezTo>
                    <a:pt x="0" y="5715"/>
                    <a:pt x="5715" y="0"/>
                    <a:pt x="12700" y="0"/>
                  </a:cubicBezTo>
                  <a:moveTo>
                    <a:pt x="12700" y="25400"/>
                  </a:moveTo>
                  <a:lnTo>
                    <a:pt x="12700" y="12700"/>
                  </a:lnTo>
                  <a:lnTo>
                    <a:pt x="25400" y="12700"/>
                  </a:lnTo>
                  <a:lnTo>
                    <a:pt x="25400" y="9152001"/>
                  </a:lnTo>
                  <a:lnTo>
                    <a:pt x="12700" y="9152001"/>
                  </a:lnTo>
                  <a:lnTo>
                    <a:pt x="21717" y="9142984"/>
                  </a:lnTo>
                  <a:lnTo>
                    <a:pt x="1851533" y="10970895"/>
                  </a:lnTo>
                  <a:lnTo>
                    <a:pt x="1842516" y="10979912"/>
                  </a:lnTo>
                  <a:lnTo>
                    <a:pt x="1842516" y="10967212"/>
                  </a:lnTo>
                  <a:lnTo>
                    <a:pt x="19867118" y="10967212"/>
                  </a:lnTo>
                  <a:cubicBezTo>
                    <a:pt x="19874103" y="10967212"/>
                    <a:pt x="19879818" y="10972926"/>
                    <a:pt x="19879818" y="10979912"/>
                  </a:cubicBezTo>
                  <a:cubicBezTo>
                    <a:pt x="19879818" y="10986897"/>
                    <a:pt x="19874103" y="10992612"/>
                    <a:pt x="19867118" y="10992612"/>
                  </a:cubicBezTo>
                  <a:cubicBezTo>
                    <a:pt x="19860132" y="10992612"/>
                    <a:pt x="19854418" y="10986897"/>
                    <a:pt x="19854418" y="10979912"/>
                  </a:cubicBezTo>
                  <a:lnTo>
                    <a:pt x="19854418" y="1840611"/>
                  </a:lnTo>
                  <a:lnTo>
                    <a:pt x="19867118" y="1840611"/>
                  </a:lnTo>
                  <a:lnTo>
                    <a:pt x="19858101" y="1849628"/>
                  </a:lnTo>
                  <a:lnTo>
                    <a:pt x="18028286" y="21717"/>
                  </a:lnTo>
                  <a:lnTo>
                    <a:pt x="18037302" y="12700"/>
                  </a:lnTo>
                  <a:lnTo>
                    <a:pt x="18037302" y="25400"/>
                  </a:lnTo>
                  <a:lnTo>
                    <a:pt x="12700" y="25400"/>
                  </a:lnTo>
                  <a:close/>
                </a:path>
              </a:pathLst>
            </a:custGeom>
            <a:solidFill>
              <a:srgbClr val="FFFFFF"/>
            </a:solidFill>
          </p:spPr>
        </p:sp>
      </p:grpSp>
      <p:grpSp>
        <p:nvGrpSpPr>
          <p:cNvPr name="Group 7" id="7"/>
          <p:cNvGrpSpPr/>
          <p:nvPr/>
        </p:nvGrpSpPr>
        <p:grpSpPr>
          <a:xfrm rot="0">
            <a:off x="10656700" y="6031600"/>
            <a:ext cx="9370200" cy="9370200"/>
            <a:chOff x="0" y="0"/>
            <a:chExt cx="12493600" cy="12493600"/>
          </a:xfrm>
        </p:grpSpPr>
        <p:sp>
          <p:nvSpPr>
            <p:cNvPr name="Freeform 8" id="8"/>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sp>
        <p:nvSpPr>
          <p:cNvPr name="Freeform 9" id="9"/>
          <p:cNvSpPr/>
          <p:nvPr/>
        </p:nvSpPr>
        <p:spPr>
          <a:xfrm flipH="false" flipV="false" rot="0">
            <a:off x="3530534" y="1567700"/>
            <a:ext cx="2320184" cy="127896"/>
          </a:xfrm>
          <a:custGeom>
            <a:avLst/>
            <a:gdLst/>
            <a:ahLst/>
            <a:cxnLst/>
            <a:rect r="r" b="b" t="t" l="l"/>
            <a:pathLst>
              <a:path h="127896" w="2320184">
                <a:moveTo>
                  <a:pt x="0" y="0"/>
                </a:moveTo>
                <a:lnTo>
                  <a:pt x="2320184" y="0"/>
                </a:lnTo>
                <a:lnTo>
                  <a:pt x="2320184" y="127896"/>
                </a:lnTo>
                <a:lnTo>
                  <a:pt x="0" y="127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9630325" y="8131501"/>
            <a:ext cx="8667200" cy="1818100"/>
          </a:xfrm>
          <a:custGeom>
            <a:avLst/>
            <a:gdLst/>
            <a:ahLst/>
            <a:cxnLst/>
            <a:rect r="r" b="b" t="t" l="l"/>
            <a:pathLst>
              <a:path h="1818100" w="8667200">
                <a:moveTo>
                  <a:pt x="0" y="0"/>
                </a:moveTo>
                <a:lnTo>
                  <a:pt x="8667200" y="0"/>
                </a:lnTo>
                <a:lnTo>
                  <a:pt x="8667200" y="1818100"/>
                </a:lnTo>
                <a:lnTo>
                  <a:pt x="0" y="18181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3889" y="486759"/>
            <a:ext cx="9936495" cy="1801963"/>
          </a:xfrm>
          <a:custGeom>
            <a:avLst/>
            <a:gdLst/>
            <a:ahLst/>
            <a:cxnLst/>
            <a:rect r="r" b="b" t="t" l="l"/>
            <a:pathLst>
              <a:path h="1801963" w="9936495">
                <a:moveTo>
                  <a:pt x="0" y="0"/>
                </a:moveTo>
                <a:lnTo>
                  <a:pt x="9936494" y="0"/>
                </a:lnTo>
                <a:lnTo>
                  <a:pt x="9936494" y="1801962"/>
                </a:lnTo>
                <a:lnTo>
                  <a:pt x="0" y="18019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2" id="12"/>
          <p:cNvGrpSpPr/>
          <p:nvPr/>
        </p:nvGrpSpPr>
        <p:grpSpPr>
          <a:xfrm rot="0">
            <a:off x="17381503" y="457002"/>
            <a:ext cx="367867" cy="573788"/>
            <a:chOff x="0" y="0"/>
            <a:chExt cx="490490" cy="765051"/>
          </a:xfrm>
        </p:grpSpPr>
        <p:sp>
          <p:nvSpPr>
            <p:cNvPr name="Freeform 13" id="13"/>
            <p:cNvSpPr/>
            <p:nvPr/>
          </p:nvSpPr>
          <p:spPr>
            <a:xfrm flipH="false" flipV="false" rot="0">
              <a:off x="0" y="0"/>
              <a:ext cx="490474" cy="765048"/>
            </a:xfrm>
            <a:custGeom>
              <a:avLst/>
              <a:gdLst/>
              <a:ahLst/>
              <a:cxnLst/>
              <a:rect r="r" b="b" t="t" l="l"/>
              <a:pathLst>
                <a:path h="765048" w="490474">
                  <a:moveTo>
                    <a:pt x="0" y="0"/>
                  </a:moveTo>
                  <a:lnTo>
                    <a:pt x="245237" y="0"/>
                  </a:lnTo>
                  <a:lnTo>
                    <a:pt x="490474" y="382524"/>
                  </a:lnTo>
                  <a:lnTo>
                    <a:pt x="245237" y="765048"/>
                  </a:lnTo>
                  <a:lnTo>
                    <a:pt x="0" y="765048"/>
                  </a:lnTo>
                  <a:lnTo>
                    <a:pt x="245237" y="382524"/>
                  </a:lnTo>
                  <a:close/>
                </a:path>
              </a:pathLst>
            </a:custGeom>
            <a:gradFill rotWithShape="true">
              <a:gsLst>
                <a:gs pos="0">
                  <a:srgbClr val="FFFFFF">
                    <a:alpha val="29803"/>
                  </a:srgbClr>
                </a:gs>
                <a:gs pos="100000">
                  <a:srgbClr val="FFFFFF">
                    <a:alpha val="0"/>
                  </a:srgbClr>
                </a:gs>
              </a:gsLst>
              <a:lin ang="5400008"/>
            </a:gradFill>
          </p:spPr>
        </p:sp>
      </p:grpSp>
      <p:grpSp>
        <p:nvGrpSpPr>
          <p:cNvPr name="Group 14" id="14"/>
          <p:cNvGrpSpPr/>
          <p:nvPr/>
        </p:nvGrpSpPr>
        <p:grpSpPr>
          <a:xfrm rot="0">
            <a:off x="17030669" y="457002"/>
            <a:ext cx="367867" cy="573788"/>
            <a:chOff x="0" y="0"/>
            <a:chExt cx="490490" cy="765051"/>
          </a:xfrm>
        </p:grpSpPr>
        <p:sp>
          <p:nvSpPr>
            <p:cNvPr name="Freeform 15" id="15"/>
            <p:cNvSpPr/>
            <p:nvPr/>
          </p:nvSpPr>
          <p:spPr>
            <a:xfrm flipH="false" flipV="false" rot="0">
              <a:off x="0" y="0"/>
              <a:ext cx="490474" cy="765048"/>
            </a:xfrm>
            <a:custGeom>
              <a:avLst/>
              <a:gdLst/>
              <a:ahLst/>
              <a:cxnLst/>
              <a:rect r="r" b="b" t="t" l="l"/>
              <a:pathLst>
                <a:path h="765048" w="490474">
                  <a:moveTo>
                    <a:pt x="0" y="0"/>
                  </a:moveTo>
                  <a:lnTo>
                    <a:pt x="245237" y="0"/>
                  </a:lnTo>
                  <a:lnTo>
                    <a:pt x="490474" y="382524"/>
                  </a:lnTo>
                  <a:lnTo>
                    <a:pt x="245237" y="765048"/>
                  </a:lnTo>
                  <a:lnTo>
                    <a:pt x="0" y="765048"/>
                  </a:lnTo>
                  <a:lnTo>
                    <a:pt x="245237" y="382524"/>
                  </a:lnTo>
                  <a:close/>
                </a:path>
              </a:pathLst>
            </a:custGeom>
            <a:gradFill rotWithShape="true">
              <a:gsLst>
                <a:gs pos="0">
                  <a:srgbClr val="FFFFFF">
                    <a:alpha val="29803"/>
                  </a:srgbClr>
                </a:gs>
                <a:gs pos="100000">
                  <a:srgbClr val="FFFFFF">
                    <a:alpha val="0"/>
                  </a:srgbClr>
                </a:gs>
              </a:gsLst>
              <a:lin ang="5400008"/>
            </a:gradFill>
          </p:spPr>
        </p:sp>
      </p:grpSp>
      <p:grpSp>
        <p:nvGrpSpPr>
          <p:cNvPr name="Group 16" id="16"/>
          <p:cNvGrpSpPr/>
          <p:nvPr/>
        </p:nvGrpSpPr>
        <p:grpSpPr>
          <a:xfrm rot="0">
            <a:off x="16679836" y="457002"/>
            <a:ext cx="367867" cy="573788"/>
            <a:chOff x="0" y="0"/>
            <a:chExt cx="490490" cy="765051"/>
          </a:xfrm>
        </p:grpSpPr>
        <p:sp>
          <p:nvSpPr>
            <p:cNvPr name="Freeform 17" id="17"/>
            <p:cNvSpPr/>
            <p:nvPr/>
          </p:nvSpPr>
          <p:spPr>
            <a:xfrm flipH="false" flipV="false" rot="0">
              <a:off x="0" y="0"/>
              <a:ext cx="490474" cy="765048"/>
            </a:xfrm>
            <a:custGeom>
              <a:avLst/>
              <a:gdLst/>
              <a:ahLst/>
              <a:cxnLst/>
              <a:rect r="r" b="b" t="t" l="l"/>
              <a:pathLst>
                <a:path h="765048" w="490474">
                  <a:moveTo>
                    <a:pt x="0" y="0"/>
                  </a:moveTo>
                  <a:lnTo>
                    <a:pt x="245237" y="0"/>
                  </a:lnTo>
                  <a:lnTo>
                    <a:pt x="490474" y="382524"/>
                  </a:lnTo>
                  <a:lnTo>
                    <a:pt x="245237" y="765048"/>
                  </a:lnTo>
                  <a:lnTo>
                    <a:pt x="0" y="765048"/>
                  </a:lnTo>
                  <a:lnTo>
                    <a:pt x="245237" y="382524"/>
                  </a:lnTo>
                  <a:close/>
                </a:path>
              </a:pathLst>
            </a:custGeom>
            <a:gradFill rotWithShape="true">
              <a:gsLst>
                <a:gs pos="0">
                  <a:srgbClr val="FFFFFF">
                    <a:alpha val="29803"/>
                  </a:srgbClr>
                </a:gs>
                <a:gs pos="100000">
                  <a:srgbClr val="FFFFFF">
                    <a:alpha val="0"/>
                  </a:srgbClr>
                </a:gs>
              </a:gsLst>
              <a:lin ang="5400008"/>
            </a:gradFill>
          </p:spPr>
        </p:sp>
      </p:grpSp>
      <p:grpSp>
        <p:nvGrpSpPr>
          <p:cNvPr name="Group 18" id="18"/>
          <p:cNvGrpSpPr/>
          <p:nvPr/>
        </p:nvGrpSpPr>
        <p:grpSpPr>
          <a:xfrm rot="0">
            <a:off x="3321700" y="3770716"/>
            <a:ext cx="2745600" cy="2745600"/>
            <a:chOff x="0" y="0"/>
            <a:chExt cx="3660800" cy="3660800"/>
          </a:xfrm>
        </p:grpSpPr>
        <p:sp>
          <p:nvSpPr>
            <p:cNvPr name="Freeform 19" id="19"/>
            <p:cNvSpPr/>
            <p:nvPr/>
          </p:nvSpPr>
          <p:spPr>
            <a:xfrm flipH="false" flipV="false" rot="0">
              <a:off x="0" y="0"/>
              <a:ext cx="3660775" cy="3660775"/>
            </a:xfrm>
            <a:custGeom>
              <a:avLst/>
              <a:gdLst/>
              <a:ahLst/>
              <a:cxnLst/>
              <a:rect r="r" b="b" t="t" l="l"/>
              <a:pathLst>
                <a:path h="3660775" w="3660775">
                  <a:moveTo>
                    <a:pt x="0" y="1830451"/>
                  </a:moveTo>
                  <a:cubicBezTo>
                    <a:pt x="0" y="819531"/>
                    <a:pt x="819531" y="0"/>
                    <a:pt x="1830451" y="0"/>
                  </a:cubicBezTo>
                  <a:cubicBezTo>
                    <a:pt x="2841371" y="0"/>
                    <a:pt x="3660775" y="819531"/>
                    <a:pt x="3660775" y="1830451"/>
                  </a:cubicBezTo>
                  <a:cubicBezTo>
                    <a:pt x="3660775" y="2841371"/>
                    <a:pt x="2841244" y="3660775"/>
                    <a:pt x="1830451" y="3660775"/>
                  </a:cubicBezTo>
                  <a:cubicBezTo>
                    <a:pt x="819658" y="3660775"/>
                    <a:pt x="0" y="2841244"/>
                    <a:pt x="0" y="1830451"/>
                  </a:cubicBezTo>
                  <a:close/>
                </a:path>
              </a:pathLst>
            </a:custGeom>
            <a:solidFill>
              <a:srgbClr val="000328">
                <a:alpha val="14118"/>
              </a:srgbClr>
            </a:solidFill>
          </p:spPr>
        </p:sp>
      </p:grpSp>
      <p:sp>
        <p:nvSpPr>
          <p:cNvPr name="TextBox 20" id="20"/>
          <p:cNvSpPr txBox="true"/>
          <p:nvPr/>
        </p:nvSpPr>
        <p:spPr>
          <a:xfrm rot="0">
            <a:off x="6526983" y="2881249"/>
            <a:ext cx="8455350" cy="4657725"/>
          </a:xfrm>
          <a:prstGeom prst="rect">
            <a:avLst/>
          </a:prstGeom>
        </p:spPr>
        <p:txBody>
          <a:bodyPr anchor="t" rtlCol="false" tIns="0" lIns="0" bIns="0" rIns="0">
            <a:spAutoFit/>
          </a:bodyPr>
          <a:lstStyle/>
          <a:p>
            <a:pPr algn="ctr">
              <a:lnSpc>
                <a:spcPts val="12240"/>
              </a:lnSpc>
            </a:pPr>
            <a:r>
              <a:rPr lang="en-US" b="true" sz="10200">
                <a:solidFill>
                  <a:srgbClr val="FFFFFF"/>
                </a:solidFill>
                <a:latin typeface="IBM Plex Sans Bold"/>
                <a:ea typeface="IBM Plex Sans Bold"/>
                <a:cs typeface="IBM Plex Sans Bold"/>
                <a:sym typeface="IBM Plex Sans Bold"/>
              </a:rPr>
              <a:t>Metode si tehnologii folosite</a:t>
            </a:r>
          </a:p>
        </p:txBody>
      </p:sp>
      <p:sp>
        <p:nvSpPr>
          <p:cNvPr name="TextBox 21" id="21"/>
          <p:cNvSpPr txBox="true"/>
          <p:nvPr/>
        </p:nvSpPr>
        <p:spPr>
          <a:xfrm rot="0">
            <a:off x="3146425" y="4052800"/>
            <a:ext cx="3096150" cy="1838325"/>
          </a:xfrm>
          <a:prstGeom prst="rect">
            <a:avLst/>
          </a:prstGeom>
        </p:spPr>
        <p:txBody>
          <a:bodyPr anchor="t" rtlCol="false" tIns="0" lIns="0" bIns="0" rIns="0">
            <a:spAutoFit/>
          </a:bodyPr>
          <a:lstStyle/>
          <a:p>
            <a:pPr algn="ctr">
              <a:lnSpc>
                <a:spcPts val="14400"/>
              </a:lnSpc>
            </a:pPr>
            <a:r>
              <a:rPr lang="en-US" b="true" sz="12000">
                <a:solidFill>
                  <a:srgbClr val="FFFFFF"/>
                </a:solidFill>
                <a:latin typeface="IBM Plex Sans Bold"/>
                <a:ea typeface="IBM Plex Sans Bold"/>
                <a:cs typeface="IBM Plex Sans Bold"/>
                <a:sym typeface="IBM Plex Sans Bold"/>
              </a:rPr>
              <a:t>02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6978450" y="8244600"/>
            <a:ext cx="6445700" cy="2042450"/>
          </a:xfrm>
          <a:custGeom>
            <a:avLst/>
            <a:gdLst/>
            <a:ahLst/>
            <a:cxnLst/>
            <a:rect r="r" b="b" t="t" l="l"/>
            <a:pathLst>
              <a:path h="2042450" w="6445700">
                <a:moveTo>
                  <a:pt x="0" y="0"/>
                </a:moveTo>
                <a:lnTo>
                  <a:pt x="6445700" y="0"/>
                </a:lnTo>
                <a:lnTo>
                  <a:pt x="6445700" y="2042450"/>
                </a:lnTo>
                <a:lnTo>
                  <a:pt x="0" y="2042450"/>
                </a:lnTo>
                <a:lnTo>
                  <a:pt x="0" y="0"/>
                </a:lnTo>
                <a:close/>
              </a:path>
            </a:pathLst>
          </a:custGeom>
          <a:blipFill>
            <a:blip r:embed="rId4"/>
            <a:stretch>
              <a:fillRect l="0" t="0" r="-1" b="-91248"/>
            </a:stretch>
          </a:blipFill>
        </p:spPr>
      </p:sp>
      <p:sp>
        <p:nvSpPr>
          <p:cNvPr name="Freeform 4" id="4"/>
          <p:cNvSpPr/>
          <p:nvPr/>
        </p:nvSpPr>
        <p:spPr>
          <a:xfrm flipH="false" flipV="false" rot="0">
            <a:off x="11954150" y="0"/>
            <a:ext cx="6445700" cy="2042450"/>
          </a:xfrm>
          <a:custGeom>
            <a:avLst/>
            <a:gdLst/>
            <a:ahLst/>
            <a:cxnLst/>
            <a:rect r="r" b="b" t="t" l="l"/>
            <a:pathLst>
              <a:path h="2042450" w="6445700">
                <a:moveTo>
                  <a:pt x="0" y="0"/>
                </a:moveTo>
                <a:lnTo>
                  <a:pt x="6445700" y="0"/>
                </a:lnTo>
                <a:lnTo>
                  <a:pt x="6445700" y="2042450"/>
                </a:lnTo>
                <a:lnTo>
                  <a:pt x="0" y="2042450"/>
                </a:lnTo>
                <a:lnTo>
                  <a:pt x="0" y="0"/>
                </a:lnTo>
                <a:close/>
              </a:path>
            </a:pathLst>
          </a:custGeom>
          <a:blipFill>
            <a:blip r:embed="rId4"/>
            <a:stretch>
              <a:fillRect l="0" t="-91248" r="-1" b="0"/>
            </a:stretch>
          </a:blipFill>
        </p:spPr>
      </p:sp>
      <p:sp>
        <p:nvSpPr>
          <p:cNvPr name="Freeform 5" id="5"/>
          <p:cNvSpPr/>
          <p:nvPr/>
        </p:nvSpPr>
        <p:spPr>
          <a:xfrm flipH="false" flipV="false" rot="0">
            <a:off x="-1619950" y="-1007000"/>
            <a:ext cx="9192600" cy="9192600"/>
          </a:xfrm>
          <a:custGeom>
            <a:avLst/>
            <a:gdLst/>
            <a:ahLst/>
            <a:cxnLst/>
            <a:rect r="r" b="b" t="t" l="l"/>
            <a:pathLst>
              <a:path h="9192600" w="9192600">
                <a:moveTo>
                  <a:pt x="0" y="0"/>
                </a:moveTo>
                <a:lnTo>
                  <a:pt x="9192600" y="0"/>
                </a:lnTo>
                <a:lnTo>
                  <a:pt x="9192600" y="9192600"/>
                </a:lnTo>
                <a:lnTo>
                  <a:pt x="0" y="91926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8169775" y="1500526"/>
            <a:ext cx="7957350" cy="7448550"/>
          </a:xfrm>
          <a:prstGeom prst="rect">
            <a:avLst/>
          </a:prstGeom>
        </p:spPr>
        <p:txBody>
          <a:bodyPr anchor="t" rtlCol="false" tIns="0" lIns="0" bIns="0" rIns="0">
            <a:spAutoFit/>
          </a:bodyPr>
          <a:lstStyle/>
          <a:p>
            <a:pPr algn="just">
              <a:lnSpc>
                <a:spcPts val="3480"/>
              </a:lnSpc>
            </a:pPr>
            <a:r>
              <a:rPr lang="en-US" b="true" sz="2900">
                <a:solidFill>
                  <a:srgbClr val="FFFFFF"/>
                </a:solidFill>
                <a:latin typeface="IBM Plex Sans Medium"/>
                <a:ea typeface="IBM Plex Sans Medium"/>
                <a:cs typeface="IBM Plex Sans Medium"/>
                <a:sym typeface="IBM Plex Sans Medium"/>
              </a:rPr>
              <a:t>P</a:t>
            </a:r>
            <a:r>
              <a:rPr lang="en-US" b="true" sz="2900">
                <a:solidFill>
                  <a:srgbClr val="FFFFFF"/>
                </a:solidFill>
                <a:latin typeface="IBM Plex Sans Medium"/>
                <a:ea typeface="IBM Plex Sans Medium"/>
                <a:cs typeface="IBM Plex Sans Medium"/>
                <a:sym typeface="IBM Plex Sans Medium"/>
              </a:rPr>
              <a:t>entru detecția jucătorilor am folosit modelul YOLOv8, iar pentru mingea de tenis am utilizat YOLOv5, antrenat suplimentar prin fine-tuning pe un dataset personalizat creat cu ajutorul platformei Roboflow. Un model pre-antrenat de detecție a punctelor cheie (keypoints) a fost folosit pentru identificarea colțurilor terenului, ceea ce a permis orientarea corectă în spațiul de joc și estimarea distanței dintre jucători și anumite puncte de referință. Conversia coordonatelor din pixeli în metri se realizat printr-un raport, pe baza dimensiunilor oficiale ale unui teren de tenis. În implementare am utilizat bibliotecile OpenCV pentru procesare video, NumPy pentru calcule numerice și Pandas pentru gestionarea și analiza datelor extrase.</a:t>
            </a:r>
          </a:p>
        </p:txBody>
      </p:sp>
      <p:sp>
        <p:nvSpPr>
          <p:cNvPr name="Freeform 7" id="7"/>
          <p:cNvSpPr/>
          <p:nvPr/>
        </p:nvSpPr>
        <p:spPr>
          <a:xfrm flipH="false" flipV="false" rot="0">
            <a:off x="813900" y="1500526"/>
            <a:ext cx="7271400" cy="7285942"/>
          </a:xfrm>
          <a:custGeom>
            <a:avLst/>
            <a:gdLst/>
            <a:ahLst/>
            <a:cxnLst/>
            <a:rect r="r" b="b" t="t" l="l"/>
            <a:pathLst>
              <a:path h="7285942" w="7271400">
                <a:moveTo>
                  <a:pt x="0" y="0"/>
                </a:moveTo>
                <a:lnTo>
                  <a:pt x="7271400" y="0"/>
                </a:lnTo>
                <a:lnTo>
                  <a:pt x="7271400" y="7285942"/>
                </a:lnTo>
                <a:lnTo>
                  <a:pt x="0" y="7285942"/>
                </a:lnTo>
                <a:lnTo>
                  <a:pt x="0" y="0"/>
                </a:lnTo>
                <a:close/>
              </a:path>
            </a:pathLst>
          </a:custGeom>
          <a:blipFill>
            <a:blip r:embed="rId7"/>
            <a:stretch>
              <a:fillRect l="0" t="0" r="0" b="0"/>
            </a:stretch>
          </a:blipFill>
        </p:spPr>
      </p:sp>
      <p:sp>
        <p:nvSpPr>
          <p:cNvPr name="Freeform 8" id="8"/>
          <p:cNvSpPr/>
          <p:nvPr/>
        </p:nvSpPr>
        <p:spPr>
          <a:xfrm flipH="false" flipV="false" rot="0">
            <a:off x="8085300" y="581200"/>
            <a:ext cx="2328300" cy="880050"/>
          </a:xfrm>
          <a:custGeom>
            <a:avLst/>
            <a:gdLst/>
            <a:ahLst/>
            <a:cxnLst/>
            <a:rect r="r" b="b" t="t" l="l"/>
            <a:pathLst>
              <a:path h="880050" w="2328300">
                <a:moveTo>
                  <a:pt x="0" y="0"/>
                </a:moveTo>
                <a:lnTo>
                  <a:pt x="2328300" y="0"/>
                </a:lnTo>
                <a:lnTo>
                  <a:pt x="2328300" y="880050"/>
                </a:lnTo>
                <a:lnTo>
                  <a:pt x="0" y="88005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962975" y="8235051"/>
            <a:ext cx="2328300" cy="880050"/>
          </a:xfrm>
          <a:custGeom>
            <a:avLst/>
            <a:gdLst/>
            <a:ahLst/>
            <a:cxnLst/>
            <a:rect r="r" b="b" t="t" l="l"/>
            <a:pathLst>
              <a:path h="880050" w="2328300">
                <a:moveTo>
                  <a:pt x="0" y="0"/>
                </a:moveTo>
                <a:lnTo>
                  <a:pt x="2328300" y="0"/>
                </a:lnTo>
                <a:lnTo>
                  <a:pt x="2328300" y="880050"/>
                </a:lnTo>
                <a:lnTo>
                  <a:pt x="0" y="88005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611050" y="6152450"/>
            <a:ext cx="5422800" cy="5422800"/>
            <a:chOff x="0" y="0"/>
            <a:chExt cx="7230400" cy="7230400"/>
          </a:xfrm>
        </p:grpSpPr>
        <p:sp>
          <p:nvSpPr>
            <p:cNvPr name="Freeform 4" id="4"/>
            <p:cNvSpPr/>
            <p:nvPr/>
          </p:nvSpPr>
          <p:spPr>
            <a:xfrm flipH="false" flipV="false" rot="0">
              <a:off x="0" y="0"/>
              <a:ext cx="7230364" cy="7230364"/>
            </a:xfrm>
            <a:custGeom>
              <a:avLst/>
              <a:gdLst/>
              <a:ahLst/>
              <a:cxnLst/>
              <a:rect r="r" b="b" t="t" l="l"/>
              <a:pathLst>
                <a:path h="7230364" w="7230364">
                  <a:moveTo>
                    <a:pt x="7230364" y="3615182"/>
                  </a:moveTo>
                  <a:cubicBezTo>
                    <a:pt x="7230364" y="1618615"/>
                    <a:pt x="5611876" y="0"/>
                    <a:pt x="3615182" y="0"/>
                  </a:cubicBezTo>
                  <a:cubicBezTo>
                    <a:pt x="1618488" y="0"/>
                    <a:pt x="0" y="1618615"/>
                    <a:pt x="0" y="3615182"/>
                  </a:cubicBezTo>
                  <a:cubicBezTo>
                    <a:pt x="0" y="5611749"/>
                    <a:pt x="1618615" y="7230364"/>
                    <a:pt x="3615182" y="7230364"/>
                  </a:cubicBezTo>
                  <a:cubicBezTo>
                    <a:pt x="5611749" y="7230364"/>
                    <a:pt x="7230364" y="5611876"/>
                    <a:pt x="7230364" y="3615182"/>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0">
            <a:off x="3429450" y="-6788850"/>
            <a:ext cx="9370200" cy="9370200"/>
            <a:chOff x="0" y="0"/>
            <a:chExt cx="12493600" cy="12493600"/>
          </a:xfrm>
        </p:grpSpPr>
        <p:sp>
          <p:nvSpPr>
            <p:cNvPr name="Freeform 6" id="6"/>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grpSp>
        <p:nvGrpSpPr>
          <p:cNvPr name="Group 7" id="7"/>
          <p:cNvGrpSpPr/>
          <p:nvPr/>
        </p:nvGrpSpPr>
        <p:grpSpPr>
          <a:xfrm rot="0">
            <a:off x="7700100" y="2183150"/>
            <a:ext cx="2887800" cy="2887800"/>
            <a:chOff x="0" y="0"/>
            <a:chExt cx="3850400" cy="3850400"/>
          </a:xfrm>
        </p:grpSpPr>
        <p:sp>
          <p:nvSpPr>
            <p:cNvPr name="Freeform 8" id="8"/>
            <p:cNvSpPr/>
            <p:nvPr/>
          </p:nvSpPr>
          <p:spPr>
            <a:xfrm flipH="false" flipV="false" rot="0">
              <a:off x="0" y="0"/>
              <a:ext cx="3850386" cy="3850386"/>
            </a:xfrm>
            <a:custGeom>
              <a:avLst/>
              <a:gdLst/>
              <a:ahLst/>
              <a:cxnLst/>
              <a:rect r="r" b="b" t="t" l="l"/>
              <a:pathLst>
                <a:path h="3850386" w="3850386">
                  <a:moveTo>
                    <a:pt x="0" y="1925193"/>
                  </a:moveTo>
                  <a:cubicBezTo>
                    <a:pt x="0" y="861949"/>
                    <a:pt x="861949" y="0"/>
                    <a:pt x="1925193" y="0"/>
                  </a:cubicBezTo>
                  <a:cubicBezTo>
                    <a:pt x="2988437" y="0"/>
                    <a:pt x="3850386" y="861949"/>
                    <a:pt x="3850386" y="1925193"/>
                  </a:cubicBezTo>
                  <a:cubicBezTo>
                    <a:pt x="3850386" y="2988437"/>
                    <a:pt x="2988437" y="3850386"/>
                    <a:pt x="1925193" y="3850386"/>
                  </a:cubicBezTo>
                  <a:cubicBezTo>
                    <a:pt x="861949" y="3850386"/>
                    <a:pt x="0" y="2988437"/>
                    <a:pt x="0" y="1925193"/>
                  </a:cubicBezTo>
                  <a:close/>
                </a:path>
              </a:pathLst>
            </a:custGeom>
            <a:solidFill>
              <a:srgbClr val="000328">
                <a:alpha val="14118"/>
              </a:srgbClr>
            </a:solidFill>
          </p:spPr>
        </p:sp>
      </p:grpSp>
      <p:grpSp>
        <p:nvGrpSpPr>
          <p:cNvPr name="Group 9" id="9"/>
          <p:cNvGrpSpPr/>
          <p:nvPr/>
        </p:nvGrpSpPr>
        <p:grpSpPr>
          <a:xfrm rot="0">
            <a:off x="1689075" y="1021275"/>
            <a:ext cx="14909850" cy="8244450"/>
            <a:chOff x="0" y="0"/>
            <a:chExt cx="19879800" cy="10992600"/>
          </a:xfrm>
        </p:grpSpPr>
        <p:sp>
          <p:nvSpPr>
            <p:cNvPr name="Freeform 10" id="10"/>
            <p:cNvSpPr/>
            <p:nvPr/>
          </p:nvSpPr>
          <p:spPr>
            <a:xfrm flipH="false" flipV="false" rot="0">
              <a:off x="0" y="0"/>
              <a:ext cx="19879818" cy="10992612"/>
            </a:xfrm>
            <a:custGeom>
              <a:avLst/>
              <a:gdLst/>
              <a:ahLst/>
              <a:cxnLst/>
              <a:rect r="r" b="b" t="t" l="l"/>
              <a:pathLst>
                <a:path h="10992612" w="19879818">
                  <a:moveTo>
                    <a:pt x="12700" y="0"/>
                  </a:moveTo>
                  <a:lnTo>
                    <a:pt x="18037302" y="0"/>
                  </a:lnTo>
                  <a:cubicBezTo>
                    <a:pt x="18040731" y="0"/>
                    <a:pt x="18043906" y="1397"/>
                    <a:pt x="18046319" y="3683"/>
                  </a:cubicBezTo>
                  <a:lnTo>
                    <a:pt x="19876136" y="1831594"/>
                  </a:lnTo>
                  <a:cubicBezTo>
                    <a:pt x="19878548" y="1834007"/>
                    <a:pt x="19879818" y="1837182"/>
                    <a:pt x="19879818" y="1840611"/>
                  </a:cubicBezTo>
                  <a:lnTo>
                    <a:pt x="19879818" y="10979912"/>
                  </a:lnTo>
                  <a:lnTo>
                    <a:pt x="19867118" y="10979912"/>
                  </a:lnTo>
                  <a:lnTo>
                    <a:pt x="19867118" y="10967212"/>
                  </a:lnTo>
                  <a:lnTo>
                    <a:pt x="19867118" y="10979912"/>
                  </a:lnTo>
                  <a:lnTo>
                    <a:pt x="19867118" y="10992612"/>
                  </a:lnTo>
                  <a:lnTo>
                    <a:pt x="1842516" y="10992612"/>
                  </a:lnTo>
                  <a:cubicBezTo>
                    <a:pt x="1839087" y="10992612"/>
                    <a:pt x="1835912" y="10991215"/>
                    <a:pt x="1833499" y="10988929"/>
                  </a:cubicBezTo>
                  <a:lnTo>
                    <a:pt x="3683" y="9161018"/>
                  </a:lnTo>
                  <a:cubicBezTo>
                    <a:pt x="1270" y="9158605"/>
                    <a:pt x="0" y="9155430"/>
                    <a:pt x="0" y="9152001"/>
                  </a:cubicBezTo>
                  <a:lnTo>
                    <a:pt x="0" y="12700"/>
                  </a:lnTo>
                  <a:cubicBezTo>
                    <a:pt x="0" y="5715"/>
                    <a:pt x="5715" y="0"/>
                    <a:pt x="12700" y="0"/>
                  </a:cubicBezTo>
                  <a:moveTo>
                    <a:pt x="12700" y="25400"/>
                  </a:moveTo>
                  <a:lnTo>
                    <a:pt x="12700" y="12700"/>
                  </a:lnTo>
                  <a:lnTo>
                    <a:pt x="25400" y="12700"/>
                  </a:lnTo>
                  <a:lnTo>
                    <a:pt x="25400" y="9152001"/>
                  </a:lnTo>
                  <a:lnTo>
                    <a:pt x="12700" y="9152001"/>
                  </a:lnTo>
                  <a:lnTo>
                    <a:pt x="21717" y="9142984"/>
                  </a:lnTo>
                  <a:lnTo>
                    <a:pt x="1851533" y="10970895"/>
                  </a:lnTo>
                  <a:lnTo>
                    <a:pt x="1842516" y="10979912"/>
                  </a:lnTo>
                  <a:lnTo>
                    <a:pt x="1842516" y="10967212"/>
                  </a:lnTo>
                  <a:lnTo>
                    <a:pt x="19867118" y="10967212"/>
                  </a:lnTo>
                  <a:cubicBezTo>
                    <a:pt x="19874103" y="10967212"/>
                    <a:pt x="19879818" y="10972926"/>
                    <a:pt x="19879818" y="10979912"/>
                  </a:cubicBezTo>
                  <a:cubicBezTo>
                    <a:pt x="19879818" y="10986897"/>
                    <a:pt x="19874103" y="10992612"/>
                    <a:pt x="19867118" y="10992612"/>
                  </a:cubicBezTo>
                  <a:cubicBezTo>
                    <a:pt x="19860132" y="10992612"/>
                    <a:pt x="19854418" y="10986897"/>
                    <a:pt x="19854418" y="10979912"/>
                  </a:cubicBezTo>
                  <a:lnTo>
                    <a:pt x="19854418" y="1840611"/>
                  </a:lnTo>
                  <a:lnTo>
                    <a:pt x="19867118" y="1840611"/>
                  </a:lnTo>
                  <a:lnTo>
                    <a:pt x="19858101" y="1849628"/>
                  </a:lnTo>
                  <a:lnTo>
                    <a:pt x="18028286" y="21717"/>
                  </a:lnTo>
                  <a:lnTo>
                    <a:pt x="18037302" y="12700"/>
                  </a:lnTo>
                  <a:lnTo>
                    <a:pt x="18037302" y="25400"/>
                  </a:lnTo>
                  <a:lnTo>
                    <a:pt x="12700" y="25400"/>
                  </a:lnTo>
                  <a:close/>
                </a:path>
              </a:pathLst>
            </a:custGeom>
            <a:solidFill>
              <a:srgbClr val="FFFFFF"/>
            </a:solidFill>
          </p:spPr>
        </p:sp>
      </p:grpSp>
      <p:sp>
        <p:nvSpPr>
          <p:cNvPr name="TextBox 11" id="11"/>
          <p:cNvSpPr txBox="true"/>
          <p:nvPr/>
        </p:nvSpPr>
        <p:spPr>
          <a:xfrm rot="0">
            <a:off x="4585125" y="5315524"/>
            <a:ext cx="9117750" cy="1828800"/>
          </a:xfrm>
          <a:prstGeom prst="rect">
            <a:avLst/>
          </a:prstGeom>
        </p:spPr>
        <p:txBody>
          <a:bodyPr anchor="t" rtlCol="false" tIns="0" lIns="0" bIns="0" rIns="0">
            <a:spAutoFit/>
          </a:bodyPr>
          <a:lstStyle/>
          <a:p>
            <a:pPr algn="ctr">
              <a:lnSpc>
                <a:spcPts val="7201"/>
              </a:lnSpc>
            </a:pPr>
            <a:r>
              <a:rPr lang="en-US" b="true" sz="6001">
                <a:solidFill>
                  <a:srgbClr val="FFFFFF"/>
                </a:solidFill>
                <a:latin typeface="IBM Plex Sans Bold"/>
                <a:ea typeface="IBM Plex Sans Bold"/>
                <a:cs typeface="IBM Plex Sans Bold"/>
                <a:sym typeface="IBM Plex Sans Bold"/>
              </a:rPr>
              <a:t>F</a:t>
            </a:r>
            <a:r>
              <a:rPr lang="en-US" b="true" sz="6001">
                <a:solidFill>
                  <a:srgbClr val="FFFFFF"/>
                </a:solidFill>
                <a:latin typeface="IBM Plex Sans Bold"/>
                <a:ea typeface="IBM Plex Sans Bold"/>
                <a:cs typeface="IBM Plex Sans Bold"/>
                <a:sym typeface="IBM Plex Sans Bold"/>
              </a:rPr>
              <a:t>uncționalități proiectate</a:t>
            </a:r>
          </a:p>
        </p:txBody>
      </p:sp>
      <p:sp>
        <p:nvSpPr>
          <p:cNvPr name="TextBox 12" id="12"/>
          <p:cNvSpPr txBox="true"/>
          <p:nvPr/>
        </p:nvSpPr>
        <p:spPr>
          <a:xfrm rot="0">
            <a:off x="7595925" y="2703101"/>
            <a:ext cx="3096150" cy="1838325"/>
          </a:xfrm>
          <a:prstGeom prst="rect">
            <a:avLst/>
          </a:prstGeom>
        </p:spPr>
        <p:txBody>
          <a:bodyPr anchor="t" rtlCol="false" tIns="0" lIns="0" bIns="0" rIns="0">
            <a:spAutoFit/>
          </a:bodyPr>
          <a:lstStyle/>
          <a:p>
            <a:pPr algn="ctr">
              <a:lnSpc>
                <a:spcPts val="14400"/>
              </a:lnSpc>
            </a:pPr>
            <a:r>
              <a:rPr lang="en-US" b="true" sz="12000">
                <a:solidFill>
                  <a:srgbClr val="FFFFFF"/>
                </a:solidFill>
                <a:latin typeface="IBM Plex Sans Bold"/>
                <a:ea typeface="IBM Plex Sans Bold"/>
                <a:cs typeface="IBM Plex Sans Bold"/>
                <a:sym typeface="IBM Plex Sans Bold"/>
              </a:rPr>
              <a:t>03</a:t>
            </a:r>
          </a:p>
        </p:txBody>
      </p:sp>
      <p:sp>
        <p:nvSpPr>
          <p:cNvPr name="Freeform 13" id="13"/>
          <p:cNvSpPr/>
          <p:nvPr/>
        </p:nvSpPr>
        <p:spPr>
          <a:xfrm flipH="false" flipV="false" rot="0">
            <a:off x="16910128" y="6936006"/>
            <a:ext cx="127896" cy="2320184"/>
          </a:xfrm>
          <a:custGeom>
            <a:avLst/>
            <a:gdLst/>
            <a:ahLst/>
            <a:cxnLst/>
            <a:rect r="r" b="b" t="t" l="l"/>
            <a:pathLst>
              <a:path h="2320184" w="127896">
                <a:moveTo>
                  <a:pt x="0" y="0"/>
                </a:moveTo>
                <a:lnTo>
                  <a:pt x="127896" y="0"/>
                </a:lnTo>
                <a:lnTo>
                  <a:pt x="127896" y="2320184"/>
                </a:lnTo>
                <a:lnTo>
                  <a:pt x="0" y="2320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249978" y="1030806"/>
            <a:ext cx="127896" cy="2320184"/>
          </a:xfrm>
          <a:custGeom>
            <a:avLst/>
            <a:gdLst/>
            <a:ahLst/>
            <a:cxnLst/>
            <a:rect r="r" b="b" t="t" l="l"/>
            <a:pathLst>
              <a:path h="2320184" w="127896">
                <a:moveTo>
                  <a:pt x="0" y="0"/>
                </a:moveTo>
                <a:lnTo>
                  <a:pt x="127896" y="0"/>
                </a:lnTo>
                <a:lnTo>
                  <a:pt x="127896" y="2320184"/>
                </a:lnTo>
                <a:lnTo>
                  <a:pt x="0" y="2320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2965875" y="1797101"/>
            <a:ext cx="2328300" cy="2047350"/>
          </a:xfrm>
          <a:custGeom>
            <a:avLst/>
            <a:gdLst/>
            <a:ahLst/>
            <a:cxnLst/>
            <a:rect r="r" b="b" t="t" l="l"/>
            <a:pathLst>
              <a:path h="2047350" w="2328300">
                <a:moveTo>
                  <a:pt x="0" y="0"/>
                </a:moveTo>
                <a:lnTo>
                  <a:pt x="2328300" y="0"/>
                </a:lnTo>
                <a:lnTo>
                  <a:pt x="2328300" y="2047350"/>
                </a:lnTo>
                <a:lnTo>
                  <a:pt x="0" y="20473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744235" y="1024188"/>
            <a:ext cx="805703" cy="5205736"/>
          </a:xfrm>
          <a:custGeom>
            <a:avLst/>
            <a:gdLst/>
            <a:ahLst/>
            <a:cxnLst/>
            <a:rect r="r" b="b" t="t" l="l"/>
            <a:pathLst>
              <a:path h="5205736" w="805703">
                <a:moveTo>
                  <a:pt x="0" y="0"/>
                </a:moveTo>
                <a:lnTo>
                  <a:pt x="805704" y="0"/>
                </a:lnTo>
                <a:lnTo>
                  <a:pt x="805704" y="5205736"/>
                </a:lnTo>
                <a:lnTo>
                  <a:pt x="0" y="52057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218904" y="0"/>
            <a:ext cx="6260400" cy="3793800"/>
          </a:xfrm>
          <a:custGeom>
            <a:avLst/>
            <a:gdLst/>
            <a:ahLst/>
            <a:cxnLst/>
            <a:rect r="r" b="b" t="t" l="l"/>
            <a:pathLst>
              <a:path h="3793800" w="6260400">
                <a:moveTo>
                  <a:pt x="0" y="0"/>
                </a:moveTo>
                <a:lnTo>
                  <a:pt x="6260400" y="0"/>
                </a:lnTo>
                <a:lnTo>
                  <a:pt x="6260400" y="3793800"/>
                </a:lnTo>
                <a:lnTo>
                  <a:pt x="0" y="3793800"/>
                </a:lnTo>
                <a:lnTo>
                  <a:pt x="0" y="0"/>
                </a:lnTo>
                <a:close/>
              </a:path>
            </a:pathLst>
          </a:custGeom>
          <a:blipFill>
            <a:blip r:embed="rId4"/>
            <a:stretch>
              <a:fillRect l="0" t="0" r="0" b="0"/>
            </a:stretch>
          </a:blipFill>
        </p:spPr>
      </p:sp>
      <p:grpSp>
        <p:nvGrpSpPr>
          <p:cNvPr name="Group 4" id="4"/>
          <p:cNvGrpSpPr/>
          <p:nvPr/>
        </p:nvGrpSpPr>
        <p:grpSpPr>
          <a:xfrm rot="0">
            <a:off x="12628350" y="245850"/>
            <a:ext cx="6260400" cy="6260400"/>
            <a:chOff x="0" y="0"/>
            <a:chExt cx="8347200" cy="8347200"/>
          </a:xfrm>
        </p:grpSpPr>
        <p:sp>
          <p:nvSpPr>
            <p:cNvPr name="Freeform 5" id="5"/>
            <p:cNvSpPr/>
            <p:nvPr/>
          </p:nvSpPr>
          <p:spPr>
            <a:xfrm flipH="false" flipV="false" rot="0">
              <a:off x="0" y="0"/>
              <a:ext cx="8347202" cy="8347202"/>
            </a:xfrm>
            <a:custGeom>
              <a:avLst/>
              <a:gdLst/>
              <a:ahLst/>
              <a:cxnLst/>
              <a:rect r="r" b="b" t="t" l="l"/>
              <a:pathLst>
                <a:path h="8347202" w="8347202">
                  <a:moveTo>
                    <a:pt x="0" y="4173601"/>
                  </a:moveTo>
                  <a:cubicBezTo>
                    <a:pt x="0" y="1868551"/>
                    <a:pt x="1868551" y="0"/>
                    <a:pt x="4173601" y="0"/>
                  </a:cubicBezTo>
                  <a:cubicBezTo>
                    <a:pt x="6478651" y="0"/>
                    <a:pt x="8347202" y="1868551"/>
                    <a:pt x="8347202" y="4173601"/>
                  </a:cubicBezTo>
                  <a:cubicBezTo>
                    <a:pt x="8347202" y="6478651"/>
                    <a:pt x="6478651" y="8347202"/>
                    <a:pt x="4173601" y="8347202"/>
                  </a:cubicBezTo>
                  <a:cubicBezTo>
                    <a:pt x="1868551" y="8347202"/>
                    <a:pt x="0" y="6478651"/>
                    <a:pt x="0" y="4173601"/>
                  </a:cubicBezTo>
                  <a:close/>
                </a:path>
              </a:pathLst>
            </a:custGeom>
            <a:gradFill rotWithShape="true">
              <a:gsLst>
                <a:gs pos="0">
                  <a:srgbClr val="FFFFFF">
                    <a:alpha val="15294"/>
                  </a:srgbClr>
                </a:gs>
                <a:gs pos="100000">
                  <a:srgbClr val="FFFFFF">
                    <a:alpha val="0"/>
                  </a:srgbClr>
                </a:gs>
              </a:gsLst>
              <a:lin ang="5400012"/>
            </a:gradFill>
          </p:spPr>
        </p:sp>
      </p:grpSp>
      <p:sp>
        <p:nvSpPr>
          <p:cNvPr name="TextBox 6" id="6"/>
          <p:cNvSpPr txBox="true"/>
          <p:nvPr/>
        </p:nvSpPr>
        <p:spPr>
          <a:xfrm rot="0">
            <a:off x="1274333" y="1638300"/>
            <a:ext cx="15739335" cy="7620000"/>
          </a:xfrm>
          <a:prstGeom prst="rect">
            <a:avLst/>
          </a:prstGeom>
        </p:spPr>
        <p:txBody>
          <a:bodyPr anchor="t" rtlCol="false" tIns="0" lIns="0" bIns="0" rIns="0">
            <a:spAutoFit/>
          </a:bodyPr>
          <a:lstStyle/>
          <a:p>
            <a:pPr algn="just">
              <a:lnSpc>
                <a:spcPts val="6000"/>
              </a:lnSpc>
            </a:pPr>
            <a:r>
              <a:rPr lang="en-US" b="true" sz="5000">
                <a:solidFill>
                  <a:srgbClr val="FFFFFF"/>
                </a:solidFill>
                <a:latin typeface="IBM Plex Sans Bold"/>
                <a:ea typeface="IBM Plex Sans Bold"/>
                <a:cs typeface="IBM Plex Sans Bold"/>
                <a:sym typeface="IBM Plex Sans Bold"/>
              </a:rPr>
              <a:t>Sistemul este</a:t>
            </a:r>
            <a:r>
              <a:rPr lang="en-US" b="true" sz="5000">
                <a:solidFill>
                  <a:srgbClr val="FFFFFF"/>
                </a:solidFill>
                <a:latin typeface="IBM Plex Sans Bold"/>
                <a:ea typeface="IBM Plex Sans Bold"/>
                <a:cs typeface="IBM Plex Sans Bold"/>
                <a:sym typeface="IBM Plex Sans Bold"/>
              </a:rPr>
              <a:t> capabil să detecteze în timp real poziția jucătorilor și a mingii dintr-un video de aproximativ 10 secunde. Pe baza mișcării mingii și a momentelor de contact, poate determina când a fost lovită. Prin convertirea pixelilor în metri, se calculează viteza mingii, iar pentru fiecare jucător este estimată distanța parcursă pe teren. Toate aceste date sunt afișate pe un teren animat, unde mingea și jucătorii sunt reprezentați vizual în timp real.</a:t>
            </a:r>
          </a:p>
        </p:txBody>
      </p:sp>
      <p:sp>
        <p:nvSpPr>
          <p:cNvPr name="Freeform 7" id="7"/>
          <p:cNvSpPr/>
          <p:nvPr/>
        </p:nvSpPr>
        <p:spPr>
          <a:xfrm flipH="false" flipV="false" rot="0">
            <a:off x="7221504" y="767633"/>
            <a:ext cx="1381380" cy="522134"/>
          </a:xfrm>
          <a:custGeom>
            <a:avLst/>
            <a:gdLst/>
            <a:ahLst/>
            <a:cxnLst/>
            <a:rect r="r" b="b" t="t" l="l"/>
            <a:pathLst>
              <a:path h="522134" w="1381380">
                <a:moveTo>
                  <a:pt x="0" y="0"/>
                </a:moveTo>
                <a:lnTo>
                  <a:pt x="1381381" y="0"/>
                </a:lnTo>
                <a:lnTo>
                  <a:pt x="1381381" y="522134"/>
                </a:lnTo>
                <a:lnTo>
                  <a:pt x="0" y="5221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DAGkmZ5fXy0</dc:identifier>
  <dcterms:modified xsi:type="dcterms:W3CDTF">2011-08-01T06:04:30Z</dcterms:modified>
  <cp:revision>1</cp:revision>
  <dc:title>Copy of Korean AI Agency Pitch Deck XL by Slidesgo.pptx</dc:title>
</cp:coreProperties>
</file>