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47"/>
    <p:restoredTop sz="94719"/>
  </p:normalViewPr>
  <p:slideViewPr>
    <p:cSldViewPr snapToGrid="0">
      <p:cViewPr varScale="1">
        <p:scale>
          <a:sx n="95" d="100"/>
          <a:sy n="95" d="100"/>
        </p:scale>
        <p:origin x="4392" y="1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0C943B4-99D7-8E40-B385-B553597F73E0}" type="datetimeFigureOut">
              <a:rPr lang="en-US" smtClean="0"/>
              <a:t>3/27/24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A039F-7E96-5043-AC9A-D9428F2CA36C}" type="slidenum">
              <a:rPr lang="en-US" smtClean="0"/>
              <a:t>‹#›</a:t>
            </a:fld>
            <a:endParaRPr lang="en-US"/>
          </a:p>
        </p:txBody>
      </p:sp>
    </p:spTree>
    <p:extLst>
      <p:ext uri="{BB962C8B-B14F-4D97-AF65-F5344CB8AC3E}">
        <p14:creationId xmlns:p14="http://schemas.microsoft.com/office/powerpoint/2010/main" val="379816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0C943B4-99D7-8E40-B385-B553597F73E0}" type="datetimeFigureOut">
              <a:rPr lang="en-US" smtClean="0"/>
              <a:t>3/27/24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A039F-7E96-5043-AC9A-D9428F2CA36C}" type="slidenum">
              <a:rPr lang="en-US" smtClean="0"/>
              <a:t>‹#›</a:t>
            </a:fld>
            <a:endParaRPr lang="en-US"/>
          </a:p>
        </p:txBody>
      </p:sp>
    </p:spTree>
    <p:extLst>
      <p:ext uri="{BB962C8B-B14F-4D97-AF65-F5344CB8AC3E}">
        <p14:creationId xmlns:p14="http://schemas.microsoft.com/office/powerpoint/2010/main" val="43668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0C943B4-99D7-8E40-B385-B553597F73E0}" type="datetimeFigureOut">
              <a:rPr lang="en-US" smtClean="0"/>
              <a:t>3/27/24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A039F-7E96-5043-AC9A-D9428F2CA36C}" type="slidenum">
              <a:rPr lang="en-US" smtClean="0"/>
              <a:t>‹#›</a:t>
            </a:fld>
            <a:endParaRPr lang="en-US"/>
          </a:p>
        </p:txBody>
      </p:sp>
    </p:spTree>
    <p:extLst>
      <p:ext uri="{BB962C8B-B14F-4D97-AF65-F5344CB8AC3E}">
        <p14:creationId xmlns:p14="http://schemas.microsoft.com/office/powerpoint/2010/main" val="280854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0C943B4-99D7-8E40-B385-B553597F73E0}" type="datetimeFigureOut">
              <a:rPr lang="en-US" smtClean="0"/>
              <a:t>3/27/24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A039F-7E96-5043-AC9A-D9428F2CA36C}" type="slidenum">
              <a:rPr lang="en-US" smtClean="0"/>
              <a:t>‹#›</a:t>
            </a:fld>
            <a:endParaRPr lang="en-US"/>
          </a:p>
        </p:txBody>
      </p:sp>
    </p:spTree>
    <p:extLst>
      <p:ext uri="{BB962C8B-B14F-4D97-AF65-F5344CB8AC3E}">
        <p14:creationId xmlns:p14="http://schemas.microsoft.com/office/powerpoint/2010/main" val="164738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0C943B4-99D7-8E40-B385-B553597F73E0}" type="datetimeFigureOut">
              <a:rPr lang="en-US" smtClean="0"/>
              <a:t>3/27/24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A039F-7E96-5043-AC9A-D9428F2CA36C}" type="slidenum">
              <a:rPr lang="en-US" smtClean="0"/>
              <a:t>‹#›</a:t>
            </a:fld>
            <a:endParaRPr lang="en-US"/>
          </a:p>
        </p:txBody>
      </p:sp>
    </p:spTree>
    <p:extLst>
      <p:ext uri="{BB962C8B-B14F-4D97-AF65-F5344CB8AC3E}">
        <p14:creationId xmlns:p14="http://schemas.microsoft.com/office/powerpoint/2010/main" val="267983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0C943B4-99D7-8E40-B385-B553597F73E0}" type="datetimeFigureOut">
              <a:rPr lang="en-US" smtClean="0"/>
              <a:t>3/27/24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AA039F-7E96-5043-AC9A-D9428F2CA36C}" type="slidenum">
              <a:rPr lang="en-US" smtClean="0"/>
              <a:t>‹#›</a:t>
            </a:fld>
            <a:endParaRPr lang="en-US"/>
          </a:p>
        </p:txBody>
      </p:sp>
    </p:spTree>
    <p:extLst>
      <p:ext uri="{BB962C8B-B14F-4D97-AF65-F5344CB8AC3E}">
        <p14:creationId xmlns:p14="http://schemas.microsoft.com/office/powerpoint/2010/main" val="168926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0C943B4-99D7-8E40-B385-B553597F73E0}" type="datetimeFigureOut">
              <a:rPr lang="en-US" smtClean="0"/>
              <a:t>3/27/24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AA039F-7E96-5043-AC9A-D9428F2CA36C}" type="slidenum">
              <a:rPr lang="en-US" smtClean="0"/>
              <a:t>‹#›</a:t>
            </a:fld>
            <a:endParaRPr lang="en-US"/>
          </a:p>
        </p:txBody>
      </p:sp>
    </p:spTree>
    <p:extLst>
      <p:ext uri="{BB962C8B-B14F-4D97-AF65-F5344CB8AC3E}">
        <p14:creationId xmlns:p14="http://schemas.microsoft.com/office/powerpoint/2010/main" val="37601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0C943B4-99D7-8E40-B385-B553597F73E0}" type="datetimeFigureOut">
              <a:rPr lang="en-US" smtClean="0"/>
              <a:t>3/27/24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AA039F-7E96-5043-AC9A-D9428F2CA36C}" type="slidenum">
              <a:rPr lang="en-US" smtClean="0"/>
              <a:t>‹#›</a:t>
            </a:fld>
            <a:endParaRPr lang="en-US"/>
          </a:p>
        </p:txBody>
      </p:sp>
    </p:spTree>
    <p:extLst>
      <p:ext uri="{BB962C8B-B14F-4D97-AF65-F5344CB8AC3E}">
        <p14:creationId xmlns:p14="http://schemas.microsoft.com/office/powerpoint/2010/main" val="364693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943B4-99D7-8E40-B385-B553597F73E0}" type="datetimeFigureOut">
              <a:rPr lang="en-US" smtClean="0"/>
              <a:t>3/27/24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AA039F-7E96-5043-AC9A-D9428F2CA36C}" type="slidenum">
              <a:rPr lang="en-US" smtClean="0"/>
              <a:t>‹#›</a:t>
            </a:fld>
            <a:endParaRPr lang="en-US"/>
          </a:p>
        </p:txBody>
      </p:sp>
    </p:spTree>
    <p:extLst>
      <p:ext uri="{BB962C8B-B14F-4D97-AF65-F5344CB8AC3E}">
        <p14:creationId xmlns:p14="http://schemas.microsoft.com/office/powerpoint/2010/main" val="264146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0C943B4-99D7-8E40-B385-B553597F73E0}" type="datetimeFigureOut">
              <a:rPr lang="en-US" smtClean="0"/>
              <a:t>3/27/24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AA039F-7E96-5043-AC9A-D9428F2CA36C}" type="slidenum">
              <a:rPr lang="en-US" smtClean="0"/>
              <a:t>‹#›</a:t>
            </a:fld>
            <a:endParaRPr lang="en-US"/>
          </a:p>
        </p:txBody>
      </p:sp>
    </p:spTree>
    <p:extLst>
      <p:ext uri="{BB962C8B-B14F-4D97-AF65-F5344CB8AC3E}">
        <p14:creationId xmlns:p14="http://schemas.microsoft.com/office/powerpoint/2010/main" val="3571095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0C943B4-99D7-8E40-B385-B553597F73E0}" type="datetimeFigureOut">
              <a:rPr lang="en-US" smtClean="0"/>
              <a:t>3/27/24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AA039F-7E96-5043-AC9A-D9428F2CA36C}" type="slidenum">
              <a:rPr lang="en-US" smtClean="0"/>
              <a:t>‹#›</a:t>
            </a:fld>
            <a:endParaRPr lang="en-US"/>
          </a:p>
        </p:txBody>
      </p:sp>
    </p:spTree>
    <p:extLst>
      <p:ext uri="{BB962C8B-B14F-4D97-AF65-F5344CB8AC3E}">
        <p14:creationId xmlns:p14="http://schemas.microsoft.com/office/powerpoint/2010/main" val="1663233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80C943B4-99D7-8E40-B385-B553597F73E0}" type="datetimeFigureOut">
              <a:rPr lang="en-US" smtClean="0"/>
              <a:t>3/27/24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2AAA039F-7E96-5043-AC9A-D9428F2CA36C}" type="slidenum">
              <a:rPr lang="en-US" smtClean="0"/>
              <a:t>‹#›</a:t>
            </a:fld>
            <a:endParaRPr lang="en-US"/>
          </a:p>
        </p:txBody>
      </p:sp>
    </p:spTree>
    <p:extLst>
      <p:ext uri="{BB962C8B-B14F-4D97-AF65-F5344CB8AC3E}">
        <p14:creationId xmlns:p14="http://schemas.microsoft.com/office/powerpoint/2010/main" val="283342957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06423C-20E4-BA00-4D68-E4C4B939196B}"/>
              </a:ext>
            </a:extLst>
          </p:cNvPr>
          <p:cNvPicPr>
            <a:picLocks noChangeAspect="1"/>
          </p:cNvPicPr>
          <p:nvPr/>
        </p:nvPicPr>
        <p:blipFill>
          <a:blip r:embed="rId2"/>
          <a:stretch>
            <a:fillRect/>
          </a:stretch>
        </p:blipFill>
        <p:spPr>
          <a:xfrm>
            <a:off x="0" y="0"/>
            <a:ext cx="7192992" cy="5502732"/>
          </a:xfrm>
          <a:prstGeom prst="rect">
            <a:avLst/>
          </a:prstGeom>
        </p:spPr>
      </p:pic>
      <p:sp>
        <p:nvSpPr>
          <p:cNvPr id="3" name="Subtitle 2">
            <a:extLst>
              <a:ext uri="{FF2B5EF4-FFF2-40B4-BE49-F238E27FC236}">
                <a16:creationId xmlns:a16="http://schemas.microsoft.com/office/drawing/2014/main" id="{C902FDAF-C14D-23C9-105E-9FBFF709B308}"/>
              </a:ext>
            </a:extLst>
          </p:cNvPr>
          <p:cNvSpPr>
            <a:spLocks noGrp="1"/>
          </p:cNvSpPr>
          <p:nvPr>
            <p:ph type="subTitle" idx="1"/>
          </p:nvPr>
        </p:nvSpPr>
        <p:spPr>
          <a:xfrm>
            <a:off x="54633" y="6292971"/>
            <a:ext cx="4646763" cy="508959"/>
          </a:xfrm>
        </p:spPr>
        <p:txBody>
          <a:bodyPr>
            <a:normAutofit/>
          </a:bodyPr>
          <a:lstStyle/>
          <a:p>
            <a:r>
              <a:rPr lang="en-US" dirty="0"/>
              <a:t>Valentin Monnet - March  2024 </a:t>
            </a:r>
          </a:p>
        </p:txBody>
      </p:sp>
      <p:sp>
        <p:nvSpPr>
          <p:cNvPr id="2" name="Title 1">
            <a:extLst>
              <a:ext uri="{FF2B5EF4-FFF2-40B4-BE49-F238E27FC236}">
                <a16:creationId xmlns:a16="http://schemas.microsoft.com/office/drawing/2014/main" id="{41B569B6-77DA-E16E-2B44-0B8C70D7C3F2}"/>
              </a:ext>
            </a:extLst>
          </p:cNvPr>
          <p:cNvSpPr>
            <a:spLocks noGrp="1"/>
          </p:cNvSpPr>
          <p:nvPr>
            <p:ph type="ctrTitle"/>
          </p:nvPr>
        </p:nvSpPr>
        <p:spPr>
          <a:xfrm>
            <a:off x="6676845" y="86264"/>
            <a:ext cx="5515155" cy="1587261"/>
          </a:xfrm>
        </p:spPr>
        <p:txBody>
          <a:bodyPr>
            <a:normAutofit fontScale="90000"/>
          </a:bodyPr>
          <a:lstStyle/>
          <a:p>
            <a:r>
              <a:rPr lang="en-US" dirty="0"/>
              <a:t>Rockbuster Stealth Analysis </a:t>
            </a:r>
          </a:p>
        </p:txBody>
      </p:sp>
    </p:spTree>
    <p:extLst>
      <p:ext uri="{BB962C8B-B14F-4D97-AF65-F5344CB8AC3E}">
        <p14:creationId xmlns:p14="http://schemas.microsoft.com/office/powerpoint/2010/main" val="379955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56BA-3F99-2FAD-AADC-69ADA624CFC1}"/>
              </a:ext>
            </a:extLst>
          </p:cNvPr>
          <p:cNvSpPr>
            <a:spLocks noGrp="1"/>
          </p:cNvSpPr>
          <p:nvPr>
            <p:ph type="ctrTitle"/>
          </p:nvPr>
        </p:nvSpPr>
        <p:spPr>
          <a:xfrm>
            <a:off x="1524000" y="127280"/>
            <a:ext cx="9144000" cy="988825"/>
          </a:xfrm>
        </p:spPr>
        <p:txBody>
          <a:bodyPr/>
          <a:lstStyle/>
          <a:p>
            <a:r>
              <a:rPr lang="en-US" dirty="0"/>
              <a:t>Recommendations </a:t>
            </a:r>
          </a:p>
        </p:txBody>
      </p:sp>
      <p:sp>
        <p:nvSpPr>
          <p:cNvPr id="3" name="Subtitle 2">
            <a:extLst>
              <a:ext uri="{FF2B5EF4-FFF2-40B4-BE49-F238E27FC236}">
                <a16:creationId xmlns:a16="http://schemas.microsoft.com/office/drawing/2014/main" id="{F39AFB62-5ED4-91DB-CF50-084EC910C684}"/>
              </a:ext>
            </a:extLst>
          </p:cNvPr>
          <p:cNvSpPr>
            <a:spLocks noGrp="1"/>
          </p:cNvSpPr>
          <p:nvPr>
            <p:ph type="subTitle" idx="1"/>
          </p:nvPr>
        </p:nvSpPr>
        <p:spPr>
          <a:xfrm>
            <a:off x="1524000" y="981634"/>
            <a:ext cx="9144000" cy="5593978"/>
          </a:xfrm>
        </p:spPr>
        <p:txBody>
          <a:bodyPr>
            <a:normAutofit/>
          </a:bodyPr>
          <a:lstStyle/>
          <a:p>
            <a:endParaRPr lang="en-US" dirty="0"/>
          </a:p>
          <a:p>
            <a:r>
              <a:rPr lang="en-US" dirty="0"/>
              <a:t>To enhance our service offering, I propose a multifaceted expansion strategy. </a:t>
            </a:r>
          </a:p>
          <a:p>
            <a:r>
              <a:rPr lang="en-US" dirty="0"/>
              <a:t>This involves broadening our film catalog across more genres and languages, alongside flexible pricing models tailored to rental durations. We aim to introduce a loyalty program to reward our most dedicated customers. </a:t>
            </a:r>
          </a:p>
          <a:p>
            <a:r>
              <a:rPr lang="en-US" dirty="0"/>
              <a:t>Furthermore, by partnering with our top clients to serve as Rockbuster Ambassadors, we anticipate boosting our customer base and rental frequency. </a:t>
            </a:r>
          </a:p>
          <a:p>
            <a:r>
              <a:rPr lang="en-US" dirty="0"/>
              <a:t>Following the rollout of these strategies, continuous data analysis and open communication will guide further adjustments and recommendations to align with evolving consumer preferences.</a:t>
            </a:r>
          </a:p>
        </p:txBody>
      </p:sp>
    </p:spTree>
    <p:extLst>
      <p:ext uri="{BB962C8B-B14F-4D97-AF65-F5344CB8AC3E}">
        <p14:creationId xmlns:p14="http://schemas.microsoft.com/office/powerpoint/2010/main" val="128698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4E7B7A-4BA9-2F6D-4895-991754FA99A9}"/>
              </a:ext>
            </a:extLst>
          </p:cNvPr>
          <p:cNvSpPr>
            <a:spLocks noGrp="1"/>
          </p:cNvSpPr>
          <p:nvPr>
            <p:ph type="title"/>
          </p:nvPr>
        </p:nvSpPr>
        <p:spPr>
          <a:xfrm>
            <a:off x="2838089" y="216947"/>
            <a:ext cx="6515819" cy="1112808"/>
          </a:xfrm>
        </p:spPr>
        <p:txBody>
          <a:bodyPr>
            <a:normAutofit/>
          </a:bodyPr>
          <a:lstStyle/>
          <a:p>
            <a:pPr algn="ctr"/>
            <a:r>
              <a:rPr lang="en-US" sz="6000" dirty="0"/>
              <a:t>Introduction </a:t>
            </a:r>
          </a:p>
        </p:txBody>
      </p:sp>
      <p:sp>
        <p:nvSpPr>
          <p:cNvPr id="6" name="Text Placeholder 5">
            <a:extLst>
              <a:ext uri="{FF2B5EF4-FFF2-40B4-BE49-F238E27FC236}">
                <a16:creationId xmlns:a16="http://schemas.microsoft.com/office/drawing/2014/main" id="{2C056CE1-44BD-DB8B-9EF0-790BA3382060}"/>
              </a:ext>
            </a:extLst>
          </p:cNvPr>
          <p:cNvSpPr>
            <a:spLocks noGrp="1"/>
          </p:cNvSpPr>
          <p:nvPr>
            <p:ph type="body" sz="half" idx="2"/>
          </p:nvPr>
        </p:nvSpPr>
        <p:spPr>
          <a:xfrm>
            <a:off x="3055188" y="1613140"/>
            <a:ext cx="6081623" cy="4471509"/>
          </a:xfrm>
        </p:spPr>
        <p:txBody>
          <a:bodyPr>
            <a:normAutofit/>
          </a:bodyPr>
          <a:lstStyle/>
          <a:p>
            <a:pPr marL="342900" indent="-342900">
              <a:buFont typeface="Wingdings" pitchFamily="2" charset="2"/>
              <a:buChar char="v"/>
            </a:pPr>
            <a:r>
              <a:rPr lang="en-GB" sz="2000" b="0" i="0" u="none" strike="noStrike" dirty="0" err="1">
                <a:effectLst/>
                <a:latin typeface="Söhne"/>
              </a:rPr>
              <a:t>Rockbuster</a:t>
            </a:r>
            <a:r>
              <a:rPr lang="en-GB" sz="2000" b="0" i="0" u="none" strike="noStrike" dirty="0">
                <a:effectLst/>
                <a:latin typeface="Söhne"/>
              </a:rPr>
              <a:t> is engaged in the traditional video rental business, serving customers worldwide across six continents</a:t>
            </a:r>
          </a:p>
          <a:p>
            <a:pPr marL="342900" indent="-342900">
              <a:buFont typeface="Wingdings" pitchFamily="2" charset="2"/>
              <a:buChar char="v"/>
            </a:pPr>
            <a:r>
              <a:rPr lang="en-GB" sz="2000" b="0" i="0" u="none" strike="noStrike" dirty="0">
                <a:effectLst/>
                <a:latin typeface="Söhne"/>
              </a:rPr>
              <a:t>Amid the rise of streaming platforms like Netflix and Amazon Prime, </a:t>
            </a:r>
            <a:r>
              <a:rPr lang="en-GB" sz="2000" b="0" i="0" u="none" strike="noStrike" dirty="0" err="1">
                <a:effectLst/>
                <a:latin typeface="Söhne"/>
              </a:rPr>
              <a:t>Rockbuster</a:t>
            </a:r>
            <a:r>
              <a:rPr lang="en-GB" sz="2000" b="0" i="0" u="none" strike="noStrike" dirty="0">
                <a:effectLst/>
                <a:latin typeface="Söhne"/>
              </a:rPr>
              <a:t> Stealth's executive team is strategizing to leverage its existing movie licenses by venturing into an online video rental service</a:t>
            </a:r>
          </a:p>
          <a:p>
            <a:pPr marL="342900" indent="-342900">
              <a:buFont typeface="Wingdings" pitchFamily="2" charset="2"/>
              <a:buChar char="v"/>
            </a:pPr>
            <a:r>
              <a:rPr lang="en-GB" sz="2000" b="0" i="0" u="none" strike="noStrike" dirty="0">
                <a:effectLst/>
                <a:latin typeface="Söhne"/>
              </a:rPr>
              <a:t>This project aims to support the strategic launch of </a:t>
            </a:r>
            <a:r>
              <a:rPr lang="en-GB" sz="2000" b="0" i="0" u="none" strike="noStrike" dirty="0" err="1">
                <a:effectLst/>
                <a:latin typeface="Söhne"/>
              </a:rPr>
              <a:t>Rockbuster</a:t>
            </a:r>
            <a:r>
              <a:rPr lang="en-GB" sz="2000" b="0" i="0" u="none" strike="noStrike" dirty="0">
                <a:effectLst/>
                <a:latin typeface="Söhne"/>
              </a:rPr>
              <a:t> Stealth's new online video rental service.</a:t>
            </a:r>
          </a:p>
          <a:p>
            <a:endParaRPr lang="en-GB" sz="2000" dirty="0">
              <a:latin typeface="Söhne"/>
            </a:endParaRPr>
          </a:p>
          <a:p>
            <a:endParaRPr lang="en-US" sz="2000" dirty="0"/>
          </a:p>
        </p:txBody>
      </p:sp>
    </p:spTree>
    <p:extLst>
      <p:ext uri="{BB962C8B-B14F-4D97-AF65-F5344CB8AC3E}">
        <p14:creationId xmlns:p14="http://schemas.microsoft.com/office/powerpoint/2010/main" val="1183026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E17219-9B74-55FA-5E07-26DFDDE29AAC}"/>
              </a:ext>
            </a:extLst>
          </p:cNvPr>
          <p:cNvSpPr>
            <a:spLocks noGrp="1"/>
          </p:cNvSpPr>
          <p:nvPr>
            <p:ph type="ctrTitle"/>
          </p:nvPr>
        </p:nvSpPr>
        <p:spPr>
          <a:xfrm>
            <a:off x="1524000" y="389118"/>
            <a:ext cx="9144000" cy="956603"/>
          </a:xfrm>
        </p:spPr>
        <p:txBody>
          <a:bodyPr/>
          <a:lstStyle/>
          <a:p>
            <a:r>
              <a:rPr lang="en-US" dirty="0"/>
              <a:t>Key Questions </a:t>
            </a:r>
          </a:p>
        </p:txBody>
      </p:sp>
      <p:sp>
        <p:nvSpPr>
          <p:cNvPr id="6" name="Subtitle 5">
            <a:extLst>
              <a:ext uri="{FF2B5EF4-FFF2-40B4-BE49-F238E27FC236}">
                <a16:creationId xmlns:a16="http://schemas.microsoft.com/office/drawing/2014/main" id="{7E78B76F-5A66-1EB5-3A2C-9F0FA0A9A842}"/>
              </a:ext>
            </a:extLst>
          </p:cNvPr>
          <p:cNvSpPr>
            <a:spLocks noGrp="1"/>
          </p:cNvSpPr>
          <p:nvPr>
            <p:ph type="subTitle" idx="1"/>
          </p:nvPr>
        </p:nvSpPr>
        <p:spPr>
          <a:xfrm>
            <a:off x="1524000" y="1742536"/>
            <a:ext cx="9144000" cy="3907766"/>
          </a:xfrm>
        </p:spPr>
        <p:txBody>
          <a:bodyPr/>
          <a:lstStyle/>
          <a:p>
            <a:pPr marL="342900" indent="-342900" algn="l">
              <a:buFont typeface="Arial" panose="020B0604020202020204" pitchFamily="34" charset="0"/>
              <a:buChar char="•"/>
            </a:pPr>
            <a:r>
              <a:rPr lang="en-US" dirty="0"/>
              <a:t>What are the average rental duration for all videos? </a:t>
            </a:r>
          </a:p>
          <a:p>
            <a:pPr marL="342900" indent="-342900" algn="l">
              <a:buFont typeface="Arial" panose="020B0604020202020204" pitchFamily="34" charset="0"/>
              <a:buChar char="•"/>
            </a:pPr>
            <a:r>
              <a:rPr lang="en-US" dirty="0"/>
              <a:t>Where are the Rockbuster customers?</a:t>
            </a:r>
          </a:p>
          <a:p>
            <a:pPr marL="342900" indent="-342900" algn="l">
              <a:buFont typeface="Arial" panose="020B0604020202020204" pitchFamily="34" charset="0"/>
              <a:buChar char="•"/>
            </a:pPr>
            <a:r>
              <a:rPr lang="en-US" dirty="0"/>
              <a:t>Which countries have higher revenue? </a:t>
            </a:r>
          </a:p>
          <a:p>
            <a:pPr marL="342900" indent="-342900" algn="l">
              <a:buFont typeface="Arial" panose="020B0604020202020204" pitchFamily="34" charset="0"/>
              <a:buChar char="•"/>
            </a:pPr>
            <a:r>
              <a:rPr lang="en-US" dirty="0"/>
              <a:t>In which cities do the customers live?</a:t>
            </a:r>
          </a:p>
          <a:p>
            <a:pPr marL="342900" indent="-342900" algn="l">
              <a:buFont typeface="Arial" panose="020B0604020202020204" pitchFamily="34" charset="0"/>
              <a:buChar char="•"/>
            </a:pPr>
            <a:r>
              <a:rPr lang="en-US" dirty="0"/>
              <a:t>Who are the top customers? </a:t>
            </a:r>
          </a:p>
          <a:p>
            <a:pPr marL="342900" indent="-342900" algn="l">
              <a:buFont typeface="Arial" panose="020B0604020202020204" pitchFamily="34" charset="0"/>
              <a:buChar char="•"/>
            </a:pPr>
            <a:r>
              <a:rPr lang="en-US" dirty="0"/>
              <a:t>Which genres are the most representative?</a:t>
            </a:r>
          </a:p>
          <a:p>
            <a:pPr marL="342900" indent="-342900" algn="l">
              <a:buFont typeface="Arial" panose="020B0604020202020204" pitchFamily="34" charset="0"/>
              <a:buChar char="•"/>
            </a:pPr>
            <a:r>
              <a:rPr lang="en-US" dirty="0"/>
              <a:t>What are the next steps for Rockbuster? </a:t>
            </a:r>
          </a:p>
        </p:txBody>
      </p:sp>
    </p:spTree>
    <p:extLst>
      <p:ext uri="{BB962C8B-B14F-4D97-AF65-F5344CB8AC3E}">
        <p14:creationId xmlns:p14="http://schemas.microsoft.com/office/powerpoint/2010/main" val="3811196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BB3A-8D1C-7F49-23A6-7DFD3A543D34}"/>
              </a:ext>
            </a:extLst>
          </p:cNvPr>
          <p:cNvSpPr>
            <a:spLocks noGrp="1"/>
          </p:cNvSpPr>
          <p:nvPr>
            <p:ph type="ctrTitle"/>
          </p:nvPr>
        </p:nvSpPr>
        <p:spPr>
          <a:xfrm>
            <a:off x="1636144" y="406400"/>
            <a:ext cx="9144000" cy="1094596"/>
          </a:xfrm>
        </p:spPr>
        <p:txBody>
          <a:bodyPr/>
          <a:lstStyle/>
          <a:p>
            <a:r>
              <a:rPr lang="en-US" dirty="0"/>
              <a:t>Rockbuster Stealth Overview </a:t>
            </a:r>
          </a:p>
        </p:txBody>
      </p:sp>
      <p:sp>
        <p:nvSpPr>
          <p:cNvPr id="4" name="Subtitle 3">
            <a:extLst>
              <a:ext uri="{FF2B5EF4-FFF2-40B4-BE49-F238E27FC236}">
                <a16:creationId xmlns:a16="http://schemas.microsoft.com/office/drawing/2014/main" id="{354CF9A5-5CF4-919B-643D-47222AA46427}"/>
              </a:ext>
            </a:extLst>
          </p:cNvPr>
          <p:cNvSpPr>
            <a:spLocks noGrp="1"/>
          </p:cNvSpPr>
          <p:nvPr>
            <p:ph type="subTitle" idx="1"/>
          </p:nvPr>
        </p:nvSpPr>
        <p:spPr>
          <a:xfrm>
            <a:off x="1524000" y="2027208"/>
            <a:ext cx="9144000" cy="3083943"/>
          </a:xfrm>
        </p:spPr>
        <p:txBody>
          <a:bodyPr/>
          <a:lstStyle/>
          <a:p>
            <a:pPr marL="342900" indent="-342900">
              <a:buFont typeface="Wingdings" pitchFamily="2" charset="2"/>
              <a:buChar char="Ø"/>
            </a:pPr>
            <a:r>
              <a:rPr lang="en-US" dirty="0"/>
              <a:t>1 000 unique films </a:t>
            </a:r>
          </a:p>
          <a:p>
            <a:pPr marL="342900" indent="-342900">
              <a:buFont typeface="Wingdings" pitchFamily="2" charset="2"/>
              <a:buChar char="Ø"/>
            </a:pPr>
            <a:r>
              <a:rPr lang="en-US" dirty="0"/>
              <a:t>Only one language : English </a:t>
            </a:r>
          </a:p>
          <a:p>
            <a:pPr marL="342900" indent="-342900">
              <a:buFont typeface="Wingdings" pitchFamily="2" charset="2"/>
              <a:buChar char="Ø"/>
            </a:pPr>
            <a:r>
              <a:rPr lang="en-US" dirty="0"/>
              <a:t>17 genres</a:t>
            </a:r>
          </a:p>
          <a:p>
            <a:pPr marL="342900" indent="-342900">
              <a:buFont typeface="Wingdings" pitchFamily="2" charset="2"/>
              <a:buChar char="Ø"/>
            </a:pPr>
            <a:r>
              <a:rPr lang="en-US" dirty="0"/>
              <a:t>599 customers </a:t>
            </a:r>
          </a:p>
          <a:p>
            <a:pPr marL="342900" indent="-342900">
              <a:buFont typeface="Wingdings" pitchFamily="2" charset="2"/>
              <a:buChar char="Ø"/>
            </a:pPr>
            <a:r>
              <a:rPr lang="en-US" dirty="0"/>
              <a:t>Rental duration : Average 5 days/Min 3 days/ Max 7 days </a:t>
            </a:r>
          </a:p>
          <a:p>
            <a:pPr marL="342900" indent="-342900">
              <a:buFont typeface="Wingdings" pitchFamily="2" charset="2"/>
              <a:buChar char="Ø"/>
            </a:pPr>
            <a:r>
              <a:rPr lang="en-US" dirty="0"/>
              <a:t>Length: Average 115mins/ Min 46 mins/ Max 186 mins</a:t>
            </a:r>
          </a:p>
        </p:txBody>
      </p:sp>
    </p:spTree>
    <p:extLst>
      <p:ext uri="{BB962C8B-B14F-4D97-AF65-F5344CB8AC3E}">
        <p14:creationId xmlns:p14="http://schemas.microsoft.com/office/powerpoint/2010/main" val="43477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C277-4364-0BD3-38FA-52477E07F833}"/>
              </a:ext>
            </a:extLst>
          </p:cNvPr>
          <p:cNvSpPr>
            <a:spLocks noGrp="1"/>
          </p:cNvSpPr>
          <p:nvPr>
            <p:ph type="ctrTitle"/>
          </p:nvPr>
        </p:nvSpPr>
        <p:spPr>
          <a:xfrm>
            <a:off x="-365312" y="0"/>
            <a:ext cx="11981330" cy="928128"/>
          </a:xfrm>
        </p:spPr>
        <p:txBody>
          <a:bodyPr>
            <a:normAutofit/>
          </a:bodyPr>
          <a:lstStyle/>
          <a:p>
            <a:r>
              <a:rPr lang="en-US" sz="5400" dirty="0"/>
              <a:t>Where are the Rockbuster customers?</a:t>
            </a:r>
          </a:p>
        </p:txBody>
      </p:sp>
      <p:sp>
        <p:nvSpPr>
          <p:cNvPr id="3" name="Subtitle 2">
            <a:extLst>
              <a:ext uri="{FF2B5EF4-FFF2-40B4-BE49-F238E27FC236}">
                <a16:creationId xmlns:a16="http://schemas.microsoft.com/office/drawing/2014/main" id="{0272681B-6CCD-C29C-7D9E-3ED0761DED03}"/>
              </a:ext>
            </a:extLst>
          </p:cNvPr>
          <p:cNvSpPr>
            <a:spLocks noGrp="1"/>
          </p:cNvSpPr>
          <p:nvPr>
            <p:ph type="subTitle" idx="1"/>
          </p:nvPr>
        </p:nvSpPr>
        <p:spPr>
          <a:xfrm>
            <a:off x="281832" y="980234"/>
            <a:ext cx="7144871" cy="450385"/>
          </a:xfrm>
        </p:spPr>
        <p:txBody>
          <a:bodyPr>
            <a:normAutofit fontScale="92500"/>
          </a:bodyPr>
          <a:lstStyle/>
          <a:p>
            <a:r>
              <a:rPr lang="en-US" dirty="0"/>
              <a:t>The top 10 countries in terms of number of customers </a:t>
            </a:r>
          </a:p>
        </p:txBody>
      </p:sp>
      <p:pic>
        <p:nvPicPr>
          <p:cNvPr id="5" name="Picture 4" descr="A screenshot of a computer&#10;&#10;Description automatically generated">
            <a:extLst>
              <a:ext uri="{FF2B5EF4-FFF2-40B4-BE49-F238E27FC236}">
                <a16:creationId xmlns:a16="http://schemas.microsoft.com/office/drawing/2014/main" id="{DC2FF0C1-C33C-36D6-6E3D-0EB55BE0ACEF}"/>
              </a:ext>
            </a:extLst>
          </p:cNvPr>
          <p:cNvPicPr>
            <a:picLocks noChangeAspect="1"/>
          </p:cNvPicPr>
          <p:nvPr/>
        </p:nvPicPr>
        <p:blipFill>
          <a:blip r:embed="rId2"/>
          <a:stretch>
            <a:fillRect/>
          </a:stretch>
        </p:blipFill>
        <p:spPr>
          <a:xfrm>
            <a:off x="7708535" y="1290916"/>
            <a:ext cx="4483465" cy="2669615"/>
          </a:xfrm>
          <a:prstGeom prst="rect">
            <a:avLst/>
          </a:prstGeom>
        </p:spPr>
      </p:pic>
      <p:pic>
        <p:nvPicPr>
          <p:cNvPr id="7" name="Picture 6" descr="A graph with blue squares&#10;&#10;Description automatically generated">
            <a:extLst>
              <a:ext uri="{FF2B5EF4-FFF2-40B4-BE49-F238E27FC236}">
                <a16:creationId xmlns:a16="http://schemas.microsoft.com/office/drawing/2014/main" id="{40D9412F-DA21-467B-8453-260F96DAC1BE}"/>
              </a:ext>
            </a:extLst>
          </p:cNvPr>
          <p:cNvPicPr>
            <a:picLocks noChangeAspect="1"/>
          </p:cNvPicPr>
          <p:nvPr/>
        </p:nvPicPr>
        <p:blipFill>
          <a:blip r:embed="rId3"/>
          <a:stretch>
            <a:fillRect/>
          </a:stretch>
        </p:blipFill>
        <p:spPr>
          <a:xfrm>
            <a:off x="0" y="1343022"/>
            <a:ext cx="7772400" cy="2617509"/>
          </a:xfrm>
          <a:prstGeom prst="rect">
            <a:avLst/>
          </a:prstGeom>
        </p:spPr>
      </p:pic>
      <p:sp>
        <p:nvSpPr>
          <p:cNvPr id="8" name="TextBox 7">
            <a:extLst>
              <a:ext uri="{FF2B5EF4-FFF2-40B4-BE49-F238E27FC236}">
                <a16:creationId xmlns:a16="http://schemas.microsoft.com/office/drawing/2014/main" id="{97304E8F-9CA2-315F-08CB-8F722DFDC59A}"/>
              </a:ext>
            </a:extLst>
          </p:cNvPr>
          <p:cNvSpPr txBox="1"/>
          <p:nvPr/>
        </p:nvSpPr>
        <p:spPr>
          <a:xfrm>
            <a:off x="685800" y="4323318"/>
            <a:ext cx="10930218" cy="923330"/>
          </a:xfrm>
          <a:prstGeom prst="rect">
            <a:avLst/>
          </a:prstGeom>
          <a:noFill/>
        </p:spPr>
        <p:txBody>
          <a:bodyPr wrap="square" rtlCol="0">
            <a:spAutoFit/>
          </a:bodyPr>
          <a:lstStyle/>
          <a:p>
            <a:r>
              <a:rPr lang="en-US" dirty="0"/>
              <a:t>Rockbuster Stealth boasts a global customer base across 108 countries, with the most significant presence in India, China, the United States, Japan, Mexico, Brazil, the Russian Federation, the Philippines, Turkey, and Indonesia, highlighting its extensive international reach.</a:t>
            </a:r>
          </a:p>
        </p:txBody>
      </p:sp>
    </p:spTree>
    <p:extLst>
      <p:ext uri="{BB962C8B-B14F-4D97-AF65-F5344CB8AC3E}">
        <p14:creationId xmlns:p14="http://schemas.microsoft.com/office/powerpoint/2010/main" val="401047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52A0D0-EAC5-F2A8-B4CC-F6C9A77F17D3}"/>
              </a:ext>
            </a:extLst>
          </p:cNvPr>
          <p:cNvSpPr>
            <a:spLocks noGrp="1"/>
          </p:cNvSpPr>
          <p:nvPr>
            <p:ph type="ctrTitle"/>
          </p:nvPr>
        </p:nvSpPr>
        <p:spPr>
          <a:xfrm>
            <a:off x="-551330" y="-94129"/>
            <a:ext cx="11954436" cy="1197069"/>
          </a:xfrm>
        </p:spPr>
        <p:txBody>
          <a:bodyPr>
            <a:normAutofit/>
          </a:bodyPr>
          <a:lstStyle/>
          <a:p>
            <a:r>
              <a:rPr lang="en-US" sz="5400" dirty="0"/>
              <a:t>Which countries have higher revenue? </a:t>
            </a:r>
          </a:p>
        </p:txBody>
      </p:sp>
      <p:sp>
        <p:nvSpPr>
          <p:cNvPr id="5" name="Subtitle 4">
            <a:extLst>
              <a:ext uri="{FF2B5EF4-FFF2-40B4-BE49-F238E27FC236}">
                <a16:creationId xmlns:a16="http://schemas.microsoft.com/office/drawing/2014/main" id="{E16FD96F-F50F-178A-4321-174F6486564F}"/>
              </a:ext>
            </a:extLst>
          </p:cNvPr>
          <p:cNvSpPr>
            <a:spLocks noGrp="1"/>
          </p:cNvSpPr>
          <p:nvPr>
            <p:ph type="subTitle" idx="1"/>
          </p:nvPr>
        </p:nvSpPr>
        <p:spPr>
          <a:xfrm>
            <a:off x="1001806" y="4248425"/>
            <a:ext cx="9144000" cy="1655762"/>
          </a:xfrm>
        </p:spPr>
        <p:txBody>
          <a:bodyPr/>
          <a:lstStyle/>
          <a:p>
            <a:r>
              <a:rPr lang="en-US" dirty="0"/>
              <a:t>Fourteen countries report revenues surpassing $1,000. Remarkably, the top 10 customer-rich countries directly align with those generating the highest revenues, indicating a strong correlation between customer base size and financial success.</a:t>
            </a:r>
          </a:p>
        </p:txBody>
      </p:sp>
      <p:pic>
        <p:nvPicPr>
          <p:cNvPr id="7" name="Picture 6" descr="A graph with red and white bars&#10;&#10;Description automatically generated">
            <a:extLst>
              <a:ext uri="{FF2B5EF4-FFF2-40B4-BE49-F238E27FC236}">
                <a16:creationId xmlns:a16="http://schemas.microsoft.com/office/drawing/2014/main" id="{5EC8DB6F-A57A-C85A-148A-75A3B66CDCE8}"/>
              </a:ext>
            </a:extLst>
          </p:cNvPr>
          <p:cNvPicPr>
            <a:picLocks noChangeAspect="1"/>
          </p:cNvPicPr>
          <p:nvPr/>
        </p:nvPicPr>
        <p:blipFill>
          <a:blip r:embed="rId2"/>
          <a:stretch>
            <a:fillRect/>
          </a:stretch>
        </p:blipFill>
        <p:spPr>
          <a:xfrm>
            <a:off x="712694" y="1357871"/>
            <a:ext cx="9722224" cy="2635623"/>
          </a:xfrm>
          <a:prstGeom prst="rect">
            <a:avLst/>
          </a:prstGeom>
        </p:spPr>
      </p:pic>
    </p:spTree>
    <p:extLst>
      <p:ext uri="{BB962C8B-B14F-4D97-AF65-F5344CB8AC3E}">
        <p14:creationId xmlns:p14="http://schemas.microsoft.com/office/powerpoint/2010/main" val="3826178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3A4B2E-C7ED-240C-C5C8-75D165B79310}"/>
              </a:ext>
            </a:extLst>
          </p:cNvPr>
          <p:cNvSpPr>
            <a:spLocks noGrp="1"/>
          </p:cNvSpPr>
          <p:nvPr>
            <p:ph type="ctrTitle"/>
          </p:nvPr>
        </p:nvSpPr>
        <p:spPr>
          <a:xfrm>
            <a:off x="-524436" y="0"/>
            <a:ext cx="11779623" cy="1129834"/>
          </a:xfrm>
        </p:spPr>
        <p:txBody>
          <a:bodyPr>
            <a:normAutofit/>
          </a:bodyPr>
          <a:lstStyle/>
          <a:p>
            <a:r>
              <a:rPr lang="en-US" sz="5400" dirty="0"/>
              <a:t>In which cities do the customers live ?</a:t>
            </a:r>
          </a:p>
        </p:txBody>
      </p:sp>
      <p:sp>
        <p:nvSpPr>
          <p:cNvPr id="5" name="Subtitle 4">
            <a:extLst>
              <a:ext uri="{FF2B5EF4-FFF2-40B4-BE49-F238E27FC236}">
                <a16:creationId xmlns:a16="http://schemas.microsoft.com/office/drawing/2014/main" id="{FD6AC142-5FAC-AFE4-3C36-3B7018C839A1}"/>
              </a:ext>
            </a:extLst>
          </p:cNvPr>
          <p:cNvSpPr>
            <a:spLocks noGrp="1"/>
          </p:cNvSpPr>
          <p:nvPr>
            <p:ph type="subTitle" idx="1"/>
          </p:nvPr>
        </p:nvSpPr>
        <p:spPr>
          <a:xfrm>
            <a:off x="7893423" y="1237129"/>
            <a:ext cx="3984811" cy="2783542"/>
          </a:xfrm>
        </p:spPr>
        <p:txBody>
          <a:bodyPr/>
          <a:lstStyle/>
          <a:p>
            <a:r>
              <a:rPr lang="en-US" dirty="0"/>
              <a:t>We recently saw in which country the customers were, in this case we are looking deeper and looking from which city </a:t>
            </a:r>
          </a:p>
        </p:txBody>
      </p:sp>
      <p:pic>
        <p:nvPicPr>
          <p:cNvPr id="7" name="Picture 6" descr="A screenshot of a computer&#10;&#10;Description automatically generated">
            <a:extLst>
              <a:ext uri="{FF2B5EF4-FFF2-40B4-BE49-F238E27FC236}">
                <a16:creationId xmlns:a16="http://schemas.microsoft.com/office/drawing/2014/main" id="{D1A4A973-83E2-81A2-F49F-1B8500B680A4}"/>
              </a:ext>
            </a:extLst>
          </p:cNvPr>
          <p:cNvPicPr>
            <a:picLocks noChangeAspect="1"/>
          </p:cNvPicPr>
          <p:nvPr/>
        </p:nvPicPr>
        <p:blipFill>
          <a:blip r:embed="rId2"/>
          <a:stretch>
            <a:fillRect/>
          </a:stretch>
        </p:blipFill>
        <p:spPr>
          <a:xfrm>
            <a:off x="563656" y="1237129"/>
            <a:ext cx="6438900" cy="3771900"/>
          </a:xfrm>
          <a:prstGeom prst="rect">
            <a:avLst/>
          </a:prstGeom>
        </p:spPr>
      </p:pic>
    </p:spTree>
    <p:extLst>
      <p:ext uri="{BB962C8B-B14F-4D97-AF65-F5344CB8AC3E}">
        <p14:creationId xmlns:p14="http://schemas.microsoft.com/office/powerpoint/2010/main" val="92016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09E1-38C1-FABA-45A9-D67C0943C81C}"/>
              </a:ext>
            </a:extLst>
          </p:cNvPr>
          <p:cNvSpPr>
            <a:spLocks noGrp="1"/>
          </p:cNvSpPr>
          <p:nvPr>
            <p:ph type="ctrTitle"/>
          </p:nvPr>
        </p:nvSpPr>
        <p:spPr>
          <a:xfrm>
            <a:off x="-1555378" y="0"/>
            <a:ext cx="12026153" cy="1116386"/>
          </a:xfrm>
        </p:spPr>
        <p:txBody>
          <a:bodyPr>
            <a:normAutofit/>
          </a:bodyPr>
          <a:lstStyle/>
          <a:p>
            <a:r>
              <a:rPr lang="en-US" sz="5400" dirty="0"/>
              <a:t>Who are the top 5 customers ?</a:t>
            </a:r>
          </a:p>
        </p:txBody>
      </p:sp>
      <p:sp>
        <p:nvSpPr>
          <p:cNvPr id="3" name="Subtitle 2">
            <a:extLst>
              <a:ext uri="{FF2B5EF4-FFF2-40B4-BE49-F238E27FC236}">
                <a16:creationId xmlns:a16="http://schemas.microsoft.com/office/drawing/2014/main" id="{D491B924-2C1B-EF52-6D66-9ED2BA8E1BC2}"/>
              </a:ext>
            </a:extLst>
          </p:cNvPr>
          <p:cNvSpPr>
            <a:spLocks noGrp="1"/>
          </p:cNvSpPr>
          <p:nvPr>
            <p:ph type="subTitle" idx="1"/>
          </p:nvPr>
        </p:nvSpPr>
        <p:spPr>
          <a:xfrm>
            <a:off x="300317" y="1383273"/>
            <a:ext cx="11600329" cy="5111655"/>
          </a:xfrm>
        </p:spPr>
        <p:txBody>
          <a:bodyPr/>
          <a:lstStyle/>
          <a:p>
            <a:r>
              <a:rPr lang="en-US" sz="2400" dirty="0">
                <a:latin typeface="HelveticaNeue" panose="02000503000000020004" pitchFamily="2" charset="0"/>
              </a:rPr>
              <a:t>Throughout our assessment, we have identified five exceptionally loyal customers. Their names are:</a:t>
            </a:r>
          </a:p>
          <a:p>
            <a:endParaRPr lang="en-US" sz="2400" dirty="0">
              <a:latin typeface="HelveticaNeue" panose="02000503000000020004" pitchFamily="2" charset="0"/>
            </a:endParaRPr>
          </a:p>
          <a:p>
            <a:pPr marL="342900" indent="-342900">
              <a:buFont typeface="Arial" panose="020B0604020202020204" pitchFamily="34" charset="0"/>
              <a:buChar char="•"/>
            </a:pPr>
            <a:r>
              <a:rPr lang="en-US" dirty="0"/>
              <a:t>Arlene Harvey, From Ambattur, India : $ 111,76</a:t>
            </a:r>
          </a:p>
          <a:p>
            <a:pPr marL="342900" indent="-342900">
              <a:buFont typeface="Arial" panose="020B0604020202020204" pitchFamily="34" charset="0"/>
              <a:buChar char="•"/>
            </a:pPr>
            <a:r>
              <a:rPr lang="en-US" dirty="0"/>
              <a:t>Kyle Spurlock, From </a:t>
            </a:r>
            <a:r>
              <a:rPr lang="en-US" dirty="0" err="1"/>
              <a:t>Shanwei</a:t>
            </a:r>
            <a:r>
              <a:rPr lang="en-US" dirty="0"/>
              <a:t>, China : $ 109,71</a:t>
            </a:r>
          </a:p>
          <a:p>
            <a:pPr marL="342900" indent="-342900">
              <a:buFont typeface="Arial" panose="020B0604020202020204" pitchFamily="34" charset="0"/>
              <a:buChar char="•"/>
            </a:pPr>
            <a:r>
              <a:rPr lang="en-US" dirty="0"/>
              <a:t>Marlene Welch, From Iwaki, Japan : 106,77</a:t>
            </a:r>
          </a:p>
          <a:p>
            <a:pPr marL="342900" indent="-342900">
              <a:buFont typeface="Arial" panose="020B0604020202020204" pitchFamily="34" charset="0"/>
              <a:buChar char="•"/>
            </a:pPr>
            <a:r>
              <a:rPr lang="en-US" dirty="0"/>
              <a:t>Glen Talbert, From </a:t>
            </a:r>
            <a:r>
              <a:rPr lang="en-US" dirty="0" err="1"/>
              <a:t>Acua</a:t>
            </a:r>
            <a:r>
              <a:rPr lang="en-US" dirty="0"/>
              <a:t>, Mexico : $ 100,77</a:t>
            </a:r>
          </a:p>
          <a:p>
            <a:pPr marL="342900" indent="-342900">
              <a:buFont typeface="Arial" panose="020B0604020202020204" pitchFamily="34" charset="0"/>
              <a:buChar char="•"/>
            </a:pPr>
            <a:r>
              <a:rPr lang="en-US" dirty="0"/>
              <a:t>Clinton Buford, From Aurora, United States : $ 98,76 </a:t>
            </a:r>
          </a:p>
        </p:txBody>
      </p:sp>
    </p:spTree>
    <p:extLst>
      <p:ext uri="{BB962C8B-B14F-4D97-AF65-F5344CB8AC3E}">
        <p14:creationId xmlns:p14="http://schemas.microsoft.com/office/powerpoint/2010/main" val="368871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0A78-9D01-AC2D-0232-10CE79FADC92}"/>
              </a:ext>
            </a:extLst>
          </p:cNvPr>
          <p:cNvSpPr>
            <a:spLocks noGrp="1"/>
          </p:cNvSpPr>
          <p:nvPr>
            <p:ph type="ctrTitle"/>
          </p:nvPr>
        </p:nvSpPr>
        <p:spPr>
          <a:xfrm>
            <a:off x="-192741" y="-954882"/>
            <a:ext cx="12384741" cy="1909763"/>
          </a:xfrm>
        </p:spPr>
        <p:txBody>
          <a:bodyPr>
            <a:normAutofit/>
          </a:bodyPr>
          <a:lstStyle/>
          <a:p>
            <a:r>
              <a:rPr lang="en-US" sz="5400" dirty="0"/>
              <a:t>Which genres are the most representative ?</a:t>
            </a:r>
          </a:p>
        </p:txBody>
      </p:sp>
      <p:sp>
        <p:nvSpPr>
          <p:cNvPr id="3" name="Subtitle 2">
            <a:extLst>
              <a:ext uri="{FF2B5EF4-FFF2-40B4-BE49-F238E27FC236}">
                <a16:creationId xmlns:a16="http://schemas.microsoft.com/office/drawing/2014/main" id="{BCAD677D-80B8-F226-E1E3-FA0F9DDBF5FF}"/>
              </a:ext>
            </a:extLst>
          </p:cNvPr>
          <p:cNvSpPr>
            <a:spLocks noGrp="1"/>
          </p:cNvSpPr>
          <p:nvPr>
            <p:ph type="subTitle" idx="1"/>
          </p:nvPr>
        </p:nvSpPr>
        <p:spPr>
          <a:xfrm>
            <a:off x="6642846" y="1143069"/>
            <a:ext cx="5239871" cy="5356937"/>
          </a:xfrm>
        </p:spPr>
        <p:txBody>
          <a:bodyPr>
            <a:normAutofit lnSpcReduction="10000"/>
          </a:bodyPr>
          <a:lstStyle/>
          <a:p>
            <a:r>
              <a:rPr lang="en-US" dirty="0"/>
              <a:t>Our analysis reveals that six genres stand out for their popularity: Sports, Foreign, Family, Documentary, Animation, and Action. These categories consistently attract a wide audience, reflecting diverse interests and preferences among our customer base. Each genre brings its unique appeal, from the adrenaline-pumping excitement of Action films to the informative and enlightening nature of Documentaries. This diversity not only caters to various tastes but also underscores the broad appeal of our collection, ensuring there's something for everyone.</a:t>
            </a:r>
          </a:p>
        </p:txBody>
      </p:sp>
      <p:pic>
        <p:nvPicPr>
          <p:cNvPr id="5" name="Picture 4" descr="A screenshot of a computer screen&#10;&#10;Description automatically generated">
            <a:extLst>
              <a:ext uri="{FF2B5EF4-FFF2-40B4-BE49-F238E27FC236}">
                <a16:creationId xmlns:a16="http://schemas.microsoft.com/office/drawing/2014/main" id="{FC82C5FF-50D6-F9C5-8CA2-CE60F34D1CAE}"/>
              </a:ext>
            </a:extLst>
          </p:cNvPr>
          <p:cNvPicPr>
            <a:picLocks noChangeAspect="1"/>
          </p:cNvPicPr>
          <p:nvPr/>
        </p:nvPicPr>
        <p:blipFill>
          <a:blip r:embed="rId2"/>
          <a:stretch>
            <a:fillRect/>
          </a:stretch>
        </p:blipFill>
        <p:spPr>
          <a:xfrm>
            <a:off x="282388" y="954881"/>
            <a:ext cx="6051176" cy="5733315"/>
          </a:xfrm>
          <a:prstGeom prst="rect">
            <a:avLst/>
          </a:prstGeom>
        </p:spPr>
      </p:pic>
    </p:spTree>
    <p:extLst>
      <p:ext uri="{BB962C8B-B14F-4D97-AF65-F5344CB8AC3E}">
        <p14:creationId xmlns:p14="http://schemas.microsoft.com/office/powerpoint/2010/main" val="22785557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131</TotalTime>
  <Words>575</Words>
  <Application>Microsoft Macintosh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HelveticaNeue</vt:lpstr>
      <vt:lpstr>Söhne</vt:lpstr>
      <vt:lpstr>Wingdings</vt:lpstr>
      <vt:lpstr>Office Theme</vt:lpstr>
      <vt:lpstr>Rockbuster Stealth Analysis </vt:lpstr>
      <vt:lpstr>Introduction </vt:lpstr>
      <vt:lpstr>Key Questions </vt:lpstr>
      <vt:lpstr>Rockbuster Stealth Overview </vt:lpstr>
      <vt:lpstr>Where are the Rockbuster customers?</vt:lpstr>
      <vt:lpstr>Which countries have higher revenue? </vt:lpstr>
      <vt:lpstr>In which cities do the customers live ?</vt:lpstr>
      <vt:lpstr>Who are the top 5 customers ?</vt:lpstr>
      <vt:lpstr>Which genres are the most representative ?</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Analysis </dc:title>
  <dc:creator>Valentin M Monnet</dc:creator>
  <cp:lastModifiedBy>Valentin M Monnet</cp:lastModifiedBy>
  <cp:revision>1</cp:revision>
  <dcterms:created xsi:type="dcterms:W3CDTF">2024-03-27T11:22:44Z</dcterms:created>
  <dcterms:modified xsi:type="dcterms:W3CDTF">2024-03-27T13:33:56Z</dcterms:modified>
</cp:coreProperties>
</file>