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FF33"/>
    <a:srgbClr val="0033CC"/>
    <a:srgbClr val="1D044E"/>
    <a:srgbClr val="333333"/>
    <a:srgbClr val="710521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276" autoAdjust="0"/>
    <p:restoredTop sz="94682" autoAdjust="0"/>
  </p:normalViewPr>
  <p:slideViewPr>
    <p:cSldViewPr>
      <p:cViewPr varScale="1">
        <p:scale>
          <a:sx n="70" d="100"/>
          <a:sy n="70" d="100"/>
        </p:scale>
        <p:origin x="-18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368B0-C192-4E35-A540-D83C8F076B2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F2EE4264-7F33-4FB5-9BF0-BF458342EB5B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=      (g(N))  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ако съществуват </a:t>
          </a:r>
          <a:r>
            <a:rPr lang="en-US" sz="1200" b="1" dirty="0" err="1" smtClean="0">
              <a:solidFill>
                <a:schemeClr val="tx2">
                  <a:lumMod val="75000"/>
                  <a:lumOff val="25000"/>
                </a:schemeClr>
              </a:solidFill>
            </a:rPr>
            <a:t>const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 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 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c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   и  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n</a:t>
          </a:r>
          <a:r>
            <a:rPr lang="en-US" sz="6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0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, такива че  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&gt;=  cg(N) 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за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N&gt;n</a:t>
          </a:r>
          <a:r>
            <a:rPr lang="en-US" sz="6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0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/>
          </a:r>
          <a:b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</a:br>
          <a:r>
            <a:rPr lang="en-US" sz="1200" b="1" dirty="0" smtClean="0"/>
            <a:t>			</a:t>
          </a:r>
          <a:br>
            <a:rPr lang="en-US" sz="1200" b="1" dirty="0" smtClean="0"/>
          </a:br>
          <a:r>
            <a:rPr lang="en-US" sz="1200" b="1" dirty="0" smtClean="0"/>
            <a:t>* 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=     (h(N) )  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ако и само ако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 T(N) = O(h(N))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  и 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=       (h(N))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/>
          </a:r>
          <a:b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</a:b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			 казваме :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“growth rate” 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на 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=  growth rate  h(N)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/>
          </a:r>
          <a:b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</a:br>
          <a:r>
            <a:rPr lang="en-US" sz="1200" b="1" dirty="0" smtClean="0"/>
            <a:t/>
          </a:r>
          <a:br>
            <a:rPr lang="en-US" sz="1200" b="1" dirty="0" smtClean="0"/>
          </a:br>
          <a:r>
            <a:rPr lang="bg-BG" sz="1200" b="1" u="sng" dirty="0" smtClean="0">
              <a:solidFill>
                <a:schemeClr val="tx2">
                  <a:lumMod val="75000"/>
                  <a:lumOff val="25000"/>
                </a:schemeClr>
              </a:solidFill>
            </a:rPr>
            <a:t>ефект от удвояване на големината на задача върху </a:t>
          </a:r>
          <a:r>
            <a:rPr lang="en-US" sz="1200" b="1" u="sng" dirty="0" smtClean="0">
              <a:solidFill>
                <a:schemeClr val="tx2">
                  <a:lumMod val="75000"/>
                  <a:lumOff val="25000"/>
                </a:schemeClr>
              </a:solidFill>
            </a:rPr>
            <a:t> t:</a:t>
          </a:r>
          <a:r>
            <a:rPr lang="en-US" sz="1200" b="1" u="sng" dirty="0" smtClean="0"/>
            <a:t/>
          </a:r>
          <a:br>
            <a:rPr lang="en-US" sz="1200" b="1" u="sng" dirty="0" smtClean="0"/>
          </a:b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1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	- никакъв			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   	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- квадратичен</a:t>
          </a:r>
          <a:r>
            <a:rPr lang="en-US" sz="1200" b="1" dirty="0" smtClean="0"/>
            <a:t/>
          </a:r>
          <a:br>
            <a:rPr lang="en-US" sz="1200" b="1" dirty="0" smtClean="0"/>
          </a:br>
          <a:r>
            <a:rPr lang="en-US" sz="1200" b="1" dirty="0" smtClean="0"/>
            <a:t>  </a:t>
          </a:r>
          <a:r>
            <a:rPr lang="en-US" sz="1200" b="1" dirty="0" err="1" smtClean="0">
              <a:solidFill>
                <a:schemeClr val="tx2">
                  <a:lumMod val="75000"/>
                  <a:lumOff val="25000"/>
                </a:schemeClr>
              </a:solidFill>
            </a:rPr>
            <a:t>lgN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	- лек				</a:t>
          </a:r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	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- експоненциално </a:t>
          </a:r>
        </a:p>
        <a:p>
          <a:pPr rtl="0"/>
          <a:r>
            <a:rPr lang="en-US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N  	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- удвоява			- с коеф. 8</a:t>
          </a:r>
          <a:endParaRPr lang="en-US" sz="1200" b="1" dirty="0" smtClean="0">
            <a:solidFill>
              <a:schemeClr val="tx2">
                <a:lumMod val="75000"/>
                <a:lumOff val="25000"/>
              </a:schemeClr>
            </a:solidFill>
          </a:endParaRPr>
        </a:p>
        <a:p>
          <a:pPr rtl="0"/>
          <a:r>
            <a:rPr lang="en-US" sz="1200" b="1" dirty="0" err="1" smtClean="0">
              <a:solidFill>
                <a:schemeClr val="tx2">
                  <a:lumMod val="75000"/>
                  <a:lumOff val="25000"/>
                </a:schemeClr>
              </a:solidFill>
            </a:rPr>
            <a:t>NlgN</a:t>
          </a:r>
          <a:r>
            <a:rPr lang="bg-BG" sz="1200" b="1" dirty="0" smtClean="0">
              <a:solidFill>
                <a:schemeClr val="tx2">
                  <a:lumMod val="75000"/>
                  <a:lumOff val="25000"/>
                </a:schemeClr>
              </a:solidFill>
            </a:rPr>
            <a:t>	- малко &gt; от двойно</a:t>
          </a:r>
          <a:r>
            <a:rPr lang="en-US" sz="1200" b="1" dirty="0" smtClean="0"/>
            <a:t/>
          </a:r>
          <a:br>
            <a:rPr lang="en-US" sz="1200" b="1" dirty="0" smtClean="0"/>
          </a:br>
          <a:endParaRPr lang="bg-BG" sz="1200" dirty="0"/>
        </a:p>
      </dgm:t>
    </dgm:pt>
    <dgm:pt modelId="{8F05BA1A-465A-43CB-AD07-97FE3FD2F8B5}" type="parTrans" cxnId="{E6D6A85B-8749-4E50-951F-D0952CCEA0BD}">
      <dgm:prSet/>
      <dgm:spPr/>
      <dgm:t>
        <a:bodyPr/>
        <a:lstStyle/>
        <a:p>
          <a:endParaRPr lang="bg-BG"/>
        </a:p>
      </dgm:t>
    </dgm:pt>
    <dgm:pt modelId="{0E5C6BF2-170F-4AF8-B9FC-170FFBDEF7BF}" type="sibTrans" cxnId="{E6D6A85B-8749-4E50-951F-D0952CCEA0BD}">
      <dgm:prSet/>
      <dgm:spPr/>
      <dgm:t>
        <a:bodyPr/>
        <a:lstStyle/>
        <a:p>
          <a:endParaRPr lang="bg-BG"/>
        </a:p>
      </dgm:t>
    </dgm:pt>
    <dgm:pt modelId="{961A2550-3C95-4211-BCBE-2CA0987464E3}" type="pres">
      <dgm:prSet presAssocID="{9B3368B0-C192-4E35-A540-D83C8F076B2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F1B06C-D338-4131-9349-465CD5E75B9E}" type="pres">
      <dgm:prSet presAssocID="{F2EE4264-7F33-4FB5-9BF0-BF458342EB5B}" presName="horFlow" presStyleCnt="0"/>
      <dgm:spPr/>
    </dgm:pt>
    <dgm:pt modelId="{012EFF00-92B1-4A28-97CD-9BD2AAF9037F}" type="pres">
      <dgm:prSet presAssocID="{F2EE4264-7F33-4FB5-9BF0-BF458342EB5B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E6D6A85B-8749-4E50-951F-D0952CCEA0BD}" srcId="{9B3368B0-C192-4E35-A540-D83C8F076B2D}" destId="{F2EE4264-7F33-4FB5-9BF0-BF458342EB5B}" srcOrd="0" destOrd="0" parTransId="{8F05BA1A-465A-43CB-AD07-97FE3FD2F8B5}" sibTransId="{0E5C6BF2-170F-4AF8-B9FC-170FFBDEF7BF}"/>
    <dgm:cxn modelId="{588AD790-32DC-42D0-B98F-8E80E0C9A2E3}" type="presOf" srcId="{F2EE4264-7F33-4FB5-9BF0-BF458342EB5B}" destId="{012EFF00-92B1-4A28-97CD-9BD2AAF9037F}" srcOrd="0" destOrd="0" presId="urn:microsoft.com/office/officeart/2005/8/layout/lProcess3"/>
    <dgm:cxn modelId="{A873AB24-8296-4C50-A0D4-734F7203850D}" type="presOf" srcId="{9B3368B0-C192-4E35-A540-D83C8F076B2D}" destId="{961A2550-3C95-4211-BCBE-2CA0987464E3}" srcOrd="0" destOrd="0" presId="urn:microsoft.com/office/officeart/2005/8/layout/lProcess3"/>
    <dgm:cxn modelId="{17920FB6-580F-4289-8A33-EC8D47257A1F}" type="presParOf" srcId="{961A2550-3C95-4211-BCBE-2CA0987464E3}" destId="{2DF1B06C-D338-4131-9349-465CD5E75B9E}" srcOrd="0" destOrd="0" presId="urn:microsoft.com/office/officeart/2005/8/layout/lProcess3"/>
    <dgm:cxn modelId="{F994BC92-6C0E-4578-BF15-3156F3EB225C}" type="presParOf" srcId="{2DF1B06C-D338-4131-9349-465CD5E75B9E}" destId="{012EFF00-92B1-4A28-97CD-9BD2AAF9037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FF00-92B1-4A28-97CD-9BD2AAF9037F}">
      <dsp:nvSpPr>
        <dsp:cNvPr id="0" name=""/>
        <dsp:cNvSpPr/>
      </dsp:nvSpPr>
      <dsp:spPr>
        <a:xfrm>
          <a:off x="235450" y="517"/>
          <a:ext cx="8458786" cy="3383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=      (g(N))  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ако съществуват </a:t>
          </a:r>
          <a:r>
            <a:rPr lang="en-US" sz="1200" b="1" kern="1200" dirty="0" err="1" smtClean="0">
              <a:solidFill>
                <a:schemeClr val="tx2">
                  <a:lumMod val="75000"/>
                  <a:lumOff val="25000"/>
                </a:schemeClr>
              </a:solidFill>
            </a:rPr>
            <a:t>const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c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  и  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n</a:t>
          </a:r>
          <a:r>
            <a:rPr lang="en-US" sz="6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0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, такива че  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&gt;=  cg(N) 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за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N&gt;n</a:t>
          </a:r>
          <a:r>
            <a:rPr lang="en-US" sz="6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0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/>
          </a:r>
          <a:b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</a:br>
          <a:r>
            <a:rPr lang="en-US" sz="1200" b="1" kern="1200" dirty="0" smtClean="0"/>
            <a:t>			</a:t>
          </a:r>
          <a:br>
            <a:rPr lang="en-US" sz="1200" b="1" kern="1200" dirty="0" smtClean="0"/>
          </a:br>
          <a:r>
            <a:rPr lang="en-US" sz="1200" b="1" kern="1200" dirty="0" smtClean="0"/>
            <a:t>* 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=     (h(N) )  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ако и само ако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T(N) = O(h(N))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 и 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=       (h(N))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/>
          </a:r>
          <a:b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</a:b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			 казваме :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“growth rate” 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на 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T(N)  =  growth rate  h(N)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/>
          </a:r>
          <a:b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</a:br>
          <a:r>
            <a:rPr lang="en-US" sz="1200" b="1" kern="1200" dirty="0" smtClean="0"/>
            <a:t/>
          </a:r>
          <a:br>
            <a:rPr lang="en-US" sz="1200" b="1" kern="1200" dirty="0" smtClean="0"/>
          </a:br>
          <a:r>
            <a:rPr lang="bg-BG" sz="1200" b="1" u="sng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ефект от удвояване на големината на задача върху </a:t>
          </a:r>
          <a:r>
            <a:rPr lang="en-US" sz="1200" b="1" u="sng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t:</a:t>
          </a:r>
          <a:r>
            <a:rPr lang="en-US" sz="1200" b="1" u="sng" kern="1200" dirty="0" smtClean="0"/>
            <a:t/>
          </a:r>
          <a:br>
            <a:rPr lang="en-US" sz="1200" b="1" u="sng" kern="1200" dirty="0" smtClean="0"/>
          </a:b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1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	- никакъв			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   	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- квадратичен</a:t>
          </a:r>
          <a:r>
            <a:rPr lang="en-US" sz="1200" b="1" kern="1200" dirty="0" smtClean="0"/>
            <a:t/>
          </a:r>
          <a:br>
            <a:rPr lang="en-US" sz="1200" b="1" kern="1200" dirty="0" smtClean="0"/>
          </a:br>
          <a:r>
            <a:rPr lang="en-US" sz="1200" b="1" kern="1200" dirty="0" smtClean="0"/>
            <a:t>  </a:t>
          </a:r>
          <a:r>
            <a:rPr lang="en-US" sz="1200" b="1" kern="1200" dirty="0" err="1" smtClean="0">
              <a:solidFill>
                <a:schemeClr val="tx2">
                  <a:lumMod val="75000"/>
                  <a:lumOff val="25000"/>
                </a:schemeClr>
              </a:solidFill>
            </a:rPr>
            <a:t>lgN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	- лек				</a:t>
          </a: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	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- експоненциално 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N  	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- удвоява			- с коеф. 8</a:t>
          </a:r>
          <a:endParaRPr lang="en-US" sz="1200" b="1" kern="1200" dirty="0" smtClean="0">
            <a:solidFill>
              <a:schemeClr val="tx2">
                <a:lumMod val="75000"/>
                <a:lumOff val="25000"/>
              </a:schemeClr>
            </a:solidFill>
          </a:endParaRP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tx2">
                  <a:lumMod val="75000"/>
                  <a:lumOff val="25000"/>
                </a:schemeClr>
              </a:solidFill>
            </a:rPr>
            <a:t>NlgN</a:t>
          </a:r>
          <a:r>
            <a:rPr lang="bg-BG" sz="1200" b="1" kern="1200" dirty="0" smtClean="0">
              <a:solidFill>
                <a:schemeClr val="tx2">
                  <a:lumMod val="75000"/>
                  <a:lumOff val="25000"/>
                </a:schemeClr>
              </a:solidFill>
            </a:rPr>
            <a:t>	- малко &gt; от двойно</a:t>
          </a:r>
          <a:r>
            <a:rPr lang="en-US" sz="1200" b="1" kern="1200" dirty="0" smtClean="0"/>
            <a:t/>
          </a:r>
          <a:br>
            <a:rPr lang="en-US" sz="1200" b="1" kern="1200" dirty="0" smtClean="0"/>
          </a:br>
          <a:endParaRPr lang="bg-BG" sz="1200" kern="1200" dirty="0"/>
        </a:p>
      </dsp:txBody>
      <dsp:txXfrm>
        <a:off x="1927207" y="517"/>
        <a:ext cx="5075272" cy="3383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5 w 717"/>
                <a:gd name="T1" fmla="*/ 845 h 845"/>
                <a:gd name="T2" fmla="*/ 725 w 717"/>
                <a:gd name="T3" fmla="*/ 821 h 845"/>
                <a:gd name="T4" fmla="*/ 582 w 717"/>
                <a:gd name="T5" fmla="*/ 605 h 845"/>
                <a:gd name="T6" fmla="*/ 410 w 717"/>
                <a:gd name="T7" fmla="*/ 396 h 845"/>
                <a:gd name="T8" fmla="*/ 22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3 w 717"/>
                <a:gd name="T15" fmla="*/ 198 h 845"/>
                <a:gd name="T16" fmla="*/ 404 w 717"/>
                <a:gd name="T17" fmla="*/ 408 h 845"/>
                <a:gd name="T18" fmla="*/ 576 w 717"/>
                <a:gd name="T19" fmla="*/ 623 h 845"/>
                <a:gd name="T20" fmla="*/ 725 w 717"/>
                <a:gd name="T21" fmla="*/ 845 h 845"/>
                <a:gd name="T22" fmla="*/ 72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1 w 407"/>
                <a:gd name="T1" fmla="*/ 414 h 414"/>
                <a:gd name="T2" fmla="*/ 411 w 407"/>
                <a:gd name="T3" fmla="*/ 396 h 414"/>
                <a:gd name="T4" fmla="*/ 22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0 w 407"/>
                <a:gd name="T13" fmla="*/ 204 h 414"/>
                <a:gd name="T14" fmla="*/ 411 w 407"/>
                <a:gd name="T15" fmla="*/ 414 h 414"/>
                <a:gd name="T16" fmla="*/ 41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4 w 586"/>
                <a:gd name="T1" fmla="*/ 0 h 599"/>
                <a:gd name="T2" fmla="*/ 576 w 586"/>
                <a:gd name="T3" fmla="*/ 0 h 599"/>
                <a:gd name="T4" fmla="*/ 411 w 586"/>
                <a:gd name="T5" fmla="*/ 132 h 599"/>
                <a:gd name="T6" fmla="*/ 26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1 w 586"/>
                <a:gd name="T17" fmla="*/ 282 h 599"/>
                <a:gd name="T18" fmla="*/ 417 w 586"/>
                <a:gd name="T19" fmla="*/ 138 h 599"/>
                <a:gd name="T20" fmla="*/ 594 w 586"/>
                <a:gd name="T21" fmla="*/ 0 h 599"/>
                <a:gd name="T22" fmla="*/ 59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3 w 269"/>
                <a:gd name="T1" fmla="*/ 0 h 252"/>
                <a:gd name="T2" fmla="*/ 25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3 w 269"/>
                <a:gd name="T15" fmla="*/ 0 h 252"/>
                <a:gd name="T16" fmla="*/ 27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021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021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5B9EA-3DFD-4BDC-9E56-DD5627AC3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94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77D3-7573-43E0-92B2-F6F11E9DB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4489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E3B1-BCF5-435F-A4CD-4D2B60545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5962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8192-EEFE-48ED-9CEC-36CDB99A3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561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E8ABA-A208-41ED-85F0-3F76890EF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9840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8B2CD-EF3C-4E8A-BB15-C6BA433E7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2933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1094A-D462-4688-8635-1B30DD1BE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233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0CDE-A005-4612-932B-26B654E66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9171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CE88E-ECBE-4575-9CDD-3A6A81489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771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F12F-F596-4F9C-99DC-DDAAC52DC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1554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ABD5B-8643-43AE-B46E-099674B2F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483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4915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4915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4915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915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6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7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  <p:sp>
            <p:nvSpPr>
              <p:cNvPr id="4917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bg-BG"/>
              </a:p>
            </p:txBody>
          </p:sp>
        </p:grpSp>
        <p:sp>
          <p:nvSpPr>
            <p:cNvPr id="4917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4917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4917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5 w 717"/>
                <a:gd name="T1" fmla="*/ 845 h 845"/>
                <a:gd name="T2" fmla="*/ 725 w 717"/>
                <a:gd name="T3" fmla="*/ 821 h 845"/>
                <a:gd name="T4" fmla="*/ 582 w 717"/>
                <a:gd name="T5" fmla="*/ 605 h 845"/>
                <a:gd name="T6" fmla="*/ 410 w 717"/>
                <a:gd name="T7" fmla="*/ 396 h 845"/>
                <a:gd name="T8" fmla="*/ 22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3 w 717"/>
                <a:gd name="T15" fmla="*/ 198 h 845"/>
                <a:gd name="T16" fmla="*/ 404 w 717"/>
                <a:gd name="T17" fmla="*/ 408 h 845"/>
                <a:gd name="T18" fmla="*/ 576 w 717"/>
                <a:gd name="T19" fmla="*/ 623 h 845"/>
                <a:gd name="T20" fmla="*/ 725 w 717"/>
                <a:gd name="T21" fmla="*/ 845 h 845"/>
                <a:gd name="T22" fmla="*/ 72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1 w 407"/>
                <a:gd name="T1" fmla="*/ 414 h 414"/>
                <a:gd name="T2" fmla="*/ 411 w 407"/>
                <a:gd name="T3" fmla="*/ 396 h 414"/>
                <a:gd name="T4" fmla="*/ 22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0 w 407"/>
                <a:gd name="T13" fmla="*/ 204 h 414"/>
                <a:gd name="T14" fmla="*/ 411 w 407"/>
                <a:gd name="T15" fmla="*/ 414 h 414"/>
                <a:gd name="T16" fmla="*/ 41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17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bg-BG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4 w 586"/>
                <a:gd name="T1" fmla="*/ 0 h 599"/>
                <a:gd name="T2" fmla="*/ 576 w 586"/>
                <a:gd name="T3" fmla="*/ 0 h 599"/>
                <a:gd name="T4" fmla="*/ 411 w 586"/>
                <a:gd name="T5" fmla="*/ 132 h 599"/>
                <a:gd name="T6" fmla="*/ 26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1 w 586"/>
                <a:gd name="T17" fmla="*/ 282 h 599"/>
                <a:gd name="T18" fmla="*/ 417 w 586"/>
                <a:gd name="T19" fmla="*/ 138 h 599"/>
                <a:gd name="T20" fmla="*/ 594 w 586"/>
                <a:gd name="T21" fmla="*/ 0 h 599"/>
                <a:gd name="T22" fmla="*/ 59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3 w 269"/>
                <a:gd name="T1" fmla="*/ 0 h 252"/>
                <a:gd name="T2" fmla="*/ 25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3 w 269"/>
                <a:gd name="T15" fmla="*/ 0 h 252"/>
                <a:gd name="T16" fmla="*/ 27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919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919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9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fld id="{1CEE9664-70E8-4B1A-8742-88E866025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919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1" grpId="0"/>
      <p:bldP spid="4919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91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116632"/>
            <a:ext cx="7772400" cy="1008063"/>
          </a:xfrm>
        </p:spPr>
        <p:txBody>
          <a:bodyPr/>
          <a:lstStyle/>
          <a:p>
            <a:pPr eaLnBrk="1" hangingPunct="1">
              <a:defRPr/>
            </a:pPr>
            <a:r>
              <a:rPr lang="bg-BG" sz="2800" b="1" dirty="0" smtClean="0"/>
              <a:t>АНАЛИЗ  НА АЛГОРИТМИ</a:t>
            </a:r>
            <a:endParaRPr lang="en-US" sz="28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0767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400" b="1" smtClean="0"/>
              <a:t>										cf(N)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b="1" smtClean="0"/>
              <a:t>										T(N)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b="1" smtClean="0"/>
              <a:t/>
            </a:r>
            <a:br>
              <a:rPr lang="en-US" sz="1400" b="1" smtClean="0"/>
            </a:br>
            <a:r>
              <a:rPr lang="en-US" sz="1400" b="1" smtClean="0"/>
              <a:t>										f(N)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b="1" smtClean="0"/>
              <a:t/>
            </a:r>
            <a:br>
              <a:rPr lang="en-US" sz="1400" b="1" smtClean="0"/>
            </a:br>
            <a:r>
              <a:rPr lang="en-US" sz="1400" b="1" smtClean="0"/>
              <a:t>	No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400" b="1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8575" y="1819097"/>
            <a:ext cx="91154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 algn="ctr">
              <a:tabLst>
                <a:tab pos="685800" algn="l"/>
              </a:tabLst>
            </a:pPr>
            <a:r>
              <a:rPr lang="bg-BG" b="1" dirty="0"/>
              <a:t>Дефиниции: </a:t>
            </a:r>
            <a:endParaRPr lang="en-US" dirty="0"/>
          </a:p>
          <a:p>
            <a:pPr indent="457200" algn="ctr">
              <a:buFontTx/>
              <a:buChar char="•"/>
              <a:tabLst>
                <a:tab pos="685800" algn="l"/>
              </a:tabLst>
            </a:pP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bg-BG" sz="2000" b="1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bg-BG" sz="1600" b="1" dirty="0">
                <a:solidFill>
                  <a:srgbClr val="FF0000"/>
                </a:solidFill>
              </a:rPr>
              <a:t>) =</a:t>
            </a:r>
            <a:r>
              <a:rPr lang="bg-BG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bg-BG" sz="1600" b="1" dirty="0">
                <a:solidFill>
                  <a:srgbClr val="FF0000"/>
                </a:solidFill>
              </a:rPr>
              <a:t>( </a:t>
            </a:r>
            <a:r>
              <a:rPr lang="en-US" sz="1600" b="1" dirty="0">
                <a:solidFill>
                  <a:srgbClr val="FF0000"/>
                </a:solidFill>
              </a:rPr>
              <a:t>f</a:t>
            </a:r>
            <a:r>
              <a:rPr lang="bg-BG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bg-BG" sz="1600" b="1" dirty="0">
                <a:solidFill>
                  <a:srgbClr val="FF0000"/>
                </a:solidFill>
              </a:rPr>
              <a:t>)) </a:t>
            </a:r>
            <a:r>
              <a:rPr lang="bg-BG" sz="1400" b="1" dirty="0"/>
              <a:t>ако съществуват   </a:t>
            </a:r>
            <a:r>
              <a:rPr lang="en-US" sz="1400" b="1" dirty="0"/>
              <a:t>c</a:t>
            </a:r>
            <a:r>
              <a:rPr lang="bg-BG" sz="1400" b="1" dirty="0"/>
              <a:t>    , </a:t>
            </a:r>
            <a:r>
              <a:rPr lang="en-US" sz="1400" b="1" dirty="0"/>
              <a:t>N</a:t>
            </a:r>
            <a:r>
              <a:rPr lang="bg-BG" sz="1400" b="1" dirty="0"/>
              <a:t>       и за  </a:t>
            </a:r>
            <a:r>
              <a:rPr lang="en-US" sz="1400" b="1" dirty="0"/>
              <a:t>V</a:t>
            </a:r>
            <a:r>
              <a:rPr lang="bg-BG" sz="1400" b="1" dirty="0"/>
              <a:t>   </a:t>
            </a:r>
            <a:r>
              <a:rPr lang="en-US" sz="1400" b="1" dirty="0"/>
              <a:t>N</a:t>
            </a:r>
            <a:r>
              <a:rPr lang="bg-BG" sz="1400" b="1" dirty="0"/>
              <a:t> &gt;= </a:t>
            </a:r>
            <a:r>
              <a:rPr lang="en-US" sz="1400" b="1" dirty="0"/>
              <a:t>N</a:t>
            </a:r>
            <a:r>
              <a:rPr lang="en-US" sz="1100" b="1" dirty="0"/>
              <a:t>o</a:t>
            </a:r>
            <a:r>
              <a:rPr lang="bg-BG" sz="1400" b="1" dirty="0"/>
              <a:t>   </a:t>
            </a:r>
            <a:r>
              <a:rPr lang="en-US" sz="1400" b="1" dirty="0">
                <a:sym typeface="Wingdings" pitchFamily="2" charset="2"/>
              </a:rPr>
              <a:t></a:t>
            </a:r>
            <a:r>
              <a:rPr lang="bg-BG" sz="1400" b="1" dirty="0"/>
              <a:t> </a:t>
            </a:r>
            <a:endParaRPr lang="en-US" sz="1400" b="1" dirty="0"/>
          </a:p>
          <a:p>
            <a:pPr indent="457200" algn="ctr">
              <a:buFontTx/>
              <a:buChar char="•"/>
              <a:tabLst>
                <a:tab pos="685800" algn="l"/>
              </a:tabLst>
            </a:pPr>
            <a:r>
              <a:rPr lang="en-US" sz="1400" b="1" dirty="0">
                <a:sym typeface="Wingdings" pitchFamily="2" charset="2"/>
              </a:rPr>
              <a:t>T</a:t>
            </a:r>
            <a:r>
              <a:rPr lang="bg-BG" sz="1400" b="1" dirty="0">
                <a:sym typeface="Wingdings" pitchFamily="2" charset="2"/>
              </a:rPr>
              <a:t>(</a:t>
            </a:r>
            <a:r>
              <a:rPr lang="en-US" sz="1400" b="1" dirty="0">
                <a:sym typeface="Wingdings" pitchFamily="2" charset="2"/>
              </a:rPr>
              <a:t>N</a:t>
            </a:r>
            <a:r>
              <a:rPr lang="bg-BG" sz="1400" b="1" dirty="0">
                <a:sym typeface="Wingdings" pitchFamily="2" charset="2"/>
              </a:rPr>
              <a:t>) &lt;</a:t>
            </a:r>
            <a:r>
              <a:rPr lang="en-US" sz="1400" b="1" dirty="0">
                <a:sym typeface="Wingdings" pitchFamily="2" charset="2"/>
              </a:rPr>
              <a:t>=</a:t>
            </a:r>
            <a:r>
              <a:rPr lang="bg-BG" sz="1400" b="1" dirty="0">
                <a:sym typeface="Wingdings" pitchFamily="2" charset="2"/>
              </a:rPr>
              <a:t> </a:t>
            </a:r>
            <a:r>
              <a:rPr lang="en-US" sz="1400" b="1" dirty="0">
                <a:sym typeface="Wingdings" pitchFamily="2" charset="2"/>
              </a:rPr>
              <a:t>c</a:t>
            </a:r>
            <a:r>
              <a:rPr lang="bg-BG" sz="1400" b="1" dirty="0">
                <a:sym typeface="Wingdings" pitchFamily="2" charset="2"/>
              </a:rPr>
              <a:t> </a:t>
            </a:r>
            <a:r>
              <a:rPr lang="en-US" sz="1400" b="1" dirty="0">
                <a:sym typeface="Wingdings" pitchFamily="2" charset="2"/>
              </a:rPr>
              <a:t>f</a:t>
            </a:r>
            <a:r>
              <a:rPr lang="bg-BG" sz="1400" b="1" dirty="0">
                <a:sym typeface="Wingdings" pitchFamily="2" charset="2"/>
              </a:rPr>
              <a:t>(</a:t>
            </a:r>
            <a:r>
              <a:rPr lang="en-US" sz="1400" b="1" dirty="0">
                <a:sym typeface="Wingdings" pitchFamily="2" charset="2"/>
              </a:rPr>
              <a:t>N</a:t>
            </a:r>
            <a:r>
              <a:rPr lang="bg-BG" sz="1400" b="1" dirty="0">
                <a:sym typeface="Wingdings" pitchFamily="2" charset="2"/>
              </a:rPr>
              <a:t>);</a:t>
            </a:r>
            <a:endParaRPr lang="en-US" sz="1400" dirty="0">
              <a:sym typeface="Wingdings" pitchFamily="2" charset="2"/>
            </a:endParaRPr>
          </a:p>
          <a:p>
            <a:pPr indent="457200" algn="ctr">
              <a:tabLst>
                <a:tab pos="685800" algn="l"/>
              </a:tabLst>
            </a:pPr>
            <a:r>
              <a:rPr lang="bg-BG" sz="1400" b="1" dirty="0">
                <a:sym typeface="Wingdings" pitchFamily="2" charset="2"/>
              </a:rPr>
              <a:t>	цели: пренебрегване малки членове, облекчен анализ, оценка по горна граница.</a:t>
            </a:r>
            <a:endParaRPr lang="en-US" sz="1400" dirty="0">
              <a:sym typeface="Wingdings" pitchFamily="2" charset="2"/>
            </a:endParaRPr>
          </a:p>
          <a:p>
            <a:pPr indent="457200" algn="ctr">
              <a:tabLst>
                <a:tab pos="685800" algn="l"/>
              </a:tabLst>
            </a:pPr>
            <a:r>
              <a:rPr lang="bg-BG" sz="1400" b="1" dirty="0" err="1">
                <a:sym typeface="Wingdings" pitchFamily="2" charset="2"/>
              </a:rPr>
              <a:t>пр</a:t>
            </a:r>
            <a:r>
              <a:rPr lang="bg-BG" sz="1400" b="1" dirty="0">
                <a:sym typeface="Wingdings" pitchFamily="2" charset="2"/>
              </a:rPr>
              <a:t>:    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N</a:t>
            </a:r>
            <a:r>
              <a:rPr lang="bg-BG" sz="1400" b="1" dirty="0">
                <a:solidFill>
                  <a:srgbClr val="0033CC"/>
                </a:solidFill>
                <a:sym typeface="Wingdings" pitchFamily="2" charset="2"/>
              </a:rPr>
              <a:t> ( 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N</a:t>
            </a:r>
            <a:r>
              <a:rPr lang="bg-BG" sz="1400" b="1" dirty="0">
                <a:solidFill>
                  <a:srgbClr val="0033CC"/>
                </a:solidFill>
                <a:sym typeface="Wingdings" pitchFamily="2" charset="2"/>
              </a:rPr>
              <a:t> – 1) / 2   </a:t>
            </a:r>
            <a:r>
              <a:rPr lang="en-US" sz="1400" b="1" dirty="0" smtClean="0">
                <a:solidFill>
                  <a:srgbClr val="0033CC"/>
                </a:solidFill>
                <a:sym typeface="Wingdings" pitchFamily="2" charset="2"/>
              </a:rPr>
              <a:t></a:t>
            </a:r>
            <a:r>
              <a:rPr lang="bg-BG" sz="1400" b="1" dirty="0" smtClean="0">
                <a:solidFill>
                  <a:srgbClr val="0033CC"/>
                </a:solidFill>
              </a:rPr>
              <a:t> </a:t>
            </a:r>
            <a:r>
              <a:rPr lang="en-US" sz="1400" b="1" dirty="0" smtClean="0">
                <a:solidFill>
                  <a:srgbClr val="0033CC"/>
                </a:solidFill>
              </a:rPr>
              <a:t>     </a:t>
            </a:r>
            <a:r>
              <a:rPr lang="bg-BG" sz="1400" b="1" dirty="0" smtClean="0">
                <a:solidFill>
                  <a:srgbClr val="0033CC"/>
                </a:solidFill>
                <a:sym typeface="Wingdings" pitchFamily="2" charset="2"/>
              </a:rPr>
              <a:t> / </a:t>
            </a:r>
            <a:r>
              <a:rPr lang="bg-BG" sz="1400" b="1" dirty="0">
                <a:solidFill>
                  <a:srgbClr val="0033CC"/>
                </a:solidFill>
                <a:sym typeface="Wingdings" pitchFamily="2" charset="2"/>
              </a:rPr>
              <a:t>2</a:t>
            </a:r>
            <a:endParaRPr lang="bg-BG" sz="1400" dirty="0">
              <a:solidFill>
                <a:srgbClr val="0033CC"/>
              </a:solidFill>
              <a:sym typeface="Wingdings" pitchFamily="2" charset="2"/>
            </a:endParaRPr>
          </a:p>
          <a:p>
            <a:pPr indent="457200" algn="ctr">
              <a:tabLst>
                <a:tab pos="685800" algn="l"/>
              </a:tabLst>
            </a:pPr>
            <a:r>
              <a:rPr lang="bg-BG" sz="1400" b="1" dirty="0">
                <a:sym typeface="Wingdings" pitchFamily="2" charset="2"/>
              </a:rPr>
              <a:t>	</a:t>
            </a:r>
            <a:r>
              <a:rPr lang="bg-BG" sz="1400" b="1" dirty="0" smtClean="0">
                <a:sym typeface="Wingdings" pitchFamily="2" charset="2"/>
              </a:rPr>
              <a:t>или</a:t>
            </a:r>
            <a:r>
              <a:rPr lang="en-US" sz="1400" b="1" dirty="0" smtClean="0">
                <a:sym typeface="Wingdings" pitchFamily="2" charset="2"/>
              </a:rPr>
              <a:t> </a:t>
            </a:r>
            <a:r>
              <a:rPr lang="bg-BG" sz="1400" b="1" dirty="0" smtClean="0">
                <a:sym typeface="Wingdings" pitchFamily="2" charset="2"/>
              </a:rPr>
              <a:t>   </a:t>
            </a:r>
            <a:r>
              <a:rPr lang="bg-BG" sz="1400" b="1" dirty="0">
                <a:sym typeface="Wingdings" pitchFamily="2" charset="2"/>
              </a:rPr>
              <a:t>	</a:t>
            </a:r>
            <a:r>
              <a:rPr lang="en-US" sz="1400" b="1" dirty="0">
                <a:sym typeface="Wingdings" pitchFamily="2" charset="2"/>
              </a:rPr>
              <a:t>         </a:t>
            </a:r>
            <a:r>
              <a:rPr lang="bg-BG" sz="1400" b="1" dirty="0">
                <a:solidFill>
                  <a:srgbClr val="0033CC"/>
                </a:solidFill>
                <a:sym typeface="Wingdings" pitchFamily="2" charset="2"/>
              </a:rPr>
              <a:t> = 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O</a:t>
            </a:r>
            <a:r>
              <a:rPr lang="bg-BG" sz="1400" b="1" dirty="0" smtClean="0">
                <a:solidFill>
                  <a:srgbClr val="0033CC"/>
                </a:solidFill>
                <a:sym typeface="Wingdings" pitchFamily="2" charset="2"/>
              </a:rPr>
              <a:t>(</a:t>
            </a:r>
            <a:r>
              <a:rPr lang="en-US" sz="1400" b="1" dirty="0" smtClean="0">
                <a:solidFill>
                  <a:srgbClr val="0033CC"/>
                </a:solidFill>
                <a:sym typeface="Wingdings" pitchFamily="2" charset="2"/>
              </a:rPr>
              <a:t>     </a:t>
            </a:r>
            <a:r>
              <a:rPr lang="bg-BG" sz="1400" b="1" dirty="0" smtClean="0">
                <a:solidFill>
                  <a:srgbClr val="0033CC"/>
                </a:solidFill>
                <a:sym typeface="Wingdings" pitchFamily="2" charset="2"/>
              </a:rPr>
              <a:t>)</a:t>
            </a:r>
            <a:r>
              <a:rPr lang="en-US" sz="1400" b="1" dirty="0" smtClean="0">
                <a:solidFill>
                  <a:srgbClr val="0033CC"/>
                </a:solidFill>
                <a:sym typeface="Wingdings" pitchFamily="2" charset="2"/>
              </a:rPr>
              <a:t>  </a:t>
            </a:r>
            <a:endParaRPr lang="en-US" sz="1400" dirty="0">
              <a:solidFill>
                <a:srgbClr val="0033CC"/>
              </a:solidFill>
              <a:sym typeface="Wingdings" pitchFamily="2" charset="2"/>
            </a:endParaRPr>
          </a:p>
          <a:p>
            <a:pPr indent="457200" algn="ctr">
              <a:tabLst>
                <a:tab pos="685800" algn="l"/>
              </a:tabLst>
            </a:pPr>
            <a:r>
              <a:rPr lang="bg-BG" sz="1400" b="1" dirty="0">
                <a:sym typeface="Wingdings" pitchFamily="2" charset="2"/>
              </a:rPr>
              <a:t>	или  	</a:t>
            </a:r>
            <a:r>
              <a:rPr lang="en-US" sz="1400" b="1" dirty="0">
                <a:sym typeface="Wingdings" pitchFamily="2" charset="2"/>
              </a:rPr>
              <a:t> 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2a</a:t>
            </a:r>
            <a:r>
              <a:rPr lang="en-US" sz="900" b="1" dirty="0">
                <a:solidFill>
                  <a:srgbClr val="0033CC"/>
                </a:solidFill>
                <a:sym typeface="Wingdings" pitchFamily="2" charset="2"/>
              </a:rPr>
              <a:t>0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NH</a:t>
            </a:r>
            <a:r>
              <a:rPr lang="en-US" sz="700" b="1" dirty="0">
                <a:solidFill>
                  <a:srgbClr val="0033CC"/>
                </a:solidFill>
                <a:sym typeface="Wingdings" pitchFamily="2" charset="2"/>
              </a:rPr>
              <a:t>N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 + a</a:t>
            </a:r>
            <a:r>
              <a:rPr lang="en-US" sz="1000" b="1" dirty="0">
                <a:solidFill>
                  <a:srgbClr val="0033CC"/>
                </a:solidFill>
                <a:sym typeface="Wingdings" pitchFamily="2" charset="2"/>
              </a:rPr>
              <a:t>1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 N  + a</a:t>
            </a:r>
            <a:r>
              <a:rPr lang="en-US" sz="1000" b="1" dirty="0">
                <a:solidFill>
                  <a:srgbClr val="0033CC"/>
                </a:solidFill>
                <a:sym typeface="Wingdings" pitchFamily="2" charset="2"/>
              </a:rPr>
              <a:t>2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  </a:t>
            </a:r>
            <a:r>
              <a:rPr lang="en-US" sz="1400" b="1" dirty="0">
                <a:solidFill>
                  <a:srgbClr val="0033CC"/>
                </a:solidFill>
              </a:rPr>
              <a:t> 2a</a:t>
            </a:r>
            <a:r>
              <a:rPr lang="en-US" sz="800" b="1" dirty="0">
                <a:solidFill>
                  <a:srgbClr val="0033CC"/>
                </a:solidFill>
              </a:rPr>
              <a:t>0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NH</a:t>
            </a:r>
            <a:r>
              <a:rPr lang="en-US" sz="700" b="1" dirty="0">
                <a:solidFill>
                  <a:srgbClr val="0033CC"/>
                </a:solidFill>
                <a:sym typeface="Wingdings" pitchFamily="2" charset="2"/>
              </a:rPr>
              <a:t>N</a:t>
            </a:r>
            <a:r>
              <a:rPr lang="en-US" sz="1400" b="1" dirty="0">
                <a:solidFill>
                  <a:srgbClr val="0033CC"/>
                </a:solidFill>
                <a:sym typeface="Wingdings" pitchFamily="2" charset="2"/>
              </a:rPr>
              <a:t>   + O(N)</a:t>
            </a:r>
            <a:r>
              <a:rPr lang="en-US" sz="1400" b="1" dirty="0">
                <a:sym typeface="Wingdings" pitchFamily="2" charset="2"/>
              </a:rPr>
              <a:t>		(</a:t>
            </a:r>
            <a:r>
              <a:rPr lang="bg-BG" sz="1400" b="1" dirty="0">
                <a:sym typeface="Wingdings" pitchFamily="2" charset="2"/>
              </a:rPr>
              <a:t>за големи </a:t>
            </a:r>
            <a:r>
              <a:rPr lang="en-US" sz="1400" b="1" dirty="0">
                <a:sym typeface="Wingdings" pitchFamily="2" charset="2"/>
              </a:rPr>
              <a:t>N)</a:t>
            </a:r>
          </a:p>
          <a:p>
            <a:pPr indent="457200" algn="ctr">
              <a:tabLst>
                <a:tab pos="685800" algn="l"/>
              </a:tabLst>
            </a:pPr>
            <a:endParaRPr lang="en-US" sz="1400" dirty="0">
              <a:sym typeface="Wingdings" pitchFamily="2" charset="2"/>
            </a:endParaRPr>
          </a:p>
          <a:p>
            <a:pPr indent="457200">
              <a:tabLst>
                <a:tab pos="685800" algn="l"/>
              </a:tabLst>
            </a:pPr>
            <a:r>
              <a:rPr lang="en-US" sz="1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bg-BG" sz="1400" b="1" dirty="0" err="1">
                <a:latin typeface="Times New Roman" pitchFamily="18" charset="0"/>
                <a:sym typeface="Wingdings" pitchFamily="2" charset="2"/>
              </a:rPr>
              <a:t>вътр</a:t>
            </a:r>
            <a:r>
              <a:rPr lang="bg-BG" sz="1400" b="1" dirty="0">
                <a:latin typeface="Times New Roman" pitchFamily="18" charset="0"/>
                <a:sym typeface="Wingdings" pitchFamily="2" charset="2"/>
              </a:rPr>
              <a:t>.цикъл;    външен цикъл</a:t>
            </a:r>
            <a:endParaRPr lang="en-US" sz="1400" b="1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555875" y="5949950"/>
            <a:ext cx="432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067175" y="4292600"/>
            <a:ext cx="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2732088" y="4391025"/>
            <a:ext cx="2892425" cy="595313"/>
          </a:xfrm>
          <a:custGeom>
            <a:avLst/>
            <a:gdLst>
              <a:gd name="T0" fmla="*/ 0 w 1822"/>
              <a:gd name="T1" fmla="*/ 2147483647 h 375"/>
              <a:gd name="T2" fmla="*/ 2147483647 w 1822"/>
              <a:gd name="T3" fmla="*/ 2147483647 h 375"/>
              <a:gd name="T4" fmla="*/ 2147483647 w 1822"/>
              <a:gd name="T5" fmla="*/ 2147483647 h 375"/>
              <a:gd name="T6" fmla="*/ 2147483647 w 1822"/>
              <a:gd name="T7" fmla="*/ 2147483647 h 375"/>
              <a:gd name="T8" fmla="*/ 2147483647 w 1822"/>
              <a:gd name="T9" fmla="*/ 2147483647 h 375"/>
              <a:gd name="T10" fmla="*/ 2147483647 w 1822"/>
              <a:gd name="T11" fmla="*/ 2147483647 h 375"/>
              <a:gd name="T12" fmla="*/ 2147483647 w 1822"/>
              <a:gd name="T13" fmla="*/ 2147483647 h 375"/>
              <a:gd name="T14" fmla="*/ 2147483647 w 1822"/>
              <a:gd name="T15" fmla="*/ 2147483647 h 375"/>
              <a:gd name="T16" fmla="*/ 2147483647 w 1822"/>
              <a:gd name="T17" fmla="*/ 2147483647 h 375"/>
              <a:gd name="T18" fmla="*/ 2147483647 w 1822"/>
              <a:gd name="T19" fmla="*/ 0 h 3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22" h="375">
                <a:moveTo>
                  <a:pt x="0" y="375"/>
                </a:moveTo>
                <a:cubicBezTo>
                  <a:pt x="46" y="361"/>
                  <a:pt x="99" y="334"/>
                  <a:pt x="148" y="328"/>
                </a:cubicBezTo>
                <a:cubicBezTo>
                  <a:pt x="207" y="321"/>
                  <a:pt x="389" y="316"/>
                  <a:pt x="416" y="315"/>
                </a:cubicBezTo>
                <a:cubicBezTo>
                  <a:pt x="475" y="305"/>
                  <a:pt x="520" y="299"/>
                  <a:pt x="583" y="295"/>
                </a:cubicBezTo>
                <a:cubicBezTo>
                  <a:pt x="656" y="276"/>
                  <a:pt x="736" y="272"/>
                  <a:pt x="811" y="261"/>
                </a:cubicBezTo>
                <a:cubicBezTo>
                  <a:pt x="938" y="223"/>
                  <a:pt x="1060" y="183"/>
                  <a:pt x="1192" y="168"/>
                </a:cubicBezTo>
                <a:cubicBezTo>
                  <a:pt x="1238" y="153"/>
                  <a:pt x="1188" y="168"/>
                  <a:pt x="1273" y="154"/>
                </a:cubicBezTo>
                <a:cubicBezTo>
                  <a:pt x="1313" y="147"/>
                  <a:pt x="1354" y="133"/>
                  <a:pt x="1393" y="121"/>
                </a:cubicBezTo>
                <a:cubicBezTo>
                  <a:pt x="1503" y="88"/>
                  <a:pt x="1607" y="39"/>
                  <a:pt x="1722" y="27"/>
                </a:cubicBezTo>
                <a:cubicBezTo>
                  <a:pt x="1755" y="18"/>
                  <a:pt x="1788" y="0"/>
                  <a:pt x="18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2881313" y="5359400"/>
            <a:ext cx="2519362" cy="466725"/>
          </a:xfrm>
          <a:custGeom>
            <a:avLst/>
            <a:gdLst>
              <a:gd name="T0" fmla="*/ 0 w 1587"/>
              <a:gd name="T1" fmla="*/ 2147483647 h 294"/>
              <a:gd name="T2" fmla="*/ 2147483647 w 1587"/>
              <a:gd name="T3" fmla="*/ 2147483647 h 294"/>
              <a:gd name="T4" fmla="*/ 2147483647 w 1587"/>
              <a:gd name="T5" fmla="*/ 2147483647 h 294"/>
              <a:gd name="T6" fmla="*/ 2147483647 w 1587"/>
              <a:gd name="T7" fmla="*/ 2147483647 h 294"/>
              <a:gd name="T8" fmla="*/ 2147483647 w 1587"/>
              <a:gd name="T9" fmla="*/ 2147483647 h 294"/>
              <a:gd name="T10" fmla="*/ 2147483647 w 1587"/>
              <a:gd name="T11" fmla="*/ 2147483647 h 294"/>
              <a:gd name="T12" fmla="*/ 2147483647 w 1587"/>
              <a:gd name="T13" fmla="*/ 2147483647 h 294"/>
              <a:gd name="T14" fmla="*/ 2147483647 w 1587"/>
              <a:gd name="T15" fmla="*/ 2147483647 h 294"/>
              <a:gd name="T16" fmla="*/ 2147483647 w 1587"/>
              <a:gd name="T17" fmla="*/ 0 h 2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7" h="294">
                <a:moveTo>
                  <a:pt x="0" y="294"/>
                </a:moveTo>
                <a:cubicBezTo>
                  <a:pt x="100" y="279"/>
                  <a:pt x="199" y="268"/>
                  <a:pt x="301" y="261"/>
                </a:cubicBezTo>
                <a:cubicBezTo>
                  <a:pt x="326" y="255"/>
                  <a:pt x="350" y="247"/>
                  <a:pt x="375" y="241"/>
                </a:cubicBezTo>
                <a:cubicBezTo>
                  <a:pt x="406" y="219"/>
                  <a:pt x="440" y="222"/>
                  <a:pt x="476" y="214"/>
                </a:cubicBezTo>
                <a:cubicBezTo>
                  <a:pt x="533" y="201"/>
                  <a:pt x="592" y="181"/>
                  <a:pt x="650" y="174"/>
                </a:cubicBezTo>
                <a:cubicBezTo>
                  <a:pt x="729" y="164"/>
                  <a:pt x="870" y="162"/>
                  <a:pt x="931" y="160"/>
                </a:cubicBezTo>
                <a:cubicBezTo>
                  <a:pt x="1080" y="138"/>
                  <a:pt x="1228" y="103"/>
                  <a:pt x="1373" y="60"/>
                </a:cubicBezTo>
                <a:cubicBezTo>
                  <a:pt x="1422" y="45"/>
                  <a:pt x="1471" y="28"/>
                  <a:pt x="1520" y="13"/>
                </a:cubicBezTo>
                <a:cubicBezTo>
                  <a:pt x="1542" y="7"/>
                  <a:pt x="1587" y="0"/>
                  <a:pt x="158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2711450" y="4699000"/>
            <a:ext cx="2732088" cy="1063625"/>
          </a:xfrm>
          <a:custGeom>
            <a:avLst/>
            <a:gdLst>
              <a:gd name="T0" fmla="*/ 0 w 1721"/>
              <a:gd name="T1" fmla="*/ 2147483647 h 670"/>
              <a:gd name="T2" fmla="*/ 2147483647 w 1721"/>
              <a:gd name="T3" fmla="*/ 2147483647 h 670"/>
              <a:gd name="T4" fmla="*/ 2147483647 w 1721"/>
              <a:gd name="T5" fmla="*/ 2147483647 h 670"/>
              <a:gd name="T6" fmla="*/ 2147483647 w 1721"/>
              <a:gd name="T7" fmla="*/ 2147483647 h 670"/>
              <a:gd name="T8" fmla="*/ 2147483647 w 1721"/>
              <a:gd name="T9" fmla="*/ 2147483647 h 670"/>
              <a:gd name="T10" fmla="*/ 2147483647 w 1721"/>
              <a:gd name="T11" fmla="*/ 2147483647 h 670"/>
              <a:gd name="T12" fmla="*/ 2147483647 w 1721"/>
              <a:gd name="T13" fmla="*/ 2147483647 h 670"/>
              <a:gd name="T14" fmla="*/ 2147483647 w 1721"/>
              <a:gd name="T15" fmla="*/ 0 h 670"/>
              <a:gd name="T16" fmla="*/ 2147483647 w 1721"/>
              <a:gd name="T17" fmla="*/ 2147483647 h 670"/>
              <a:gd name="T18" fmla="*/ 2147483647 w 1721"/>
              <a:gd name="T19" fmla="*/ 2147483647 h 670"/>
              <a:gd name="T20" fmla="*/ 2147483647 w 1721"/>
              <a:gd name="T21" fmla="*/ 2147483647 h 670"/>
              <a:gd name="T22" fmla="*/ 2147483647 w 1721"/>
              <a:gd name="T23" fmla="*/ 2147483647 h 670"/>
              <a:gd name="T24" fmla="*/ 2147483647 w 1721"/>
              <a:gd name="T25" fmla="*/ 2147483647 h 670"/>
              <a:gd name="T26" fmla="*/ 2147483647 w 1721"/>
              <a:gd name="T27" fmla="*/ 2147483647 h 670"/>
              <a:gd name="T28" fmla="*/ 2147483647 w 1721"/>
              <a:gd name="T29" fmla="*/ 2147483647 h 670"/>
              <a:gd name="T30" fmla="*/ 2147483647 w 1721"/>
              <a:gd name="T31" fmla="*/ 2147483647 h 670"/>
              <a:gd name="T32" fmla="*/ 2147483647 w 1721"/>
              <a:gd name="T33" fmla="*/ 2147483647 h 670"/>
              <a:gd name="T34" fmla="*/ 2147483647 w 1721"/>
              <a:gd name="T35" fmla="*/ 2147483647 h 670"/>
              <a:gd name="T36" fmla="*/ 2147483647 w 1721"/>
              <a:gd name="T37" fmla="*/ 2147483647 h 670"/>
              <a:gd name="T38" fmla="*/ 2147483647 w 1721"/>
              <a:gd name="T39" fmla="*/ 2147483647 h 670"/>
              <a:gd name="T40" fmla="*/ 2147483647 w 1721"/>
              <a:gd name="T41" fmla="*/ 2147483647 h 670"/>
              <a:gd name="T42" fmla="*/ 2147483647 w 1721"/>
              <a:gd name="T43" fmla="*/ 2147483647 h 670"/>
              <a:gd name="T44" fmla="*/ 2147483647 w 1721"/>
              <a:gd name="T45" fmla="*/ 2147483647 h 670"/>
              <a:gd name="T46" fmla="*/ 2147483647 w 1721"/>
              <a:gd name="T47" fmla="*/ 2147483647 h 670"/>
              <a:gd name="T48" fmla="*/ 2147483647 w 1721"/>
              <a:gd name="T49" fmla="*/ 2147483647 h 670"/>
              <a:gd name="T50" fmla="*/ 2147483647 w 1721"/>
              <a:gd name="T51" fmla="*/ 2147483647 h 670"/>
              <a:gd name="T52" fmla="*/ 2147483647 w 1721"/>
              <a:gd name="T53" fmla="*/ 2147483647 h 670"/>
              <a:gd name="T54" fmla="*/ 2147483647 w 1721"/>
              <a:gd name="T55" fmla="*/ 2147483647 h 670"/>
              <a:gd name="T56" fmla="*/ 2147483647 w 1721"/>
              <a:gd name="T57" fmla="*/ 2147483647 h 670"/>
              <a:gd name="T58" fmla="*/ 2147483647 w 1721"/>
              <a:gd name="T59" fmla="*/ 2147483647 h 670"/>
              <a:gd name="T60" fmla="*/ 2147483647 w 1721"/>
              <a:gd name="T61" fmla="*/ 2147483647 h 670"/>
              <a:gd name="T62" fmla="*/ 2147483647 w 1721"/>
              <a:gd name="T63" fmla="*/ 2147483647 h 670"/>
              <a:gd name="T64" fmla="*/ 2147483647 w 1721"/>
              <a:gd name="T65" fmla="*/ 2147483647 h 670"/>
              <a:gd name="T66" fmla="*/ 2147483647 w 1721"/>
              <a:gd name="T67" fmla="*/ 2147483647 h 6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721" h="670">
                <a:moveTo>
                  <a:pt x="0" y="489"/>
                </a:moveTo>
                <a:cubicBezTo>
                  <a:pt x="38" y="478"/>
                  <a:pt x="20" y="454"/>
                  <a:pt x="47" y="429"/>
                </a:cubicBezTo>
                <a:cubicBezTo>
                  <a:pt x="64" y="372"/>
                  <a:pt x="94" y="316"/>
                  <a:pt x="154" y="295"/>
                </a:cubicBezTo>
                <a:cubicBezTo>
                  <a:pt x="168" y="281"/>
                  <a:pt x="190" y="264"/>
                  <a:pt x="208" y="255"/>
                </a:cubicBezTo>
                <a:cubicBezTo>
                  <a:pt x="221" y="249"/>
                  <a:pt x="248" y="241"/>
                  <a:pt x="248" y="241"/>
                </a:cubicBezTo>
                <a:cubicBezTo>
                  <a:pt x="272" y="204"/>
                  <a:pt x="297" y="166"/>
                  <a:pt x="335" y="141"/>
                </a:cubicBezTo>
                <a:cubicBezTo>
                  <a:pt x="355" y="110"/>
                  <a:pt x="357" y="72"/>
                  <a:pt x="375" y="41"/>
                </a:cubicBezTo>
                <a:cubicBezTo>
                  <a:pt x="384" y="26"/>
                  <a:pt x="403" y="13"/>
                  <a:pt x="415" y="0"/>
                </a:cubicBezTo>
                <a:cubicBezTo>
                  <a:pt x="436" y="8"/>
                  <a:pt x="454" y="19"/>
                  <a:pt x="475" y="27"/>
                </a:cubicBezTo>
                <a:cubicBezTo>
                  <a:pt x="496" y="88"/>
                  <a:pt x="466" y="9"/>
                  <a:pt x="496" y="61"/>
                </a:cubicBezTo>
                <a:cubicBezTo>
                  <a:pt x="516" y="95"/>
                  <a:pt x="514" y="131"/>
                  <a:pt x="549" y="154"/>
                </a:cubicBezTo>
                <a:cubicBezTo>
                  <a:pt x="565" y="202"/>
                  <a:pt x="596" y="208"/>
                  <a:pt x="643" y="215"/>
                </a:cubicBezTo>
                <a:cubicBezTo>
                  <a:pt x="676" y="203"/>
                  <a:pt x="692" y="199"/>
                  <a:pt x="717" y="175"/>
                </a:cubicBezTo>
                <a:cubicBezTo>
                  <a:pt x="739" y="177"/>
                  <a:pt x="763" y="174"/>
                  <a:pt x="784" y="181"/>
                </a:cubicBezTo>
                <a:cubicBezTo>
                  <a:pt x="799" y="186"/>
                  <a:pt x="824" y="208"/>
                  <a:pt x="824" y="208"/>
                </a:cubicBezTo>
                <a:cubicBezTo>
                  <a:pt x="845" y="240"/>
                  <a:pt x="875" y="278"/>
                  <a:pt x="904" y="302"/>
                </a:cubicBezTo>
                <a:cubicBezTo>
                  <a:pt x="919" y="314"/>
                  <a:pt x="927" y="313"/>
                  <a:pt x="938" y="329"/>
                </a:cubicBezTo>
                <a:cubicBezTo>
                  <a:pt x="966" y="370"/>
                  <a:pt x="997" y="408"/>
                  <a:pt x="1025" y="449"/>
                </a:cubicBezTo>
                <a:cubicBezTo>
                  <a:pt x="1037" y="467"/>
                  <a:pt x="1057" y="474"/>
                  <a:pt x="1072" y="489"/>
                </a:cubicBezTo>
                <a:cubicBezTo>
                  <a:pt x="1091" y="508"/>
                  <a:pt x="1107" y="530"/>
                  <a:pt x="1125" y="550"/>
                </a:cubicBezTo>
                <a:cubicBezTo>
                  <a:pt x="1141" y="596"/>
                  <a:pt x="1148" y="652"/>
                  <a:pt x="1199" y="670"/>
                </a:cubicBezTo>
                <a:cubicBezTo>
                  <a:pt x="1199" y="670"/>
                  <a:pt x="1254" y="664"/>
                  <a:pt x="1266" y="657"/>
                </a:cubicBezTo>
                <a:cubicBezTo>
                  <a:pt x="1288" y="644"/>
                  <a:pt x="1302" y="615"/>
                  <a:pt x="1319" y="596"/>
                </a:cubicBezTo>
                <a:cubicBezTo>
                  <a:pt x="1318" y="583"/>
                  <a:pt x="1310" y="428"/>
                  <a:pt x="1306" y="409"/>
                </a:cubicBezTo>
                <a:cubicBezTo>
                  <a:pt x="1299" y="369"/>
                  <a:pt x="1218" y="295"/>
                  <a:pt x="1299" y="369"/>
                </a:cubicBezTo>
                <a:cubicBezTo>
                  <a:pt x="1312" y="381"/>
                  <a:pt x="1326" y="391"/>
                  <a:pt x="1339" y="402"/>
                </a:cubicBezTo>
                <a:cubicBezTo>
                  <a:pt x="1357" y="377"/>
                  <a:pt x="1373" y="318"/>
                  <a:pt x="1406" y="308"/>
                </a:cubicBezTo>
                <a:cubicBezTo>
                  <a:pt x="1460" y="293"/>
                  <a:pt x="1514" y="278"/>
                  <a:pt x="1567" y="262"/>
                </a:cubicBezTo>
                <a:cubicBezTo>
                  <a:pt x="1582" y="247"/>
                  <a:pt x="1599" y="237"/>
                  <a:pt x="1614" y="221"/>
                </a:cubicBezTo>
                <a:cubicBezTo>
                  <a:pt x="1633" y="167"/>
                  <a:pt x="1605" y="230"/>
                  <a:pt x="1641" y="195"/>
                </a:cubicBezTo>
                <a:cubicBezTo>
                  <a:pt x="1646" y="190"/>
                  <a:pt x="1642" y="179"/>
                  <a:pt x="1648" y="175"/>
                </a:cubicBezTo>
                <a:cubicBezTo>
                  <a:pt x="1659" y="167"/>
                  <a:pt x="1688" y="161"/>
                  <a:pt x="1688" y="161"/>
                </a:cubicBezTo>
                <a:cubicBezTo>
                  <a:pt x="1692" y="166"/>
                  <a:pt x="1696" y="172"/>
                  <a:pt x="1701" y="175"/>
                </a:cubicBezTo>
                <a:cubicBezTo>
                  <a:pt x="1707" y="179"/>
                  <a:pt x="1721" y="181"/>
                  <a:pt x="1721" y="181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6758831" y="2324784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2057400" y="3733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 flipV="1">
            <a:off x="34290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787900" y="58054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10" y="3270717"/>
            <a:ext cx="412577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57" y="3050961"/>
            <a:ext cx="457200" cy="30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75" y="3274703"/>
            <a:ext cx="457200" cy="3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43" y="764704"/>
            <a:ext cx="8915400" cy="3068687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600" b="1" i="1" u="sng" dirty="0" smtClean="0">
                <a:solidFill>
                  <a:srgbClr val="C00000"/>
                </a:solidFill>
                <a:effectLst/>
              </a:rPr>
              <a:t>Евклидов алгоритъм за НОД( М, </a:t>
            </a:r>
            <a:r>
              <a:rPr lang="en-US" sz="1600" b="1" i="1" u="sng" dirty="0" smtClean="0">
                <a:solidFill>
                  <a:srgbClr val="C00000"/>
                </a:solidFill>
                <a:effectLst/>
              </a:rPr>
              <a:t>N)</a:t>
            </a:r>
            <a:r>
              <a:rPr lang="en-US" sz="1400" b="1" dirty="0" smtClean="0">
                <a:solidFill>
                  <a:srgbClr val="FF0066"/>
                </a:solidFill>
                <a:effectLst/>
              </a:rPr>
              <a:t>		</a:t>
            </a:r>
            <a:r>
              <a:rPr lang="bg-BG" sz="1400" b="1" dirty="0" smtClean="0">
                <a:solidFill>
                  <a:srgbClr val="FF0066"/>
                </a:solidFill>
                <a:effectLst/>
              </a:rPr>
              <a:t/>
            </a:r>
            <a:br>
              <a:rPr lang="bg-BG" sz="1400" b="1" dirty="0" smtClean="0">
                <a:solidFill>
                  <a:srgbClr val="FF0066"/>
                </a:solidFill>
                <a:effectLst/>
              </a:rPr>
            </a:br>
            <a:r>
              <a:rPr lang="bg-BG" sz="1400" b="1" dirty="0">
                <a:solidFill>
                  <a:srgbClr val="FF0066"/>
                </a:solidFill>
                <a:effectLst/>
              </a:rPr>
              <a:t/>
            </a:r>
            <a:br>
              <a:rPr lang="bg-BG" sz="1400" b="1" dirty="0">
                <a:solidFill>
                  <a:srgbClr val="FF0066"/>
                </a:solidFill>
                <a:effectLst/>
              </a:rPr>
            </a:br>
            <a:r>
              <a:rPr lang="en-US" sz="1600" b="1" dirty="0" smtClean="0">
                <a:effectLst/>
              </a:rPr>
              <a:t>	</a:t>
            </a:r>
            <a:r>
              <a:rPr lang="bg-BG" sz="2000" b="1" dirty="0" smtClean="0">
                <a:effectLst/>
              </a:rPr>
              <a:t>при </a:t>
            </a:r>
            <a:r>
              <a:rPr lang="en-US" sz="2000" b="1" dirty="0" smtClean="0">
                <a:effectLst/>
              </a:rPr>
              <a:t>m &gt;= n</a:t>
            </a:r>
            <a:r>
              <a:rPr lang="bg-BG" sz="1600" b="1" dirty="0" smtClean="0">
                <a:effectLst/>
              </a:rPr>
              <a:t/>
            </a:r>
            <a:br>
              <a:rPr lang="bg-BG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long </a:t>
            </a:r>
            <a:r>
              <a:rPr lang="en-US" sz="1600" b="1" dirty="0" err="1" smtClean="0">
                <a:effectLst/>
              </a:rPr>
              <a:t>gcd</a:t>
            </a:r>
            <a:r>
              <a:rPr lang="en-US" sz="1600" b="1" dirty="0" smtClean="0">
                <a:effectLst/>
              </a:rPr>
              <a:t>(long m, long n)</a:t>
            </a:r>
            <a:br>
              <a:rPr lang="en-US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				// </a:t>
            </a:r>
            <a:r>
              <a:rPr lang="bg-BG" sz="1600" b="1" dirty="0" smtClean="0">
                <a:effectLst/>
              </a:rPr>
              <a:t>доказва се че след 2 итерации остатъкът</a:t>
            </a:r>
            <a:br>
              <a:rPr lang="bg-BG" sz="1600" b="1" dirty="0" smtClean="0">
                <a:effectLst/>
              </a:rPr>
            </a:br>
            <a:r>
              <a:rPr lang="bg-BG" sz="1600" b="1" dirty="0" smtClean="0">
                <a:effectLst/>
              </a:rPr>
              <a:t>{ </a:t>
            </a:r>
            <a:r>
              <a:rPr lang="en-US" sz="1600" b="1" dirty="0" smtClean="0">
                <a:effectLst/>
              </a:rPr>
              <a:t>while</a:t>
            </a:r>
            <a:r>
              <a:rPr lang="bg-BG" sz="1600" b="1" dirty="0" smtClean="0">
                <a:effectLst/>
              </a:rPr>
              <a:t> ( </a:t>
            </a:r>
            <a:r>
              <a:rPr lang="en-US" sz="1600" b="1" dirty="0" smtClean="0">
                <a:effectLst/>
              </a:rPr>
              <a:t>n</a:t>
            </a:r>
            <a:r>
              <a:rPr lang="bg-BG" sz="1600" b="1" dirty="0" smtClean="0">
                <a:effectLst/>
              </a:rPr>
              <a:t> != 0)			// е поне наполовина смален. Следователно:</a:t>
            </a:r>
            <a:r>
              <a:rPr lang="en-US" sz="1600" b="1" dirty="0" smtClean="0">
                <a:effectLst/>
              </a:rPr>
              <a:t/>
            </a:r>
            <a:br>
              <a:rPr lang="en-US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  {long rem = m % n;</a:t>
            </a:r>
            <a:br>
              <a:rPr lang="en-US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   m = n; n = rem; </a:t>
            </a:r>
            <a:br>
              <a:rPr lang="en-US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   }</a:t>
            </a:r>
            <a:r>
              <a:rPr lang="bg-BG" sz="1600" b="1" dirty="0" smtClean="0">
                <a:effectLst/>
              </a:rPr>
              <a:t>			</a:t>
            </a:r>
            <a:r>
              <a:rPr lang="en-US" sz="1600" b="1" dirty="0" smtClean="0">
                <a:effectLst/>
              </a:rPr>
              <a:t>	</a:t>
            </a:r>
            <a:r>
              <a:rPr lang="bg-BG" sz="1600" b="1" dirty="0" smtClean="0">
                <a:effectLst/>
              </a:rPr>
              <a:t>// оценка: </a:t>
            </a:r>
            <a:r>
              <a:rPr lang="en-US" sz="1600" b="1" i="1" u="sng" dirty="0" smtClean="0">
                <a:solidFill>
                  <a:srgbClr val="C00000"/>
                </a:solidFill>
                <a:effectLst/>
              </a:rPr>
              <a:t>2</a:t>
            </a:r>
            <a:r>
              <a:rPr lang="en-US" sz="1800" b="1" i="1" u="sng" dirty="0" smtClean="0">
                <a:solidFill>
                  <a:srgbClr val="C00000"/>
                </a:solidFill>
                <a:effectLst/>
              </a:rPr>
              <a:t> </a:t>
            </a:r>
            <a:r>
              <a:rPr lang="en-US" sz="1800" b="1" i="1" u="sng" dirty="0" err="1" smtClean="0">
                <a:solidFill>
                  <a:srgbClr val="C00000"/>
                </a:solidFill>
                <a:effectLst/>
              </a:rPr>
              <a:t>logN</a:t>
            </a:r>
            <a:r>
              <a:rPr lang="en-US" sz="1800" b="1" i="1" u="sng" dirty="0" smtClean="0">
                <a:solidFill>
                  <a:srgbClr val="C00000"/>
                </a:solidFill>
                <a:effectLst/>
              </a:rPr>
              <a:t>  = </a:t>
            </a:r>
            <a:r>
              <a:rPr lang="en-US" sz="2400" b="1" i="1" u="sng" dirty="0" smtClean="0">
                <a:solidFill>
                  <a:srgbClr val="C00000"/>
                </a:solidFill>
                <a:effectLst/>
              </a:rPr>
              <a:t>O(log(N))</a:t>
            </a:r>
            <a:r>
              <a:rPr lang="en-US" sz="1600" b="1" i="1" u="sng" dirty="0" smtClean="0">
                <a:solidFill>
                  <a:srgbClr val="333333"/>
                </a:solidFill>
                <a:effectLst/>
              </a:rPr>
              <a:t/>
            </a:r>
            <a:br>
              <a:rPr lang="en-US" sz="1600" b="1" i="1" u="sng" dirty="0" smtClean="0">
                <a:solidFill>
                  <a:srgbClr val="333333"/>
                </a:solidFill>
                <a:effectLst/>
              </a:rPr>
            </a:br>
            <a:r>
              <a:rPr lang="en-US" sz="1600" b="1" dirty="0" smtClean="0">
                <a:effectLst/>
              </a:rPr>
              <a:t>return m;</a:t>
            </a:r>
            <a:br>
              <a:rPr lang="en-US" sz="1600" b="1" dirty="0" smtClean="0">
                <a:effectLst/>
              </a:rPr>
            </a:br>
            <a:r>
              <a:rPr lang="en-US" sz="1600" b="1" dirty="0" smtClean="0">
                <a:effectLst/>
              </a:rPr>
              <a:t>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764704"/>
            <a:ext cx="903649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buFont typeface="Wingdings" pitchFamily="2" charset="2"/>
              <a:buChar char="n"/>
              <a:defRPr/>
            </a:pPr>
            <a:r>
              <a:rPr lang="bg-BG" sz="1600" b="1" u="sng" kern="0" dirty="0">
                <a:solidFill>
                  <a:srgbClr val="C00000"/>
                </a:solidFill>
                <a:latin typeface="Verdana"/>
              </a:rPr>
              <a:t>Повдигане в степен</a:t>
            </a:r>
            <a:r>
              <a:rPr lang="en-US" sz="1200" b="1" kern="0" dirty="0">
                <a:solidFill>
                  <a:srgbClr val="333333"/>
                </a:solidFill>
                <a:latin typeface="Verdana"/>
              </a:rPr>
              <a:t>		</a:t>
            </a:r>
            <a:endParaRPr lang="bg-BG" sz="1200" b="1" kern="0" dirty="0" smtClean="0">
              <a:solidFill>
                <a:srgbClr val="333333"/>
              </a:solidFill>
              <a:latin typeface="Verdana"/>
            </a:endParaRP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endParaRPr lang="bg-BG" sz="1200" b="1" kern="0" dirty="0">
              <a:solidFill>
                <a:srgbClr val="333333"/>
              </a:solidFill>
              <a:latin typeface="Verdana"/>
            </a:endParaRP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200" b="1" kern="0" dirty="0" smtClean="0">
                <a:solidFill>
                  <a:srgbClr val="333333"/>
                </a:solidFill>
                <a:latin typeface="Verdana"/>
              </a:rPr>
              <a:t>	</a:t>
            </a:r>
            <a:r>
              <a:rPr lang="en-US" sz="1400" b="1" kern="0" dirty="0" smtClean="0">
                <a:solidFill>
                  <a:srgbClr val="333333"/>
                </a:solidFill>
                <a:latin typeface="Verdana"/>
              </a:rPr>
              <a:t>1</a:t>
            </a:r>
            <a:r>
              <a:rPr lang="bg-BG" sz="1400" b="1" kern="0" dirty="0" smtClean="0">
                <a:solidFill>
                  <a:srgbClr val="333333"/>
                </a:solidFill>
                <a:latin typeface="Verdana"/>
              </a:rPr>
              <a:t> </a:t>
            </a:r>
            <a:r>
              <a:rPr lang="bg-BG" sz="1400" b="1" kern="0" dirty="0">
                <a:solidFill>
                  <a:srgbClr val="333333"/>
                </a:solidFill>
                <a:latin typeface="Verdana"/>
              </a:rPr>
              <a:t>вариант:</a:t>
            </a:r>
            <a:r>
              <a:rPr lang="en-US" sz="1400" b="1" kern="0" dirty="0">
                <a:solidFill>
                  <a:srgbClr val="333333"/>
                </a:solidFill>
                <a:latin typeface="Verdana"/>
              </a:rPr>
              <a:t> N</a:t>
            </a:r>
            <a:r>
              <a:rPr lang="bg-BG" sz="1400" b="1" kern="0" dirty="0">
                <a:solidFill>
                  <a:srgbClr val="333333"/>
                </a:solidFill>
                <a:latin typeface="Verdana"/>
              </a:rPr>
              <a:t>-1 последователни  умножения; </a:t>
            </a: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 smtClean="0">
                <a:solidFill>
                  <a:srgbClr val="333333"/>
                </a:solidFill>
                <a:latin typeface="Verdana"/>
              </a:rPr>
              <a:t>	2 </a:t>
            </a:r>
            <a:r>
              <a:rPr lang="bg-BG" sz="1400" b="1" kern="0" dirty="0">
                <a:solidFill>
                  <a:srgbClr val="333333"/>
                </a:solidFill>
                <a:latin typeface="Verdana"/>
              </a:rPr>
              <a:t>вариант: с използване на  </a:t>
            </a:r>
            <a:r>
              <a:rPr lang="bg-BG" sz="1400" b="1" kern="0" dirty="0" smtClean="0">
                <a:solidFill>
                  <a:srgbClr val="333333"/>
                </a:solidFill>
                <a:latin typeface="Verdana"/>
              </a:rPr>
              <a:t>рекурсия: </a:t>
            </a: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endParaRPr lang="en-US" sz="800" b="1" kern="0" dirty="0">
              <a:solidFill>
                <a:srgbClr val="333333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2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long </a:t>
            </a:r>
            <a:r>
              <a:rPr lang="en-US" sz="1400" b="1" kern="0" dirty="0" err="1">
                <a:solidFill>
                  <a:srgbClr val="000000"/>
                </a:solidFill>
                <a:latin typeface="Verdana"/>
              </a:rPr>
              <a:t>pow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(long x, </a:t>
            </a:r>
            <a:r>
              <a:rPr lang="en-US" sz="1400" b="1" kern="0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 n)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	{ if(  n == 0) 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return 1; 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bg-BG" sz="1400" b="1" kern="0" dirty="0">
                <a:solidFill>
                  <a:srgbClr val="C00000"/>
                </a:solidFill>
                <a:latin typeface="Verdana"/>
              </a:rPr>
              <a:t>   </a:t>
            </a:r>
            <a:r>
              <a:rPr lang="en-US" sz="1400" b="1" i="1" kern="0" dirty="0">
                <a:solidFill>
                  <a:srgbClr val="C00000"/>
                </a:solidFill>
                <a:latin typeface="Verdana"/>
              </a:rPr>
              <a:t>if( n == 1) 	return x;		</a:t>
            </a:r>
            <a:r>
              <a:rPr lang="bg-BG" sz="1400" b="1" i="1" kern="0" dirty="0" smtClean="0">
                <a:solidFill>
                  <a:srgbClr val="C00000"/>
                </a:solidFill>
                <a:latin typeface="Verdana"/>
              </a:rPr>
              <a:t>	</a:t>
            </a:r>
            <a:r>
              <a:rPr lang="en-US" sz="1400" b="1" i="1" kern="0" dirty="0" smtClean="0">
                <a:solidFill>
                  <a:srgbClr val="C00000"/>
                </a:solidFill>
                <a:latin typeface="Verdana"/>
              </a:rPr>
              <a:t>//</a:t>
            </a:r>
            <a:r>
              <a:rPr lang="bg-BG" sz="1400" b="1" i="1" kern="0" dirty="0" smtClean="0">
                <a:solidFill>
                  <a:srgbClr val="C00000"/>
                </a:solidFill>
                <a:latin typeface="Verdana"/>
              </a:rPr>
              <a:t> </a:t>
            </a:r>
            <a:r>
              <a:rPr lang="bg-BG" sz="1400" b="1" i="1" kern="0" dirty="0">
                <a:solidFill>
                  <a:srgbClr val="C00000"/>
                </a:solidFill>
                <a:latin typeface="Verdana"/>
              </a:rPr>
              <a:t>излишна </a:t>
            </a:r>
            <a:r>
              <a:rPr lang="bg-BG" sz="1400" b="1" i="1" kern="0" dirty="0" smtClean="0">
                <a:solidFill>
                  <a:srgbClr val="C00000"/>
                </a:solidFill>
                <a:latin typeface="Verdana"/>
              </a:rPr>
              <a:t>проверка: при </a:t>
            </a:r>
            <a:r>
              <a:rPr lang="en-US" sz="1400" b="1" i="1" kern="0" dirty="0" smtClean="0">
                <a:solidFill>
                  <a:srgbClr val="C00000"/>
                </a:solidFill>
                <a:latin typeface="Verdana"/>
              </a:rPr>
              <a:t>n=1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en-US" sz="1400" b="1" i="1" kern="0" dirty="0">
                <a:solidFill>
                  <a:srgbClr val="C00000"/>
                </a:solidFill>
                <a:latin typeface="Verdana"/>
              </a:rPr>
              <a:t>	</a:t>
            </a:r>
            <a:r>
              <a:rPr lang="en-US" sz="1400" b="1" i="1" kern="0" dirty="0" smtClean="0">
                <a:solidFill>
                  <a:srgbClr val="C00000"/>
                </a:solidFill>
                <a:latin typeface="Verdana"/>
              </a:rPr>
              <a:t>						// </a:t>
            </a:r>
            <a:r>
              <a:rPr lang="bg-BG" sz="1400" b="1" i="1" kern="0" dirty="0" smtClean="0">
                <a:solidFill>
                  <a:srgbClr val="C00000"/>
                </a:solidFill>
                <a:latin typeface="Verdana"/>
              </a:rPr>
              <a:t>последният ред решава 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i="1" kern="0" dirty="0">
                <a:solidFill>
                  <a:srgbClr val="C00000"/>
                </a:solidFill>
                <a:latin typeface="Verdana"/>
              </a:rPr>
              <a:t>	</a:t>
            </a:r>
            <a:r>
              <a:rPr lang="bg-BG" sz="1400" b="1" i="1" kern="0" dirty="0" smtClean="0">
                <a:solidFill>
                  <a:srgbClr val="C00000"/>
                </a:solidFill>
                <a:latin typeface="Verdana"/>
              </a:rPr>
              <a:t>						// нещата  правилно</a:t>
            </a:r>
            <a:endParaRPr lang="en-US" sz="1400" b="1" i="1" kern="0" dirty="0">
              <a:solidFill>
                <a:srgbClr val="C00000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   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if (</a:t>
            </a:r>
            <a:r>
              <a:rPr lang="en-US" sz="1400" b="1" kern="0" dirty="0" err="1">
                <a:solidFill>
                  <a:srgbClr val="000000"/>
                </a:solidFill>
                <a:latin typeface="Verdana"/>
              </a:rPr>
              <a:t>isEven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(n))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      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return </a:t>
            </a:r>
            <a:r>
              <a:rPr lang="en-US" sz="1400" b="1" kern="0" dirty="0" err="1">
                <a:solidFill>
                  <a:srgbClr val="000000"/>
                </a:solidFill>
                <a:latin typeface="Verdana"/>
              </a:rPr>
              <a:t>pow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 ( x*x, n/2);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bg-BG" sz="1400" b="1" kern="0" dirty="0" smtClean="0">
                <a:solidFill>
                  <a:srgbClr val="000000"/>
                </a:solidFill>
                <a:latin typeface="Verdana"/>
              </a:rPr>
              <a:t>	// 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брой умножения при четно</a:t>
            </a:r>
            <a:endParaRPr lang="en-US" sz="1400" b="1" kern="0" dirty="0">
              <a:solidFill>
                <a:srgbClr val="000000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bg-BG" sz="1400" b="1" kern="0" dirty="0" smtClean="0">
                <a:solidFill>
                  <a:srgbClr val="000000"/>
                </a:solidFill>
                <a:latin typeface="Verdana"/>
              </a:rPr>
              <a:t>   </a:t>
            </a:r>
            <a:r>
              <a:rPr lang="en-US" sz="1400" b="1" kern="0" dirty="0" smtClean="0">
                <a:solidFill>
                  <a:srgbClr val="000000"/>
                </a:solidFill>
                <a:latin typeface="Verdana"/>
              </a:rPr>
              <a:t>else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			</a:t>
            </a:r>
            <a:endParaRPr lang="en-US" sz="1400" b="1" kern="0" dirty="0">
              <a:solidFill>
                <a:srgbClr val="000000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bg-BG" sz="1400" b="1" kern="0" dirty="0">
                <a:latin typeface="Verdana"/>
              </a:rPr>
              <a:t>     </a:t>
            </a:r>
            <a:r>
              <a:rPr lang="en-US" sz="1400" b="1" i="1" kern="0" dirty="0">
                <a:latin typeface="Verdana"/>
              </a:rPr>
              <a:t>return </a:t>
            </a:r>
            <a:r>
              <a:rPr lang="en-US" sz="1400" b="1" i="1" kern="0" dirty="0" err="1">
                <a:latin typeface="Verdana"/>
              </a:rPr>
              <a:t>pow</a:t>
            </a:r>
            <a:r>
              <a:rPr lang="en-US" sz="1400" b="1" i="1" kern="0" dirty="0">
                <a:latin typeface="Verdana"/>
              </a:rPr>
              <a:t>( x*x, n</a:t>
            </a:r>
            <a:r>
              <a:rPr lang="bg-BG" sz="1400" b="1" i="1" kern="0" dirty="0">
                <a:latin typeface="Verdana"/>
              </a:rPr>
              <a:t>-1</a:t>
            </a:r>
            <a:r>
              <a:rPr lang="en-US" sz="1400" b="1" i="1" kern="0" dirty="0">
                <a:latin typeface="Verdana"/>
              </a:rPr>
              <a:t>/2) *x;}</a:t>
            </a:r>
            <a:r>
              <a:rPr lang="bg-BG" sz="1400" b="1" i="1" kern="0" dirty="0">
                <a:latin typeface="Verdana"/>
              </a:rPr>
              <a:t> </a:t>
            </a:r>
            <a:r>
              <a:rPr lang="bg-BG" sz="1400" b="1" i="1" kern="0" dirty="0">
                <a:solidFill>
                  <a:srgbClr val="333333"/>
                </a:solidFill>
                <a:latin typeface="Verdana"/>
              </a:rPr>
              <a:t>	//</a:t>
            </a:r>
            <a:r>
              <a:rPr lang="bg-BG" sz="1400" b="1" kern="0" dirty="0">
                <a:solidFill>
                  <a:srgbClr val="000000"/>
                </a:solidFill>
                <a:latin typeface="Verdana"/>
              </a:rPr>
              <a:t> при нечетно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endParaRPr lang="en-US" sz="1200" kern="0" dirty="0">
              <a:solidFill>
                <a:srgbClr val="000000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i="1" kern="0" dirty="0">
                <a:solidFill>
                  <a:srgbClr val="C00000"/>
                </a:solidFill>
                <a:latin typeface="Verdana"/>
              </a:rPr>
              <a:t>Пример:	</a:t>
            </a:r>
            <a:endParaRPr lang="bg-BG" sz="1400" b="1" i="1" kern="0" dirty="0" smtClean="0">
              <a:solidFill>
                <a:srgbClr val="C00000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i="1" kern="0" dirty="0">
                <a:solidFill>
                  <a:srgbClr val="C00000"/>
                </a:solidFill>
                <a:latin typeface="Verdana"/>
              </a:rPr>
              <a:t>	</a:t>
            </a:r>
            <a:r>
              <a:rPr lang="bg-BG" sz="1400" b="1" i="1" kern="0" dirty="0" smtClean="0">
                <a:solidFill>
                  <a:srgbClr val="0000CC"/>
                </a:solidFill>
                <a:latin typeface="Verdana"/>
              </a:rPr>
              <a:t>	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         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= 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(        )^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2;</a:t>
            </a:r>
            <a:endParaRPr lang="bg-BG" sz="1400" b="1" i="1" kern="0" dirty="0">
              <a:solidFill>
                <a:srgbClr val="0000CC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i="1" kern="0" dirty="0">
                <a:solidFill>
                  <a:srgbClr val="0000CC"/>
                </a:solidFill>
                <a:latin typeface="Verdana"/>
              </a:rPr>
              <a:t>		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         =(          )^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2 *x;</a:t>
            </a:r>
            <a:endParaRPr lang="bg-BG" sz="1400" b="1" i="1" kern="0" dirty="0">
              <a:solidFill>
                <a:srgbClr val="0000CC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i="1" kern="0" dirty="0">
                <a:solidFill>
                  <a:srgbClr val="0000CC"/>
                </a:solidFill>
                <a:latin typeface="Verdana"/>
              </a:rPr>
              <a:t>		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         =(          )^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2 *x;</a:t>
            </a:r>
            <a:endParaRPr lang="bg-BG" sz="1400" b="1" i="1" kern="0" dirty="0">
              <a:solidFill>
                <a:srgbClr val="0000CC"/>
              </a:solidFill>
              <a:latin typeface="Verdana"/>
            </a:endParaRP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i="1" kern="0" dirty="0">
                <a:solidFill>
                  <a:srgbClr val="0000CC"/>
                </a:solidFill>
                <a:latin typeface="Verdana"/>
              </a:rPr>
              <a:t>		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         =(          )^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2 *x;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		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         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= </a:t>
            </a:r>
            <a:r>
              <a:rPr lang="en-US" sz="1400" b="1" i="1" kern="0" dirty="0" smtClean="0">
                <a:solidFill>
                  <a:srgbClr val="0000CC"/>
                </a:solidFill>
                <a:latin typeface="Verdana"/>
              </a:rPr>
              <a:t>(        )*</a:t>
            </a:r>
            <a:r>
              <a:rPr lang="en-US" sz="1400" b="1" i="1" kern="0" dirty="0">
                <a:solidFill>
                  <a:srgbClr val="0000CC"/>
                </a:solidFill>
                <a:latin typeface="Verdana"/>
              </a:rPr>
              <a:t>x</a:t>
            </a:r>
            <a:r>
              <a:rPr lang="en-US" sz="1400" i="1" kern="0" dirty="0">
                <a:solidFill>
                  <a:srgbClr val="0000CC"/>
                </a:solidFill>
                <a:latin typeface="Verdana"/>
              </a:rPr>
              <a:t>   </a:t>
            </a:r>
            <a:r>
              <a:rPr lang="bg-BG" sz="1400" i="1" kern="0" dirty="0">
                <a:solidFill>
                  <a:srgbClr val="0000CC"/>
                </a:solidFill>
                <a:latin typeface="Verdana"/>
              </a:rPr>
              <a:t>	</a:t>
            </a:r>
            <a:r>
              <a:rPr lang="en-US" sz="1400" b="1" kern="0" dirty="0">
                <a:solidFill>
                  <a:srgbClr val="0000CC"/>
                </a:solidFill>
                <a:latin typeface="Verdana"/>
              </a:rPr>
              <a:t>---</a:t>
            </a:r>
            <a:r>
              <a:rPr lang="bg-BG" sz="1400" b="1" kern="0" dirty="0">
                <a:solidFill>
                  <a:srgbClr val="0000CC"/>
                </a:solidFill>
                <a:latin typeface="Verdana"/>
              </a:rPr>
              <a:t>общо 9 умножения.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CC"/>
                </a:solidFill>
                <a:latin typeface="Verdana"/>
              </a:rPr>
              <a:t>			</a:t>
            </a:r>
            <a:r>
              <a:rPr lang="bg-BG" sz="1400" b="1" kern="0" dirty="0" smtClean="0">
                <a:solidFill>
                  <a:srgbClr val="0000CC"/>
                </a:solidFill>
                <a:latin typeface="Verdana"/>
              </a:rPr>
              <a:t>   </a:t>
            </a:r>
            <a:r>
              <a:rPr lang="en-US" sz="1400" b="1" kern="0" dirty="0">
                <a:solidFill>
                  <a:srgbClr val="0000CC"/>
                </a:solidFill>
                <a:latin typeface="Verdana"/>
              </a:rPr>
              <a:t>Max</a:t>
            </a:r>
            <a:r>
              <a:rPr lang="bg-BG" sz="1400" b="1" kern="0" dirty="0">
                <a:solidFill>
                  <a:srgbClr val="0000CC"/>
                </a:solidFill>
                <a:latin typeface="Verdana"/>
              </a:rPr>
              <a:t> 2 умножения(при нечетно)намаляват двойно степента. 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400" b="1" kern="0" dirty="0">
                <a:solidFill>
                  <a:srgbClr val="0000CC"/>
                </a:solidFill>
                <a:latin typeface="Verdana"/>
              </a:rPr>
              <a:t>			</a:t>
            </a:r>
            <a:r>
              <a:rPr lang="bg-BG" sz="1400" b="1" kern="0" dirty="0" smtClean="0">
                <a:solidFill>
                  <a:srgbClr val="0000CC"/>
                </a:solidFill>
                <a:latin typeface="Verdana"/>
              </a:rPr>
              <a:t>   </a:t>
            </a:r>
            <a:r>
              <a:rPr lang="bg-BG" sz="1400" b="1" kern="0" dirty="0">
                <a:solidFill>
                  <a:srgbClr val="0000CC"/>
                </a:solidFill>
                <a:latin typeface="Verdana"/>
              </a:rPr>
              <a:t>Следователно умноженията са &lt;= </a:t>
            </a:r>
            <a:r>
              <a:rPr lang="en-US" sz="1400" b="1" kern="0" dirty="0">
                <a:solidFill>
                  <a:srgbClr val="0000CC"/>
                </a:solidFill>
                <a:latin typeface="Verdana"/>
              </a:rPr>
              <a:t>2logN</a:t>
            </a:r>
            <a:r>
              <a:rPr lang="bg-BG" sz="1400" b="1" kern="0" dirty="0">
                <a:solidFill>
                  <a:srgbClr val="0000CC"/>
                </a:solidFill>
                <a:latin typeface="Verdana"/>
              </a:rPr>
              <a:t> 	</a:t>
            </a:r>
            <a:r>
              <a:rPr lang="en-US" sz="1400" b="1" kern="0" dirty="0">
                <a:solidFill>
                  <a:srgbClr val="0000CC"/>
                </a:solidFill>
                <a:latin typeface="Verdana"/>
              </a:rPr>
              <a:t/>
            </a:r>
            <a:br>
              <a:rPr lang="en-US" sz="1400" b="1" kern="0" dirty="0">
                <a:solidFill>
                  <a:srgbClr val="0000CC"/>
                </a:solidFill>
                <a:latin typeface="Verdana"/>
              </a:rPr>
            </a:br>
            <a:r>
              <a:rPr lang="bg-BG" sz="1400" kern="0" dirty="0">
                <a:solidFill>
                  <a:srgbClr val="0000CC"/>
                </a:solidFill>
                <a:latin typeface="Verdana"/>
              </a:rPr>
              <a:t>	</a:t>
            </a:r>
          </a:p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ADD4E"/>
              </a:buClr>
              <a:buSzPct val="60000"/>
              <a:defRPr/>
            </a:pPr>
            <a:r>
              <a:rPr lang="bg-BG" sz="1200" kern="0" dirty="0">
                <a:solidFill>
                  <a:srgbClr val="0000CC"/>
                </a:solidFill>
                <a:latin typeface="Verdana"/>
              </a:rPr>
              <a:t>						</a:t>
            </a:r>
            <a:r>
              <a:rPr lang="bg-BG" sz="1200" b="1" kern="0" dirty="0">
                <a:solidFill>
                  <a:srgbClr val="0000CC"/>
                </a:solidFill>
                <a:latin typeface="Verdana"/>
              </a:rPr>
              <a:t>	</a:t>
            </a:r>
            <a:r>
              <a:rPr lang="en-US" sz="1200" b="1" kern="0" dirty="0">
                <a:solidFill>
                  <a:srgbClr val="0000CC"/>
                </a:solidFill>
                <a:latin typeface="Verdana"/>
              </a:rPr>
              <a:t>						</a:t>
            </a:r>
            <a:r>
              <a:rPr lang="bg-BG" sz="1600" b="1" kern="0" dirty="0">
                <a:solidFill>
                  <a:srgbClr val="0000CC"/>
                </a:solidFill>
                <a:latin typeface="Verdana"/>
              </a:rPr>
              <a:t>Тогава оценката е: </a:t>
            </a:r>
            <a:r>
              <a:rPr lang="en-US" sz="1600" b="1" kern="0" dirty="0">
                <a:solidFill>
                  <a:srgbClr val="0000CC"/>
                </a:solidFill>
                <a:latin typeface="Verdana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Verdana"/>
              </a:rPr>
              <a:t>O(</a:t>
            </a:r>
            <a:r>
              <a:rPr lang="en-US" sz="2800" b="1" kern="0" dirty="0" err="1">
                <a:solidFill>
                  <a:srgbClr val="C00000"/>
                </a:solidFill>
                <a:latin typeface="Verdana"/>
              </a:rPr>
              <a:t>logN</a:t>
            </a:r>
            <a:r>
              <a:rPr lang="en-US" sz="2800" b="1" kern="0" dirty="0">
                <a:solidFill>
                  <a:srgbClr val="C00000"/>
                </a:solidFill>
                <a:latin typeface="Verdana"/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139952" y="2852936"/>
            <a:ext cx="1872208" cy="497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7377" y="4809456"/>
                <a:ext cx="50462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377" y="4809456"/>
                <a:ext cx="504625" cy="375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8538" y="3921008"/>
                <a:ext cx="60779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𝟔𝟐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38" y="3921008"/>
                <a:ext cx="607795" cy="375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7704" y="3935998"/>
                <a:ext cx="6056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𝟑𝟏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935998"/>
                <a:ext cx="60561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63528" y="4123774"/>
                <a:ext cx="6056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𝟑𝟏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28" y="4123774"/>
                <a:ext cx="605615" cy="375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7703" y="4123774"/>
                <a:ext cx="605615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3" y="4123774"/>
                <a:ext cx="605615" cy="3796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8518" y="4341568"/>
                <a:ext cx="605615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18" y="4341568"/>
                <a:ext cx="605615" cy="3796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58198" y="4361981"/>
                <a:ext cx="50462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98" y="4361981"/>
                <a:ext cx="504625" cy="3742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4022" y="4579134"/>
                <a:ext cx="50462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22" y="4579134"/>
                <a:ext cx="504625" cy="3742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87377" y="4564181"/>
                <a:ext cx="50462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377" y="4564181"/>
                <a:ext cx="504625" cy="37555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4002" y="4796286"/>
                <a:ext cx="50462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02" y="4796286"/>
                <a:ext cx="504625" cy="37555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67249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72E92E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1187450" y="620713"/>
            <a:ext cx="30003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Some exercises:</a:t>
            </a:r>
          </a:p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4CCC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91440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187450" y="620713"/>
            <a:ext cx="30003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Some exercises:</a:t>
            </a:r>
          </a:p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pic>
        <p:nvPicPr>
          <p:cNvPr id="15363" name="Picture 1" descr="C92FD0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3"/>
            <a:ext cx="9144000" cy="583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1187450" y="62071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Some exercises:</a:t>
            </a:r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pic>
        <p:nvPicPr>
          <p:cNvPr id="16387" name="Picture 1" descr="1F1026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13"/>
            <a:ext cx="9144000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17463" y="115888"/>
            <a:ext cx="299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Some exercises:</a:t>
            </a:r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7AE5B2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013"/>
            <a:ext cx="913765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395288" y="19526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Some exercises:</a:t>
            </a:r>
            <a:endParaRPr lang="bg-BG"/>
          </a:p>
        </p:txBody>
      </p:sp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0" y="6524625"/>
            <a:ext cx="9137650" cy="333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3B0A4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44000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9388" y="19526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Some exercises:</a:t>
            </a:r>
            <a:endParaRPr lang="bg-BG"/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65040417"/>
              </p:ext>
            </p:extLst>
          </p:nvPr>
        </p:nvGraphicFramePr>
        <p:xfrm>
          <a:off x="34925" y="44624"/>
          <a:ext cx="8929688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4076700"/>
                <a:ext cx="8229600" cy="2630488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bg-BG" sz="1400" b="1" dirty="0" smtClean="0">
                    <a:solidFill>
                      <a:srgbClr val="710521"/>
                    </a:solidFill>
                    <a:effectLst/>
                  </a:rPr>
                  <a:t>правило 1</a:t>
                </a:r>
                <a:r>
                  <a:rPr lang="bg-BG" sz="1400" b="1" dirty="0" smtClean="0"/>
                  <a:t>: </a:t>
                </a:r>
                <a:r>
                  <a:rPr lang="en-US" sz="1400" b="1" dirty="0" smtClean="0"/>
                  <a:t>	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ако 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T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1(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)   =  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O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(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f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(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))  и 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	T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2(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)   =   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O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(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g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(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N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)), </a:t>
                </a:r>
                <a:r>
                  <a:rPr lang="bg-BG" sz="1400" b="1" dirty="0" smtClean="0">
                    <a:effectLst/>
                  </a:rPr>
                  <a:t>то 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bg-BG" sz="1400" b="1" dirty="0" smtClean="0">
                    <a:effectLst/>
                  </a:rPr>
                  <a:t>			а)	</a:t>
                </a:r>
                <a:r>
                  <a:rPr lang="en-US" sz="1400" b="1" dirty="0" smtClean="0">
                    <a:effectLst/>
                  </a:rPr>
                  <a:t>T1(N)  +    T2(N)    = max (O(f(N)),    O(g(N)).</a:t>
                </a: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bg-BG" sz="1400" b="1" dirty="0" smtClean="0">
                    <a:effectLst/>
                  </a:rPr>
                  <a:t>	</a:t>
                </a:r>
                <a:r>
                  <a:rPr lang="en-US" sz="1400" b="1" dirty="0" smtClean="0">
                    <a:effectLst/>
                  </a:rPr>
                  <a:t>		b)	T1(N)    *  T2(N)     = O(f(N)   *  g(N)).</a:t>
                </a:r>
                <a:endParaRPr lang="bg-BG" sz="1400" b="1" dirty="0" smtClean="0">
                  <a:effectLst/>
                </a:endParaRP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endParaRPr lang="bg-BG" sz="1400" b="1" dirty="0" smtClean="0">
                  <a:effectLst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bg-BG" sz="1400" b="1" dirty="0" smtClean="0">
                    <a:solidFill>
                      <a:srgbClr val="710521"/>
                    </a:solidFill>
                    <a:effectLst/>
                  </a:rPr>
                  <a:t>правило 2</a:t>
                </a:r>
                <a:r>
                  <a:rPr lang="bg-BG" sz="1400" b="1" dirty="0" smtClean="0">
                    <a:effectLst/>
                  </a:rPr>
                  <a:t>:  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ако 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T(N) </a:t>
                </a:r>
                <a:r>
                  <a:rPr lang="bg-BG" sz="1400" b="1" dirty="0" smtClean="0">
                    <a:solidFill>
                      <a:srgbClr val="FF0000"/>
                    </a:solidFill>
                    <a:effectLst/>
                  </a:rPr>
                  <a:t>е полином от степен </a:t>
                </a:r>
                <a:r>
                  <a:rPr lang="en-US" sz="1400" b="1" dirty="0" smtClean="0">
                    <a:solidFill>
                      <a:srgbClr val="FF0000"/>
                    </a:solidFill>
                    <a:effectLst/>
                  </a:rPr>
                  <a:t>k</a:t>
                </a:r>
                <a:r>
                  <a:rPr lang="en-US" sz="1400" b="1" dirty="0" smtClean="0">
                    <a:effectLst/>
                  </a:rPr>
                  <a:t>, </a:t>
                </a:r>
                <a:r>
                  <a:rPr lang="bg-BG" sz="1400" b="1" dirty="0" smtClean="0">
                    <a:effectLst/>
                  </a:rPr>
                  <a:t>   то </a:t>
                </a:r>
                <a:r>
                  <a:rPr lang="en-US" sz="1400" b="1" dirty="0" smtClean="0">
                    <a:effectLst/>
                  </a:rPr>
                  <a:t> T(N)   =    </a:t>
                </a:r>
                <a:r>
                  <a:rPr lang="en-US" sz="1400" b="1" dirty="0">
                    <a:effectLst/>
                  </a:rPr>
                  <a:t> </a:t>
                </a:r>
                <a:r>
                  <a:rPr lang="en-US" sz="1400" b="1" dirty="0" smtClean="0">
                    <a:effectLst/>
                  </a:rPr>
                  <a:t>  (         )</a:t>
                </a:r>
                <a:endParaRPr lang="en-US" sz="1400" dirty="0" smtClean="0">
                  <a:effectLst/>
                </a:endParaRP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bg-BG" sz="1400" b="1" dirty="0" smtClean="0">
                    <a:effectLst/>
                  </a:rPr>
                  <a:t>			</a:t>
                </a:r>
                <a:r>
                  <a:rPr lang="bg-BG" sz="1400" b="1" dirty="0" err="1" smtClean="0">
                    <a:effectLst/>
                  </a:rPr>
                  <a:t>напр</a:t>
                </a:r>
                <a:r>
                  <a:rPr lang="bg-BG" sz="1400" b="1" dirty="0" smtClean="0">
                    <a:effectLst/>
                  </a:rPr>
                  <a:t>:    вместо </a:t>
                </a:r>
                <a:r>
                  <a:rPr lang="en-US" sz="1400" b="1" dirty="0" smtClean="0">
                    <a:effectLst/>
                  </a:rPr>
                  <a:t> T(N)  = O(2       ) </a:t>
                </a:r>
                <a:r>
                  <a:rPr lang="en-US" sz="1400" b="1" dirty="0" smtClean="0">
                    <a:effectLst/>
                    <a:sym typeface="Wingdings" pitchFamily="2" charset="2"/>
                  </a:rPr>
                  <a:t></a:t>
                </a:r>
                <a:r>
                  <a:rPr lang="en-US" sz="1400" b="1" dirty="0" smtClean="0">
                    <a:effectLst/>
                  </a:rPr>
                  <a:t>    T(N)   = </a:t>
                </a:r>
                <a:r>
                  <a:rPr lang="bg-BG" sz="1400" b="1" dirty="0" smtClean="0">
                    <a:effectLst/>
                  </a:rPr>
                  <a:t> </a:t>
                </a:r>
                <a:r>
                  <a:rPr lang="en-US" sz="1400" b="1" dirty="0">
                    <a:effectLst/>
                  </a:rPr>
                  <a:t> </a:t>
                </a:r>
                <a:r>
                  <a:rPr lang="en-US" sz="1400" b="1" dirty="0" smtClean="0">
                    <a:effectLst/>
                  </a:rPr>
                  <a:t>  (         )</a:t>
                </a:r>
                <a:endParaRPr lang="bg-BG" sz="1400" b="1" dirty="0" smtClean="0">
                  <a:effectLst/>
                </a:endParaRP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endParaRPr lang="bg-BG" sz="1400" b="1" dirty="0" smtClean="0">
                  <a:effectLst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bg-BG" sz="1400" b="1" dirty="0" smtClean="0">
                    <a:solidFill>
                      <a:srgbClr val="710521"/>
                    </a:solidFill>
                    <a:effectLst/>
                  </a:rPr>
                  <a:t>правило 3</a:t>
                </a:r>
                <a:r>
                  <a:rPr lang="bg-BG" sz="1400" b="1" dirty="0" smtClean="0">
                    <a:effectLst/>
                  </a:rPr>
                  <a:t> </a:t>
                </a:r>
                <a:r>
                  <a:rPr lang="bg-BG" sz="1400" b="1" dirty="0" smtClean="0"/>
                  <a:t>: </a:t>
                </a:r>
                <a:r>
                  <a:rPr lang="en-US" sz="1400" b="1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</a:rPr>
                              <m:t>𝒍𝒐𝒈</m:t>
                            </m:r>
                          </m:e>
                          <m:sub/>
                        </m:sSub>
                      </m:fName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  <a:effectLst/>
                  </a:rPr>
                  <a:t>  </a:t>
                </a:r>
                <a:r>
                  <a:rPr lang="en-US" sz="1400" b="1" dirty="0" smtClean="0">
                    <a:solidFill>
                      <a:srgbClr val="C00000"/>
                    </a:solidFill>
                    <a:effectLst/>
                  </a:rPr>
                  <a:t>= O(N) </a:t>
                </a:r>
                <a:r>
                  <a:rPr lang="bg-BG" sz="1400" b="1" dirty="0" smtClean="0">
                    <a:effectLst/>
                  </a:rPr>
                  <a:t>за </a:t>
                </a:r>
                <a:r>
                  <a:rPr lang="en-US" sz="1400" b="1" dirty="0" smtClean="0">
                    <a:effectLst/>
                  </a:rPr>
                  <a:t>V   k  (</a:t>
                </a:r>
                <a:r>
                  <a:rPr lang="bg-BG" sz="1400" b="1" dirty="0" smtClean="0">
                    <a:effectLst/>
                  </a:rPr>
                  <a:t> логаритмите растат бавно)</a:t>
                </a:r>
                <a:endParaRPr lang="en-US" sz="1400" b="1" dirty="0" smtClean="0">
                  <a:effectLst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bg-BG" sz="1400" b="1" dirty="0" smtClean="0">
                    <a:solidFill>
                      <a:srgbClr val="710521"/>
                    </a:solidFill>
                    <a:effectLst/>
                  </a:rPr>
                  <a:t>Правило</a:t>
                </a:r>
                <a:r>
                  <a:rPr lang="en-US" sz="1400" b="1" dirty="0" smtClean="0">
                    <a:solidFill>
                      <a:srgbClr val="710521"/>
                    </a:solidFill>
                    <a:effectLst/>
                  </a:rPr>
                  <a:t> 4</a:t>
                </a:r>
                <a:r>
                  <a:rPr lang="bg-BG" sz="1400" b="1" dirty="0" smtClean="0">
                    <a:effectLst/>
                  </a:rPr>
                  <a:t>: </a:t>
                </a:r>
                <a:r>
                  <a:rPr lang="bg-BG" sz="1400" b="1" dirty="0" smtClean="0">
                    <a:solidFill>
                      <a:srgbClr val="C00000"/>
                    </a:solidFill>
                    <a:effectLst/>
                  </a:rPr>
                  <a:t>без константи в изразите с О</a:t>
                </a:r>
                <a:r>
                  <a:rPr lang="bg-BG" sz="1400" b="1" dirty="0" smtClean="0">
                    <a:effectLst/>
                  </a:rPr>
                  <a:t>: </a:t>
                </a:r>
                <a:r>
                  <a:rPr lang="en-US" sz="1400" b="1" dirty="0" smtClean="0">
                    <a:effectLst/>
                  </a:rPr>
                  <a:t> </a:t>
                </a:r>
                <a:r>
                  <a:rPr lang="bg-BG" sz="1400" b="1" dirty="0" smtClean="0">
                    <a:effectLst/>
                  </a:rPr>
                  <a:t>вместо </a:t>
                </a:r>
                <a:r>
                  <a:rPr lang="en-US" sz="1400" b="1" dirty="0" smtClean="0">
                    <a:effectLst/>
                  </a:rPr>
                  <a:t>T(N) = O(2     ) </a:t>
                </a:r>
                <a:r>
                  <a:rPr lang="en-US" sz="1400" b="1" dirty="0" smtClean="0">
                    <a:effectLst/>
                    <a:sym typeface="Wingdings" pitchFamily="2" charset="2"/>
                  </a:rPr>
                  <a:t>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400" b="1" dirty="0" smtClean="0">
                  <a:effectLst/>
                  <a:sym typeface="Wingdings" pitchFamily="2" charset="2"/>
                </a:endParaRPr>
              </a:p>
              <a:p>
                <a:pPr eaLnBrk="1" hangingPunct="1">
                  <a:lnSpc>
                    <a:spcPct val="80000"/>
                  </a:lnSpc>
                  <a:buFont typeface="Wingdings" pitchFamily="2" charset="2"/>
                  <a:buNone/>
                  <a:defRPr/>
                </a:pPr>
                <a:r>
                  <a:rPr lang="en-US" sz="1400" b="1" dirty="0" smtClean="0">
                    <a:effectLst/>
                  </a:rPr>
                  <a:t>						</a:t>
                </a:r>
                <a:r>
                  <a:rPr lang="en-US" sz="1400" b="1" dirty="0" smtClean="0">
                    <a:effectLst/>
                    <a:sym typeface="Wingdings" pitchFamily="2" charset="2"/>
                  </a:rPr>
                  <a:t>	T(N)= O(      )</a:t>
                </a:r>
                <a:r>
                  <a:rPr lang="en-US" sz="1400" b="1" dirty="0" smtClean="0">
                    <a:effectLst/>
                  </a:rPr>
                  <a:t>	</a:t>
                </a:r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4076700"/>
                <a:ext cx="8229600" cy="2630488"/>
              </a:xfrm>
              <a:blipFill rotWithShape="1">
                <a:blip r:embed="rId7"/>
                <a:stretch>
                  <a:fillRect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Freeform 4"/>
          <p:cNvSpPr>
            <a:spLocks/>
          </p:cNvSpPr>
          <p:nvPr/>
        </p:nvSpPr>
        <p:spPr bwMode="auto">
          <a:xfrm>
            <a:off x="2971514" y="519859"/>
            <a:ext cx="173037" cy="168275"/>
          </a:xfrm>
          <a:custGeom>
            <a:avLst/>
            <a:gdLst>
              <a:gd name="T0" fmla="*/ 0 w 109"/>
              <a:gd name="T1" fmla="*/ 2147483647 h 106"/>
              <a:gd name="T2" fmla="*/ 2147483647 w 109"/>
              <a:gd name="T3" fmla="*/ 2147483647 h 106"/>
              <a:gd name="T4" fmla="*/ 2147483647 w 109"/>
              <a:gd name="T5" fmla="*/ 2147483647 h 106"/>
              <a:gd name="T6" fmla="*/ 2147483647 w 109"/>
              <a:gd name="T7" fmla="*/ 2147483647 h 106"/>
              <a:gd name="T8" fmla="*/ 2147483647 w 109"/>
              <a:gd name="T9" fmla="*/ 2147483647 h 106"/>
              <a:gd name="T10" fmla="*/ 2147483647 w 109"/>
              <a:gd name="T11" fmla="*/ 2147483647 h 106"/>
              <a:gd name="T12" fmla="*/ 2147483647 w 109"/>
              <a:gd name="T13" fmla="*/ 214748364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" h="106">
                <a:moveTo>
                  <a:pt x="0" y="97"/>
                </a:moveTo>
                <a:cubicBezTo>
                  <a:pt x="7" y="95"/>
                  <a:pt x="14" y="91"/>
                  <a:pt x="21" y="91"/>
                </a:cubicBezTo>
                <a:cubicBezTo>
                  <a:pt x="28" y="91"/>
                  <a:pt x="40" y="104"/>
                  <a:pt x="41" y="97"/>
                </a:cubicBezTo>
                <a:cubicBezTo>
                  <a:pt x="47" y="65"/>
                  <a:pt x="26" y="56"/>
                  <a:pt x="7" y="43"/>
                </a:cubicBezTo>
                <a:cubicBezTo>
                  <a:pt x="16" y="0"/>
                  <a:pt x="20" y="0"/>
                  <a:pt x="61" y="9"/>
                </a:cubicBezTo>
                <a:cubicBezTo>
                  <a:pt x="101" y="35"/>
                  <a:pt x="90" y="55"/>
                  <a:pt x="75" y="97"/>
                </a:cubicBezTo>
                <a:cubicBezTo>
                  <a:pt x="99" y="106"/>
                  <a:pt x="88" y="104"/>
                  <a:pt x="109" y="10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1" name="Freeform 6"/>
          <p:cNvSpPr>
            <a:spLocks/>
          </p:cNvSpPr>
          <p:nvPr/>
        </p:nvSpPr>
        <p:spPr bwMode="auto">
          <a:xfrm>
            <a:off x="4496906" y="1198445"/>
            <a:ext cx="173037" cy="168275"/>
          </a:xfrm>
          <a:custGeom>
            <a:avLst/>
            <a:gdLst>
              <a:gd name="T0" fmla="*/ 0 w 109"/>
              <a:gd name="T1" fmla="*/ 2147483647 h 106"/>
              <a:gd name="T2" fmla="*/ 2147483647 w 109"/>
              <a:gd name="T3" fmla="*/ 2147483647 h 106"/>
              <a:gd name="T4" fmla="*/ 2147483647 w 109"/>
              <a:gd name="T5" fmla="*/ 2147483647 h 106"/>
              <a:gd name="T6" fmla="*/ 2147483647 w 109"/>
              <a:gd name="T7" fmla="*/ 2147483647 h 106"/>
              <a:gd name="T8" fmla="*/ 2147483647 w 109"/>
              <a:gd name="T9" fmla="*/ 2147483647 h 106"/>
              <a:gd name="T10" fmla="*/ 2147483647 w 109"/>
              <a:gd name="T11" fmla="*/ 2147483647 h 106"/>
              <a:gd name="T12" fmla="*/ 2147483647 w 109"/>
              <a:gd name="T13" fmla="*/ 2147483647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" h="106">
                <a:moveTo>
                  <a:pt x="0" y="97"/>
                </a:moveTo>
                <a:cubicBezTo>
                  <a:pt x="7" y="95"/>
                  <a:pt x="14" y="91"/>
                  <a:pt x="21" y="91"/>
                </a:cubicBezTo>
                <a:cubicBezTo>
                  <a:pt x="28" y="91"/>
                  <a:pt x="40" y="104"/>
                  <a:pt x="41" y="97"/>
                </a:cubicBezTo>
                <a:cubicBezTo>
                  <a:pt x="47" y="65"/>
                  <a:pt x="26" y="56"/>
                  <a:pt x="7" y="43"/>
                </a:cubicBezTo>
                <a:cubicBezTo>
                  <a:pt x="16" y="0"/>
                  <a:pt x="20" y="0"/>
                  <a:pt x="61" y="9"/>
                </a:cubicBezTo>
                <a:cubicBezTo>
                  <a:pt x="101" y="35"/>
                  <a:pt x="90" y="55"/>
                  <a:pt x="75" y="97"/>
                </a:cubicBezTo>
                <a:cubicBezTo>
                  <a:pt x="99" y="106"/>
                  <a:pt x="88" y="104"/>
                  <a:pt x="109" y="10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08" name="Rectangle 1"/>
          <p:cNvSpPr>
            <a:spLocks noChangeArrowheads="1"/>
          </p:cNvSpPr>
          <p:nvPr/>
        </p:nvSpPr>
        <p:spPr bwMode="auto">
          <a:xfrm>
            <a:off x="2963488" y="911749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  <a:latin typeface="Arial" charset="0"/>
              </a:rPr>
              <a:t>Θ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6778625" y="4864100"/>
            <a:ext cx="36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b="1">
                <a:solidFill>
                  <a:srgbClr val="000000"/>
                </a:solidFill>
                <a:latin typeface="Arial" charset="0"/>
              </a:rPr>
              <a:t>Θ</a:t>
            </a:r>
            <a:endParaRPr lang="bg-BG"/>
          </a:p>
        </p:txBody>
      </p:sp>
      <p:sp>
        <p:nvSpPr>
          <p:cNvPr id="4110" name="Rectangle 3"/>
          <p:cNvSpPr>
            <a:spLocks noChangeArrowheads="1"/>
          </p:cNvSpPr>
          <p:nvPr/>
        </p:nvSpPr>
        <p:spPr bwMode="auto">
          <a:xfrm>
            <a:off x="6961188" y="5064125"/>
            <a:ext cx="36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b="1">
                <a:solidFill>
                  <a:srgbClr val="000000"/>
                </a:solidFill>
                <a:latin typeface="Arial" charset="0"/>
              </a:rPr>
              <a:t>Θ</a:t>
            </a:r>
            <a:endParaRPr lang="bg-BG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5064125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10" y="5791817"/>
            <a:ext cx="412578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31" y="6163982"/>
            <a:ext cx="548640" cy="36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83" y="1975098"/>
            <a:ext cx="457200" cy="30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9" y="2335333"/>
            <a:ext cx="365760" cy="24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00" y="5025224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69978" y="2034042"/>
                <a:ext cx="4801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0" smtClean="0">
                              <a:latin typeface="Cambria Math"/>
                            </a:rPr>
                            <m:t>𝐧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78" y="2034042"/>
                <a:ext cx="48013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51584" y="4851298"/>
                <a:ext cx="504304" cy="347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𝐍</m:t>
                          </m:r>
                        </m:e>
                        <m:sup>
                          <m:r>
                            <a:rPr lang="en-US" sz="1600" b="1" i="0" smtClean="0">
                              <a:latin typeface="Cambria Math"/>
                            </a:rPr>
                            <m:t>𝐤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584" y="4851298"/>
                <a:ext cx="504304" cy="34785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4052954" y="5691005"/>
            <a:ext cx="2151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429980" y="5462855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k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60800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400" b="1" dirty="0" smtClean="0"/>
              <a:t>какво анализираме:</a:t>
            </a:r>
            <a:br>
              <a:rPr lang="bg-BG" sz="1400" b="1" dirty="0" smtClean="0"/>
            </a:br>
            <a:r>
              <a:rPr lang="bg-BG" sz="1400" b="1" dirty="0" smtClean="0"/>
              <a:t>-  </a:t>
            </a:r>
            <a:r>
              <a:rPr lang="en-US" sz="1400" b="1" dirty="0" smtClean="0"/>
              <a:t>t</a:t>
            </a:r>
            <a:r>
              <a:rPr lang="bg-BG" sz="1400" b="1" dirty="0" smtClean="0"/>
              <a:t>    		( зависи от компилатор, процесор, архитектура, ...)</a:t>
            </a:r>
            <a:br>
              <a:rPr lang="bg-BG" sz="1400" b="1" dirty="0" smtClean="0"/>
            </a:br>
            <a:r>
              <a:rPr lang="bg-BG" sz="1400" b="1" dirty="0" smtClean="0"/>
              <a:t>-  вх. поредица	( средна, лоша, добра (</a:t>
            </a:r>
            <a:r>
              <a:rPr lang="en-US" sz="1400" b="1" dirty="0" smtClean="0"/>
              <a:t>best</a:t>
            </a:r>
            <a:r>
              <a:rPr lang="bg-BG" sz="1400" b="1" dirty="0" smtClean="0"/>
              <a:t> </a:t>
            </a:r>
            <a:r>
              <a:rPr lang="en-US" sz="1400" b="1" dirty="0" smtClean="0"/>
              <a:t>case</a:t>
            </a:r>
            <a:r>
              <a:rPr lang="bg-BG" sz="1400" b="1" dirty="0" smtClean="0"/>
              <a:t>))</a:t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>пример</a:t>
            </a:r>
            <a:r>
              <a:rPr lang="bg-BG" sz="1200" b="1" dirty="0" smtClean="0"/>
              <a:t>:( анализът по-късно):</a:t>
            </a:r>
            <a:r>
              <a:rPr lang="bg-BG" sz="1400" b="1" dirty="0" smtClean="0"/>
              <a:t>от вх. поредица числа да се намери </a:t>
            </a:r>
            <a:r>
              <a:rPr lang="bg-BG" sz="1400" b="1" dirty="0" err="1" smtClean="0"/>
              <a:t>подредица</a:t>
            </a:r>
            <a:r>
              <a:rPr lang="bg-BG" sz="1400" b="1" dirty="0" smtClean="0"/>
              <a:t> с </a:t>
            </a:r>
            <a:r>
              <a:rPr lang="en-US" sz="1400" b="1" dirty="0" smtClean="0"/>
              <a:t>max</a:t>
            </a:r>
            <a:r>
              <a:rPr lang="bg-BG" sz="1400" b="1" dirty="0" smtClean="0"/>
              <a:t> сума (по </a:t>
            </a:r>
            <a:r>
              <a:rPr lang="en-US" sz="1400" b="1" dirty="0" err="1" smtClean="0"/>
              <a:t>A</a:t>
            </a:r>
            <a:r>
              <a:rPr lang="en-US" sz="1000" b="1" dirty="0" err="1" smtClean="0"/>
              <a:t>k</a:t>
            </a:r>
            <a:r>
              <a:rPr lang="bg-BG" sz="1400" b="1" dirty="0" smtClean="0"/>
              <a:t>)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ms</a:t>
            </a:r>
            <a:r>
              <a:rPr lang="en-US" sz="1400" b="1" dirty="0" smtClean="0"/>
              <a:t>		</a:t>
            </a:r>
            <a:r>
              <a:rPr lang="en-US" sz="1600" b="1" dirty="0" smtClean="0">
                <a:solidFill>
                  <a:srgbClr val="710521"/>
                </a:solidFill>
                <a:effectLst/>
              </a:rPr>
              <a:t>O(     )	O(      )	O(</a:t>
            </a:r>
            <a:r>
              <a:rPr lang="en-US" sz="1600" b="1" dirty="0" err="1" smtClean="0">
                <a:solidFill>
                  <a:srgbClr val="710521"/>
                </a:solidFill>
                <a:effectLst/>
              </a:rPr>
              <a:t>NlogN</a:t>
            </a:r>
            <a:r>
              <a:rPr lang="en-US" sz="1600" b="1" dirty="0" smtClean="0">
                <a:solidFill>
                  <a:srgbClr val="710521"/>
                </a:solidFill>
                <a:effectLst/>
              </a:rPr>
              <a:t>)</a:t>
            </a:r>
            <a:r>
              <a:rPr lang="en-US" sz="1400" b="1" dirty="0" smtClean="0">
                <a:solidFill>
                  <a:srgbClr val="7105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1400" b="1" dirty="0" smtClean="0">
                <a:solidFill>
                  <a:srgbClr val="7105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					</a:t>
            </a:r>
            <a:r>
              <a:rPr lang="bg-BG" sz="1400" b="1" dirty="0" smtClean="0"/>
              <a:t>4 алгоритъма с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>	</a:t>
            </a:r>
            <a:r>
              <a:rPr lang="en-US" sz="1400" b="1" dirty="0" smtClean="0"/>
              <a:t>				</a:t>
            </a:r>
            <a:r>
              <a:rPr lang="bg-BG" sz="1400" b="1" dirty="0" smtClean="0"/>
              <a:t>огромни различия 	в оценките.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en-US" sz="1400" b="1" dirty="0" smtClean="0"/>
              <a:t>				</a:t>
            </a:r>
            <a:r>
              <a:rPr lang="en-US" sz="1400" b="1" dirty="0" smtClean="0">
                <a:solidFill>
                  <a:srgbClr val="7105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O(N)</a:t>
            </a:r>
            <a:br>
              <a:rPr lang="en-US" sz="1400" b="1" dirty="0" smtClean="0">
                <a:solidFill>
                  <a:srgbClr val="7105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bg-BG" sz="1400" b="1" dirty="0" smtClean="0"/>
              <a:t>				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200" b="1" dirty="0" smtClean="0"/>
              <a:t>при малък брой ч-ла, различията са незначителни</a:t>
            </a:r>
            <a:r>
              <a:rPr lang="en-US" sz="1200" b="1" dirty="0" smtClean="0">
                <a:sym typeface="Wingdings" pitchFamily="2" charset="2"/>
              </a:rPr>
              <a:t></a:t>
            </a:r>
            <a:r>
              <a:rPr lang="bg-BG" sz="1200" b="1" dirty="0" smtClean="0">
                <a:sym typeface="Wingdings" pitchFamily="2" charset="2"/>
              </a:rPr>
              <a:t>усилието за добър </a:t>
            </a:r>
            <a:r>
              <a:rPr lang="bg-BG" sz="1200" b="1" dirty="0" err="1" smtClean="0">
                <a:sym typeface="Wingdings" pitchFamily="2" charset="2"/>
              </a:rPr>
              <a:t>алгор</a:t>
            </a:r>
            <a:r>
              <a:rPr lang="bg-BG" sz="1200" b="1" dirty="0" smtClean="0">
                <a:sym typeface="Wingdings" pitchFamily="2" charset="2"/>
              </a:rPr>
              <a:t>., зависи от диапазона на вх.ч-ла. </a:t>
            </a:r>
            <a:endParaRPr lang="en-US" sz="1200" b="1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4005263"/>
            <a:ext cx="8713788" cy="2376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bg-BG" sz="1400" b="1" dirty="0" smtClean="0">
                <a:solidFill>
                  <a:srgbClr val="0033CC"/>
                </a:solidFill>
                <a:effectLst/>
              </a:rPr>
              <a:t>алгоритъм	1		2		3		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solidFill>
                  <a:srgbClr val="0033CC"/>
                </a:solidFill>
                <a:effectLst/>
              </a:rPr>
              <a:t>време (сек.)	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O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(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      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)		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O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(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     )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	      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     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 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O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(</a:t>
            </a:r>
            <a:r>
              <a:rPr lang="en-US" sz="1400" b="1" dirty="0" err="1" smtClean="0">
                <a:solidFill>
                  <a:srgbClr val="0033CC"/>
                </a:solidFill>
                <a:effectLst/>
              </a:rPr>
              <a:t>NlogN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)		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O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(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N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)</a:t>
            </a:r>
            <a:endParaRPr lang="en-US" sz="1400" b="1" dirty="0" smtClean="0">
              <a:solidFill>
                <a:srgbClr val="0033CC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N=10		0,00103		0,00045		0,00066		0,00034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N=100		0,47015		0,01112		0,00486		0,00063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N= 1000		448,77		1,1233		0,0584		0,00333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N= 10 000	NA		111,13		0,6863		0,03042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N= 100 000	NA		NA		8,013		0,2867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bg-BG" sz="1400" b="1" dirty="0" smtClean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bg-BG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данните: </a:t>
            </a:r>
            <a:r>
              <a:rPr 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Mark Weiss, Algorithm Analysis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187450" y="1341438"/>
            <a:ext cx="0" cy="22320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187450" y="3573463"/>
            <a:ext cx="4248150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1692275" y="2349500"/>
            <a:ext cx="576263" cy="1079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127" name="Freeform 8"/>
          <p:cNvSpPr>
            <a:spLocks/>
          </p:cNvSpPr>
          <p:nvPr/>
        </p:nvSpPr>
        <p:spPr bwMode="auto">
          <a:xfrm>
            <a:off x="1851025" y="1592263"/>
            <a:ext cx="826740" cy="1258887"/>
          </a:xfrm>
          <a:custGeom>
            <a:avLst/>
            <a:gdLst>
              <a:gd name="T0" fmla="*/ 0 w 745"/>
              <a:gd name="T1" fmla="*/ 2147483647 h 793"/>
              <a:gd name="T2" fmla="*/ 2147483647 w 745"/>
              <a:gd name="T3" fmla="*/ 2147483647 h 793"/>
              <a:gd name="T4" fmla="*/ 2147483647 w 745"/>
              <a:gd name="T5" fmla="*/ 2147483647 h 793"/>
              <a:gd name="T6" fmla="*/ 2147483647 w 745"/>
              <a:gd name="T7" fmla="*/ 2147483647 h 793"/>
              <a:gd name="T8" fmla="*/ 2147483647 w 745"/>
              <a:gd name="T9" fmla="*/ 2147483647 h 793"/>
              <a:gd name="T10" fmla="*/ 2147483647 w 745"/>
              <a:gd name="T11" fmla="*/ 2147483647 h 793"/>
              <a:gd name="T12" fmla="*/ 2147483647 w 745"/>
              <a:gd name="T13" fmla="*/ 2147483647 h 793"/>
              <a:gd name="T14" fmla="*/ 2147483647 w 745"/>
              <a:gd name="T15" fmla="*/ 2147483647 h 793"/>
              <a:gd name="T16" fmla="*/ 2147483647 w 745"/>
              <a:gd name="T17" fmla="*/ 2147483647 h 793"/>
              <a:gd name="T18" fmla="*/ 2147483647 w 745"/>
              <a:gd name="T19" fmla="*/ 2147483647 h 793"/>
              <a:gd name="T20" fmla="*/ 2147483647 w 745"/>
              <a:gd name="T21" fmla="*/ 2147483647 h 793"/>
              <a:gd name="T22" fmla="*/ 2147483647 w 745"/>
              <a:gd name="T23" fmla="*/ 2147483647 h 793"/>
              <a:gd name="T24" fmla="*/ 2147483647 w 745"/>
              <a:gd name="T25" fmla="*/ 0 h 79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45" h="793">
                <a:moveTo>
                  <a:pt x="0" y="793"/>
                </a:moveTo>
                <a:cubicBezTo>
                  <a:pt x="46" y="769"/>
                  <a:pt x="72" y="731"/>
                  <a:pt x="115" y="705"/>
                </a:cubicBezTo>
                <a:cubicBezTo>
                  <a:pt x="152" y="645"/>
                  <a:pt x="102" y="715"/>
                  <a:pt x="149" y="678"/>
                </a:cubicBezTo>
                <a:cubicBezTo>
                  <a:pt x="155" y="673"/>
                  <a:pt x="156" y="663"/>
                  <a:pt x="162" y="657"/>
                </a:cubicBezTo>
                <a:cubicBezTo>
                  <a:pt x="168" y="651"/>
                  <a:pt x="177" y="649"/>
                  <a:pt x="183" y="644"/>
                </a:cubicBezTo>
                <a:cubicBezTo>
                  <a:pt x="238" y="595"/>
                  <a:pt x="286" y="539"/>
                  <a:pt x="345" y="495"/>
                </a:cubicBezTo>
                <a:cubicBezTo>
                  <a:pt x="359" y="453"/>
                  <a:pt x="341" y="490"/>
                  <a:pt x="372" y="467"/>
                </a:cubicBezTo>
                <a:cubicBezTo>
                  <a:pt x="406" y="443"/>
                  <a:pt x="433" y="410"/>
                  <a:pt x="467" y="386"/>
                </a:cubicBezTo>
                <a:cubicBezTo>
                  <a:pt x="483" y="363"/>
                  <a:pt x="498" y="348"/>
                  <a:pt x="521" y="332"/>
                </a:cubicBezTo>
                <a:cubicBezTo>
                  <a:pt x="537" y="309"/>
                  <a:pt x="545" y="293"/>
                  <a:pt x="569" y="278"/>
                </a:cubicBezTo>
                <a:cubicBezTo>
                  <a:pt x="595" y="235"/>
                  <a:pt x="628" y="197"/>
                  <a:pt x="657" y="156"/>
                </a:cubicBezTo>
                <a:cubicBezTo>
                  <a:pt x="674" y="132"/>
                  <a:pt x="676" y="116"/>
                  <a:pt x="698" y="95"/>
                </a:cubicBezTo>
                <a:cubicBezTo>
                  <a:pt x="706" y="68"/>
                  <a:pt x="730" y="28"/>
                  <a:pt x="745" y="0"/>
                </a:cubicBezTo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8" name="Freeform 9"/>
          <p:cNvSpPr>
            <a:spLocks/>
          </p:cNvSpPr>
          <p:nvPr/>
        </p:nvSpPr>
        <p:spPr bwMode="auto">
          <a:xfrm>
            <a:off x="1839913" y="1646238"/>
            <a:ext cx="1635125" cy="1365250"/>
          </a:xfrm>
          <a:custGeom>
            <a:avLst/>
            <a:gdLst>
              <a:gd name="T0" fmla="*/ 0 w 1030"/>
              <a:gd name="T1" fmla="*/ 2147483647 h 860"/>
              <a:gd name="T2" fmla="*/ 2147483647 w 1030"/>
              <a:gd name="T3" fmla="*/ 2147483647 h 860"/>
              <a:gd name="T4" fmla="*/ 2147483647 w 1030"/>
              <a:gd name="T5" fmla="*/ 2147483647 h 860"/>
              <a:gd name="T6" fmla="*/ 2147483647 w 1030"/>
              <a:gd name="T7" fmla="*/ 2147483647 h 860"/>
              <a:gd name="T8" fmla="*/ 2147483647 w 1030"/>
              <a:gd name="T9" fmla="*/ 2147483647 h 860"/>
              <a:gd name="T10" fmla="*/ 2147483647 w 1030"/>
              <a:gd name="T11" fmla="*/ 2147483647 h 860"/>
              <a:gd name="T12" fmla="*/ 2147483647 w 1030"/>
              <a:gd name="T13" fmla="*/ 2147483647 h 860"/>
              <a:gd name="T14" fmla="*/ 2147483647 w 1030"/>
              <a:gd name="T15" fmla="*/ 2147483647 h 860"/>
              <a:gd name="T16" fmla="*/ 2147483647 w 1030"/>
              <a:gd name="T17" fmla="*/ 2147483647 h 860"/>
              <a:gd name="T18" fmla="*/ 2147483647 w 1030"/>
              <a:gd name="T19" fmla="*/ 2147483647 h 860"/>
              <a:gd name="T20" fmla="*/ 2147483647 w 1030"/>
              <a:gd name="T21" fmla="*/ 2147483647 h 860"/>
              <a:gd name="T22" fmla="*/ 2147483647 w 1030"/>
              <a:gd name="T23" fmla="*/ 2147483647 h 860"/>
              <a:gd name="T24" fmla="*/ 2147483647 w 1030"/>
              <a:gd name="T25" fmla="*/ 2147483647 h 860"/>
              <a:gd name="T26" fmla="*/ 2147483647 w 1030"/>
              <a:gd name="T27" fmla="*/ 2147483647 h 860"/>
              <a:gd name="T28" fmla="*/ 2147483647 w 1030"/>
              <a:gd name="T29" fmla="*/ 2147483647 h 860"/>
              <a:gd name="T30" fmla="*/ 2147483647 w 1030"/>
              <a:gd name="T31" fmla="*/ 0 h 8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0" h="860">
                <a:moveTo>
                  <a:pt x="0" y="860"/>
                </a:moveTo>
                <a:cubicBezTo>
                  <a:pt x="59" y="850"/>
                  <a:pt x="100" y="809"/>
                  <a:pt x="156" y="793"/>
                </a:cubicBezTo>
                <a:cubicBezTo>
                  <a:pt x="163" y="788"/>
                  <a:pt x="169" y="783"/>
                  <a:pt x="176" y="779"/>
                </a:cubicBezTo>
                <a:cubicBezTo>
                  <a:pt x="182" y="776"/>
                  <a:pt x="190" y="776"/>
                  <a:pt x="196" y="772"/>
                </a:cubicBezTo>
                <a:cubicBezTo>
                  <a:pt x="234" y="747"/>
                  <a:pt x="274" y="699"/>
                  <a:pt x="318" y="684"/>
                </a:cubicBezTo>
                <a:cubicBezTo>
                  <a:pt x="357" y="647"/>
                  <a:pt x="407" y="624"/>
                  <a:pt x="447" y="589"/>
                </a:cubicBezTo>
                <a:cubicBezTo>
                  <a:pt x="475" y="564"/>
                  <a:pt x="497" y="535"/>
                  <a:pt x="528" y="515"/>
                </a:cubicBezTo>
                <a:cubicBezTo>
                  <a:pt x="547" y="486"/>
                  <a:pt x="571" y="471"/>
                  <a:pt x="603" y="461"/>
                </a:cubicBezTo>
                <a:cubicBezTo>
                  <a:pt x="641" y="435"/>
                  <a:pt x="684" y="414"/>
                  <a:pt x="725" y="393"/>
                </a:cubicBezTo>
                <a:cubicBezTo>
                  <a:pt x="748" y="381"/>
                  <a:pt x="765" y="360"/>
                  <a:pt x="786" y="345"/>
                </a:cubicBezTo>
                <a:cubicBezTo>
                  <a:pt x="812" y="305"/>
                  <a:pt x="855" y="258"/>
                  <a:pt x="894" y="230"/>
                </a:cubicBezTo>
                <a:cubicBezTo>
                  <a:pt x="927" y="182"/>
                  <a:pt x="910" y="201"/>
                  <a:pt x="942" y="169"/>
                </a:cubicBezTo>
                <a:cubicBezTo>
                  <a:pt x="956" y="122"/>
                  <a:pt x="935" y="176"/>
                  <a:pt x="969" y="135"/>
                </a:cubicBezTo>
                <a:cubicBezTo>
                  <a:pt x="973" y="130"/>
                  <a:pt x="973" y="121"/>
                  <a:pt x="976" y="115"/>
                </a:cubicBezTo>
                <a:cubicBezTo>
                  <a:pt x="984" y="101"/>
                  <a:pt x="1003" y="74"/>
                  <a:pt x="1003" y="74"/>
                </a:cubicBezTo>
                <a:cubicBezTo>
                  <a:pt x="1010" y="51"/>
                  <a:pt x="1030" y="21"/>
                  <a:pt x="103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29" name="Freeform 10"/>
          <p:cNvSpPr>
            <a:spLocks/>
          </p:cNvSpPr>
          <p:nvPr/>
        </p:nvSpPr>
        <p:spPr bwMode="auto">
          <a:xfrm>
            <a:off x="1806574" y="1988840"/>
            <a:ext cx="2714625" cy="1002010"/>
          </a:xfrm>
          <a:custGeom>
            <a:avLst/>
            <a:gdLst>
              <a:gd name="T0" fmla="*/ 0 w 1600"/>
              <a:gd name="T1" fmla="*/ 2147483647 h 861"/>
              <a:gd name="T2" fmla="*/ 2147483647 w 1600"/>
              <a:gd name="T3" fmla="*/ 2147483647 h 861"/>
              <a:gd name="T4" fmla="*/ 2147483647 w 1600"/>
              <a:gd name="T5" fmla="*/ 2147483647 h 861"/>
              <a:gd name="T6" fmla="*/ 2147483647 w 1600"/>
              <a:gd name="T7" fmla="*/ 2147483647 h 861"/>
              <a:gd name="T8" fmla="*/ 2147483647 w 1600"/>
              <a:gd name="T9" fmla="*/ 2147483647 h 861"/>
              <a:gd name="T10" fmla="*/ 2147483647 w 1600"/>
              <a:gd name="T11" fmla="*/ 2147483647 h 861"/>
              <a:gd name="T12" fmla="*/ 2147483647 w 1600"/>
              <a:gd name="T13" fmla="*/ 2147483647 h 861"/>
              <a:gd name="T14" fmla="*/ 2147483647 w 1600"/>
              <a:gd name="T15" fmla="*/ 2147483647 h 861"/>
              <a:gd name="T16" fmla="*/ 2147483647 w 1600"/>
              <a:gd name="T17" fmla="*/ 2147483647 h 861"/>
              <a:gd name="T18" fmla="*/ 2147483647 w 1600"/>
              <a:gd name="T19" fmla="*/ 2147483647 h 861"/>
              <a:gd name="T20" fmla="*/ 2147483647 w 1600"/>
              <a:gd name="T21" fmla="*/ 2147483647 h 861"/>
              <a:gd name="T22" fmla="*/ 2147483647 w 1600"/>
              <a:gd name="T23" fmla="*/ 2147483647 h 861"/>
              <a:gd name="T24" fmla="*/ 2147483647 w 1600"/>
              <a:gd name="T25" fmla="*/ 2147483647 h 861"/>
              <a:gd name="T26" fmla="*/ 2147483647 w 1600"/>
              <a:gd name="T27" fmla="*/ 2147483647 h 861"/>
              <a:gd name="T28" fmla="*/ 2147483647 w 1600"/>
              <a:gd name="T29" fmla="*/ 2147483647 h 861"/>
              <a:gd name="T30" fmla="*/ 2147483647 w 1600"/>
              <a:gd name="T31" fmla="*/ 2147483647 h 861"/>
              <a:gd name="T32" fmla="*/ 2147483647 w 1600"/>
              <a:gd name="T33" fmla="*/ 2147483647 h 861"/>
              <a:gd name="T34" fmla="*/ 2147483647 w 1600"/>
              <a:gd name="T35" fmla="*/ 2147483647 h 861"/>
              <a:gd name="T36" fmla="*/ 2147483647 w 1600"/>
              <a:gd name="T37" fmla="*/ 0 h 8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" h="861">
                <a:moveTo>
                  <a:pt x="0" y="861"/>
                </a:moveTo>
                <a:cubicBezTo>
                  <a:pt x="51" y="848"/>
                  <a:pt x="112" y="837"/>
                  <a:pt x="163" y="820"/>
                </a:cubicBezTo>
                <a:cubicBezTo>
                  <a:pt x="227" y="799"/>
                  <a:pt x="281" y="772"/>
                  <a:pt x="346" y="759"/>
                </a:cubicBezTo>
                <a:cubicBezTo>
                  <a:pt x="370" y="744"/>
                  <a:pt x="394" y="734"/>
                  <a:pt x="421" y="725"/>
                </a:cubicBezTo>
                <a:cubicBezTo>
                  <a:pt x="452" y="702"/>
                  <a:pt x="475" y="704"/>
                  <a:pt x="509" y="691"/>
                </a:cubicBezTo>
                <a:cubicBezTo>
                  <a:pt x="587" y="662"/>
                  <a:pt x="655" y="636"/>
                  <a:pt x="739" y="624"/>
                </a:cubicBezTo>
                <a:cubicBezTo>
                  <a:pt x="799" y="604"/>
                  <a:pt x="859" y="585"/>
                  <a:pt x="915" y="556"/>
                </a:cubicBezTo>
                <a:cubicBezTo>
                  <a:pt x="942" y="542"/>
                  <a:pt x="965" y="523"/>
                  <a:pt x="990" y="508"/>
                </a:cubicBezTo>
                <a:cubicBezTo>
                  <a:pt x="1007" y="498"/>
                  <a:pt x="1026" y="495"/>
                  <a:pt x="1044" y="488"/>
                </a:cubicBezTo>
                <a:cubicBezTo>
                  <a:pt x="1066" y="466"/>
                  <a:pt x="1095" y="450"/>
                  <a:pt x="1125" y="441"/>
                </a:cubicBezTo>
                <a:cubicBezTo>
                  <a:pt x="1161" y="413"/>
                  <a:pt x="1206" y="394"/>
                  <a:pt x="1241" y="366"/>
                </a:cubicBezTo>
                <a:cubicBezTo>
                  <a:pt x="1256" y="354"/>
                  <a:pt x="1265" y="336"/>
                  <a:pt x="1281" y="326"/>
                </a:cubicBezTo>
                <a:cubicBezTo>
                  <a:pt x="1288" y="321"/>
                  <a:pt x="1295" y="317"/>
                  <a:pt x="1302" y="312"/>
                </a:cubicBezTo>
                <a:cubicBezTo>
                  <a:pt x="1317" y="289"/>
                  <a:pt x="1332" y="280"/>
                  <a:pt x="1356" y="265"/>
                </a:cubicBezTo>
                <a:cubicBezTo>
                  <a:pt x="1375" y="238"/>
                  <a:pt x="1394" y="227"/>
                  <a:pt x="1417" y="204"/>
                </a:cubicBezTo>
                <a:cubicBezTo>
                  <a:pt x="1441" y="180"/>
                  <a:pt x="1456" y="156"/>
                  <a:pt x="1484" y="136"/>
                </a:cubicBezTo>
                <a:cubicBezTo>
                  <a:pt x="1497" y="98"/>
                  <a:pt x="1481" y="129"/>
                  <a:pt x="1512" y="102"/>
                </a:cubicBezTo>
                <a:cubicBezTo>
                  <a:pt x="1539" y="78"/>
                  <a:pt x="1557" y="47"/>
                  <a:pt x="1586" y="27"/>
                </a:cubicBezTo>
                <a:cubicBezTo>
                  <a:pt x="1594" y="4"/>
                  <a:pt x="1588" y="12"/>
                  <a:pt x="160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V="1">
            <a:off x="1908175" y="2997200"/>
            <a:ext cx="215900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5056188" y="3303588"/>
            <a:ext cx="474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bg-BG" sz="1200"/>
              <a:t>100</a:t>
            </a: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900113" y="3284538"/>
            <a:ext cx="935037" cy="2889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149910"/>
            <a:ext cx="457200" cy="30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2273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71" y="1151638"/>
            <a:ext cx="457200" cy="3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31295"/>
            <a:ext cx="55403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8"/>
          <p:cNvSpPr>
            <a:spLocks noChangeArrowheads="1"/>
          </p:cNvSpPr>
          <p:nvPr/>
        </p:nvSpPr>
        <p:spPr bwMode="auto">
          <a:xfrm>
            <a:off x="4356100" y="188913"/>
            <a:ext cx="863600" cy="765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62950" cy="2060575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400" b="1" dirty="0" smtClean="0">
                <a:solidFill>
                  <a:srgbClr val="710521"/>
                </a:solidFill>
                <a:effectLst/>
              </a:rPr>
              <a:t>начален пример за анализ:</a:t>
            </a:r>
            <a:r>
              <a:rPr lang="en-US" sz="1400" b="1" dirty="0" smtClean="0"/>
              <a:t>		          </a:t>
            </a:r>
            <a:r>
              <a:rPr lang="en-US" sz="1000" b="1" dirty="0" smtClean="0"/>
              <a:t> N</a:t>
            </a:r>
            <a:r>
              <a:rPr lang="bg-BG" sz="1400" b="1" dirty="0" smtClean="0"/>
              <a:t>		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int</a:t>
            </a:r>
            <a:r>
              <a:rPr lang="en-US" sz="1400" b="1" dirty="0" smtClean="0"/>
              <a:t> sum 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n)			               </a:t>
            </a:r>
            <a:br>
              <a:rPr lang="en-US" sz="1400" b="1" dirty="0" smtClean="0"/>
            </a:br>
            <a:r>
              <a:rPr lang="en-US" sz="1400" b="1" dirty="0" smtClean="0"/>
              <a:t>{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partialSum</a:t>
            </a:r>
            <a:r>
              <a:rPr lang="en-US" sz="1400" b="1" dirty="0" smtClean="0"/>
              <a:t>;		           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=1</a:t>
            </a:r>
            <a:br>
              <a:rPr lang="en-US" sz="1000" b="1" dirty="0" smtClean="0"/>
            </a:br>
            <a:r>
              <a:rPr lang="en-US" sz="1400" b="1" dirty="0" smtClean="0"/>
              <a:t>	</a:t>
            </a:r>
            <a:r>
              <a:rPr lang="en-US" sz="1400" b="1" dirty="0" err="1" smtClean="0"/>
              <a:t>partialSum</a:t>
            </a:r>
            <a:r>
              <a:rPr lang="en-US" sz="1400" b="1" dirty="0" smtClean="0"/>
              <a:t> = 0;				1</a:t>
            </a:r>
            <a:br>
              <a:rPr lang="en-US" sz="1400" b="1" dirty="0" smtClean="0"/>
            </a:br>
            <a:r>
              <a:rPr lang="en-US" sz="1400" b="1" dirty="0" smtClean="0"/>
              <a:t>	for(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I = 1; I &lt;= n;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++)			2N  +2</a:t>
            </a:r>
            <a:br>
              <a:rPr lang="en-US" sz="1400" b="1" dirty="0" smtClean="0"/>
            </a:br>
            <a:r>
              <a:rPr lang="en-US" sz="1400" b="1" dirty="0" smtClean="0"/>
              <a:t>		</a:t>
            </a:r>
            <a:r>
              <a:rPr lang="en-US" sz="1400" b="1" dirty="0" err="1" smtClean="0"/>
              <a:t>partialSum</a:t>
            </a:r>
            <a:r>
              <a:rPr lang="en-US" sz="1400" b="1" dirty="0" smtClean="0"/>
              <a:t> +=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*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 *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;		4N	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6N + 4  </a:t>
            </a:r>
            <a:r>
              <a:rPr lang="en-US" sz="1400" b="1" dirty="0" smtClean="0">
                <a:solidFill>
                  <a:srgbClr val="0033CC"/>
                </a:solidFill>
                <a:effectLst/>
                <a:sym typeface="Wingdings" pitchFamily="2" charset="2"/>
              </a:rPr>
              <a:t>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O(N)</a:t>
            </a:r>
            <a:r>
              <a:rPr lang="en-US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return </a:t>
            </a:r>
            <a:r>
              <a:rPr lang="en-US" sz="1400" b="1" dirty="0" err="1" smtClean="0">
                <a:solidFill>
                  <a:srgbClr val="0033CC"/>
                </a:solidFill>
                <a:effectLst/>
              </a:rPr>
              <a:t>partialSum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;	</a:t>
            </a:r>
            <a:r>
              <a:rPr lang="en-US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bg-BG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		1</a:t>
            </a:r>
            <a:br>
              <a:rPr lang="bg-BG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	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92375"/>
            <a:ext cx="9144000" cy="3673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solidFill>
                  <a:srgbClr val="7105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bg-BG" sz="1600" b="1" u="sng" dirty="0" smtClean="0">
                <a:solidFill>
                  <a:srgbClr val="0033CC"/>
                </a:solidFill>
                <a:effectLst/>
              </a:rPr>
              <a:t>Общи правила в анализа на алгоритми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bg-BG" sz="1600" b="1" dirty="0" smtClean="0">
              <a:solidFill>
                <a:srgbClr val="71052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bg-BG" sz="1600" b="1" dirty="0" smtClean="0">
                <a:effectLst/>
              </a:rPr>
              <a:t>1. за цикли </a:t>
            </a:r>
            <a:r>
              <a:rPr lang="en-US" sz="1600" b="1" dirty="0" smtClean="0">
                <a:effectLst/>
              </a:rPr>
              <a:t>for</a:t>
            </a:r>
            <a:r>
              <a:rPr lang="bg-BG" sz="1600" b="1" dirty="0" smtClean="0">
                <a:effectLst/>
              </a:rPr>
              <a:t>:		</a:t>
            </a:r>
            <a:r>
              <a:rPr lang="en-US" sz="1600" b="1" dirty="0" smtClean="0">
                <a:effectLst/>
              </a:rPr>
              <a:t>N</a:t>
            </a:r>
            <a:r>
              <a:rPr lang="bg-BG" sz="1600" b="1" dirty="0" smtClean="0">
                <a:effectLst/>
              </a:rPr>
              <a:t> пъти ‘</a:t>
            </a:r>
            <a:r>
              <a:rPr lang="en-US" sz="1600" b="1" dirty="0" smtClean="0">
                <a:effectLst/>
              </a:rPr>
              <a:t>t</a:t>
            </a:r>
            <a:r>
              <a:rPr lang="bg-BG" sz="1600" b="1" dirty="0" smtClean="0">
                <a:effectLst/>
              </a:rPr>
              <a:t>’  на изпълнение на тялото.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bg-BG" sz="1600" b="1" dirty="0" smtClean="0">
                <a:effectLst/>
              </a:rPr>
              <a:t>2. за вложени цикли:	произведение от горните оценки</a:t>
            </a:r>
            <a:endParaRPr lang="bg-BG" sz="16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effectLst/>
              </a:rPr>
              <a:t>	</a:t>
            </a:r>
            <a:r>
              <a:rPr lang="bg-BG" sz="1600" dirty="0" smtClean="0">
                <a:effectLst/>
              </a:rPr>
              <a:t>	</a:t>
            </a:r>
            <a:r>
              <a:rPr lang="bg-BG" sz="1600" b="1" dirty="0" err="1" smtClean="0">
                <a:effectLst/>
              </a:rPr>
              <a:t>пр</a:t>
            </a:r>
            <a:r>
              <a:rPr lang="bg-BG" sz="1600" b="1" dirty="0" smtClean="0">
                <a:effectLst/>
              </a:rPr>
              <a:t>:  </a:t>
            </a:r>
            <a:r>
              <a:rPr lang="en-US" sz="1600" b="1" dirty="0" smtClean="0">
                <a:effectLst/>
              </a:rPr>
              <a:t>for (</a:t>
            </a:r>
            <a:r>
              <a:rPr lang="en-US" sz="1600" b="1" dirty="0" err="1" smtClean="0">
                <a:effectLst/>
              </a:rPr>
              <a:t>i</a:t>
            </a:r>
            <a:r>
              <a:rPr lang="en-US" sz="1600" b="1" dirty="0" smtClean="0">
                <a:effectLst/>
              </a:rPr>
              <a:t>= 1; </a:t>
            </a:r>
            <a:r>
              <a:rPr lang="en-US" sz="1600" b="1" dirty="0" err="1" smtClean="0">
                <a:effectLst/>
              </a:rPr>
              <a:t>i</a:t>
            </a:r>
            <a:r>
              <a:rPr lang="en-US" sz="1600" b="1" dirty="0" smtClean="0">
                <a:effectLst/>
              </a:rPr>
              <a:t> &lt; n; </a:t>
            </a:r>
            <a:r>
              <a:rPr lang="en-US" sz="1600" b="1" dirty="0" err="1" smtClean="0">
                <a:effectLst/>
              </a:rPr>
              <a:t>i</a:t>
            </a:r>
            <a:r>
              <a:rPr lang="en-US" sz="1600" b="1" dirty="0" smtClean="0">
                <a:effectLst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		for (j = 0; j &lt; N ; j++)				</a:t>
            </a:r>
            <a:r>
              <a:rPr lang="en-US" sz="2000" b="1" dirty="0" smtClean="0">
                <a:solidFill>
                  <a:srgbClr val="0033CC"/>
                </a:solidFill>
                <a:effectLst/>
              </a:rPr>
              <a:t>O(     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			k++;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 smtClean="0">
                <a:effectLst/>
              </a:rPr>
              <a:t>3. </a:t>
            </a:r>
            <a:r>
              <a:rPr lang="bg-BG" sz="1600" b="1" dirty="0" smtClean="0">
                <a:effectLst/>
              </a:rPr>
              <a:t>за последователни оператори: важи максималното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</a:t>
            </a: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for ( I = 0; …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		a[I] = 0;				</a:t>
            </a:r>
            <a:r>
              <a:rPr lang="en-US" sz="1800" b="1" dirty="0" smtClean="0">
                <a:solidFill>
                  <a:srgbClr val="0033CC"/>
                </a:solidFill>
                <a:effectLst/>
              </a:rPr>
              <a:t>O</a:t>
            </a:r>
            <a:r>
              <a:rPr lang="en-US" sz="1600" b="1" dirty="0" smtClean="0">
                <a:solidFill>
                  <a:srgbClr val="0033CC"/>
                </a:solidFill>
                <a:effectLst/>
              </a:rPr>
              <a:t>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	for ( I = 0; ……………)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		for ( j = k; ………….)			</a:t>
            </a:r>
            <a:r>
              <a:rPr lang="en-US" sz="1800" b="1" dirty="0" smtClean="0">
                <a:solidFill>
                  <a:srgbClr val="0033CC"/>
                </a:solidFill>
                <a:effectLst/>
              </a:rPr>
              <a:t>O</a:t>
            </a:r>
            <a:r>
              <a:rPr lang="en-US" sz="1600" b="1" dirty="0" smtClean="0">
                <a:solidFill>
                  <a:srgbClr val="0033CC"/>
                </a:solidFill>
                <a:effectLst/>
              </a:rPr>
              <a:t>(       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b="1" dirty="0" smtClean="0">
                <a:effectLst/>
              </a:rPr>
              <a:t>				a[I] = a[j]  + I;</a:t>
            </a:r>
          </a:p>
        </p:txBody>
      </p:sp>
      <p:sp>
        <p:nvSpPr>
          <p:cNvPr id="6149" name="AutoShape 9"/>
          <p:cNvSpPr>
            <a:spLocks/>
          </p:cNvSpPr>
          <p:nvPr/>
        </p:nvSpPr>
        <p:spPr bwMode="auto">
          <a:xfrm>
            <a:off x="6516688" y="908050"/>
            <a:ext cx="71437" cy="792163"/>
          </a:xfrm>
          <a:prstGeom prst="rightBrace">
            <a:avLst>
              <a:gd name="adj1" fmla="val 9240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4529138" y="371475"/>
            <a:ext cx="215900" cy="288925"/>
            <a:chOff x="3470" y="1071"/>
            <a:chExt cx="136" cy="182"/>
          </a:xfrm>
        </p:grpSpPr>
        <p:sp>
          <p:nvSpPr>
            <p:cNvPr id="6153" name="Line 11"/>
            <p:cNvSpPr>
              <a:spLocks noChangeShapeType="1"/>
            </p:cNvSpPr>
            <p:nvPr/>
          </p:nvSpPr>
          <p:spPr bwMode="auto">
            <a:xfrm>
              <a:off x="3470" y="10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4" name="Line 12"/>
            <p:cNvSpPr>
              <a:spLocks noChangeShapeType="1"/>
            </p:cNvSpPr>
            <p:nvPr/>
          </p:nvSpPr>
          <p:spPr bwMode="auto">
            <a:xfrm>
              <a:off x="3470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>
              <a:off x="3470" y="1071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6" name="Line 14"/>
            <p:cNvSpPr>
              <a:spLocks noChangeShapeType="1"/>
            </p:cNvSpPr>
            <p:nvPr/>
          </p:nvSpPr>
          <p:spPr bwMode="auto">
            <a:xfrm flipH="1">
              <a:off x="3470" y="1162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61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55" y="3602996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65" y="5090228"/>
            <a:ext cx="7207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14" y="332656"/>
            <a:ext cx="4635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 bwMode="auto">
          <a:xfrm>
            <a:off x="6026046" y="5096656"/>
            <a:ext cx="2128603" cy="1139252"/>
          </a:xfrm>
          <a:custGeom>
            <a:avLst/>
            <a:gdLst>
              <a:gd name="connsiteX0" fmla="*/ 2128603 w 2128603"/>
              <a:gd name="connsiteY0" fmla="*/ 434714 h 1139252"/>
              <a:gd name="connsiteX1" fmla="*/ 2053652 w 2128603"/>
              <a:gd name="connsiteY1" fmla="*/ 374754 h 1139252"/>
              <a:gd name="connsiteX2" fmla="*/ 2008682 w 2128603"/>
              <a:gd name="connsiteY2" fmla="*/ 359764 h 1139252"/>
              <a:gd name="connsiteX3" fmla="*/ 1978702 w 2128603"/>
              <a:gd name="connsiteY3" fmla="*/ 329783 h 1139252"/>
              <a:gd name="connsiteX4" fmla="*/ 1918741 w 2128603"/>
              <a:gd name="connsiteY4" fmla="*/ 299803 h 1139252"/>
              <a:gd name="connsiteX5" fmla="*/ 1858780 w 2128603"/>
              <a:gd name="connsiteY5" fmla="*/ 254833 h 1139252"/>
              <a:gd name="connsiteX6" fmla="*/ 1798820 w 2128603"/>
              <a:gd name="connsiteY6" fmla="*/ 224852 h 1139252"/>
              <a:gd name="connsiteX7" fmla="*/ 1708879 w 2128603"/>
              <a:gd name="connsiteY7" fmla="*/ 179882 h 1139252"/>
              <a:gd name="connsiteX8" fmla="*/ 1603947 w 2128603"/>
              <a:gd name="connsiteY8" fmla="*/ 119921 h 1139252"/>
              <a:gd name="connsiteX9" fmla="*/ 1558977 w 2128603"/>
              <a:gd name="connsiteY9" fmla="*/ 89941 h 1139252"/>
              <a:gd name="connsiteX10" fmla="*/ 1334124 w 2128603"/>
              <a:gd name="connsiteY10" fmla="*/ 74951 h 1139252"/>
              <a:gd name="connsiteX11" fmla="*/ 1154243 w 2128603"/>
              <a:gd name="connsiteY11" fmla="*/ 59960 h 1139252"/>
              <a:gd name="connsiteX12" fmla="*/ 1004341 w 2128603"/>
              <a:gd name="connsiteY12" fmla="*/ 29980 h 1139252"/>
              <a:gd name="connsiteX13" fmla="*/ 944380 w 2128603"/>
              <a:gd name="connsiteY13" fmla="*/ 14990 h 1139252"/>
              <a:gd name="connsiteX14" fmla="*/ 779488 w 2128603"/>
              <a:gd name="connsiteY14" fmla="*/ 0 h 1139252"/>
              <a:gd name="connsiteX15" fmla="*/ 404734 w 2128603"/>
              <a:gd name="connsiteY15" fmla="*/ 14990 h 1139252"/>
              <a:gd name="connsiteX16" fmla="*/ 314793 w 2128603"/>
              <a:gd name="connsiteY16" fmla="*/ 29980 h 1139252"/>
              <a:gd name="connsiteX17" fmla="*/ 179882 w 2128603"/>
              <a:gd name="connsiteY17" fmla="*/ 134911 h 1139252"/>
              <a:gd name="connsiteX18" fmla="*/ 149902 w 2128603"/>
              <a:gd name="connsiteY18" fmla="*/ 179882 h 1139252"/>
              <a:gd name="connsiteX19" fmla="*/ 89941 w 2128603"/>
              <a:gd name="connsiteY19" fmla="*/ 284813 h 1139252"/>
              <a:gd name="connsiteX20" fmla="*/ 44970 w 2128603"/>
              <a:gd name="connsiteY20" fmla="*/ 329783 h 1139252"/>
              <a:gd name="connsiteX21" fmla="*/ 29980 w 2128603"/>
              <a:gd name="connsiteY21" fmla="*/ 404734 h 1139252"/>
              <a:gd name="connsiteX22" fmla="*/ 0 w 2128603"/>
              <a:gd name="connsiteY22" fmla="*/ 494675 h 1139252"/>
              <a:gd name="connsiteX23" fmla="*/ 59961 w 2128603"/>
              <a:gd name="connsiteY23" fmla="*/ 629587 h 1139252"/>
              <a:gd name="connsiteX24" fmla="*/ 104931 w 2128603"/>
              <a:gd name="connsiteY24" fmla="*/ 644577 h 1139252"/>
              <a:gd name="connsiteX25" fmla="*/ 179882 w 2128603"/>
              <a:gd name="connsiteY25" fmla="*/ 704537 h 1139252"/>
              <a:gd name="connsiteX26" fmla="*/ 314793 w 2128603"/>
              <a:gd name="connsiteY26" fmla="*/ 749508 h 1139252"/>
              <a:gd name="connsiteX27" fmla="*/ 359764 w 2128603"/>
              <a:gd name="connsiteY27" fmla="*/ 764498 h 1139252"/>
              <a:gd name="connsiteX28" fmla="*/ 554636 w 2128603"/>
              <a:gd name="connsiteY28" fmla="*/ 839449 h 1139252"/>
              <a:gd name="connsiteX29" fmla="*/ 659567 w 2128603"/>
              <a:gd name="connsiteY29" fmla="*/ 899410 h 1139252"/>
              <a:gd name="connsiteX30" fmla="*/ 734518 w 2128603"/>
              <a:gd name="connsiteY30" fmla="*/ 929390 h 1139252"/>
              <a:gd name="connsiteX31" fmla="*/ 839449 w 2128603"/>
              <a:gd name="connsiteY31" fmla="*/ 1019331 h 1139252"/>
              <a:gd name="connsiteX32" fmla="*/ 884420 w 2128603"/>
              <a:gd name="connsiteY32" fmla="*/ 1034321 h 1139252"/>
              <a:gd name="connsiteX33" fmla="*/ 929390 w 2128603"/>
              <a:gd name="connsiteY33" fmla="*/ 1064301 h 1139252"/>
              <a:gd name="connsiteX34" fmla="*/ 1004341 w 2128603"/>
              <a:gd name="connsiteY34" fmla="*/ 1094282 h 1139252"/>
              <a:gd name="connsiteX35" fmla="*/ 1154243 w 2128603"/>
              <a:gd name="connsiteY35" fmla="*/ 1139252 h 1139252"/>
              <a:gd name="connsiteX36" fmla="*/ 1334124 w 2128603"/>
              <a:gd name="connsiteY36" fmla="*/ 1109272 h 1139252"/>
              <a:gd name="connsiteX37" fmla="*/ 1454046 w 2128603"/>
              <a:gd name="connsiteY37" fmla="*/ 1049311 h 1139252"/>
              <a:gd name="connsiteX38" fmla="*/ 1588957 w 2128603"/>
              <a:gd name="connsiteY38" fmla="*/ 1004341 h 1139252"/>
              <a:gd name="connsiteX39" fmla="*/ 1633928 w 2128603"/>
              <a:gd name="connsiteY39" fmla="*/ 989351 h 1139252"/>
              <a:gd name="connsiteX40" fmla="*/ 1708879 w 2128603"/>
              <a:gd name="connsiteY40" fmla="*/ 899410 h 1139252"/>
              <a:gd name="connsiteX41" fmla="*/ 1723869 w 2128603"/>
              <a:gd name="connsiteY41" fmla="*/ 854439 h 1139252"/>
              <a:gd name="connsiteX42" fmla="*/ 1768839 w 2128603"/>
              <a:gd name="connsiteY42" fmla="*/ 794478 h 1139252"/>
              <a:gd name="connsiteX43" fmla="*/ 1798820 w 2128603"/>
              <a:gd name="connsiteY43" fmla="*/ 734518 h 1139252"/>
              <a:gd name="connsiteX44" fmla="*/ 1828800 w 2128603"/>
              <a:gd name="connsiteY44" fmla="*/ 704537 h 1139252"/>
              <a:gd name="connsiteX45" fmla="*/ 1858780 w 2128603"/>
              <a:gd name="connsiteY45" fmla="*/ 644577 h 1139252"/>
              <a:gd name="connsiteX46" fmla="*/ 1978702 w 2128603"/>
              <a:gd name="connsiteY46" fmla="*/ 539646 h 1139252"/>
              <a:gd name="connsiteX47" fmla="*/ 2008682 w 2128603"/>
              <a:gd name="connsiteY47" fmla="*/ 509665 h 1139252"/>
              <a:gd name="connsiteX48" fmla="*/ 2053652 w 2128603"/>
              <a:gd name="connsiteY48" fmla="*/ 479685 h 113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28603" h="1139252">
                <a:moveTo>
                  <a:pt x="2128603" y="434714"/>
                </a:moveTo>
                <a:cubicBezTo>
                  <a:pt x="2103619" y="414727"/>
                  <a:pt x="2080783" y="391711"/>
                  <a:pt x="2053652" y="374754"/>
                </a:cubicBezTo>
                <a:cubicBezTo>
                  <a:pt x="2040253" y="366380"/>
                  <a:pt x="2022231" y="367894"/>
                  <a:pt x="2008682" y="359764"/>
                </a:cubicBezTo>
                <a:cubicBezTo>
                  <a:pt x="1996563" y="352493"/>
                  <a:pt x="1990461" y="337623"/>
                  <a:pt x="1978702" y="329783"/>
                </a:cubicBezTo>
                <a:cubicBezTo>
                  <a:pt x="1960109" y="317388"/>
                  <a:pt x="1937691" y="311646"/>
                  <a:pt x="1918741" y="299803"/>
                </a:cubicBezTo>
                <a:cubicBezTo>
                  <a:pt x="1897555" y="286562"/>
                  <a:pt x="1879966" y="268074"/>
                  <a:pt x="1858780" y="254833"/>
                </a:cubicBezTo>
                <a:cubicBezTo>
                  <a:pt x="1839831" y="242990"/>
                  <a:pt x="1818222" y="235939"/>
                  <a:pt x="1798820" y="224852"/>
                </a:cubicBezTo>
                <a:cubicBezTo>
                  <a:pt x="1717460" y="178360"/>
                  <a:pt x="1791325" y="207364"/>
                  <a:pt x="1708879" y="179882"/>
                </a:cubicBezTo>
                <a:cubicBezTo>
                  <a:pt x="1599318" y="106841"/>
                  <a:pt x="1737073" y="195992"/>
                  <a:pt x="1603947" y="119921"/>
                </a:cubicBezTo>
                <a:cubicBezTo>
                  <a:pt x="1588305" y="110983"/>
                  <a:pt x="1576748" y="92903"/>
                  <a:pt x="1558977" y="89941"/>
                </a:cubicBezTo>
                <a:cubicBezTo>
                  <a:pt x="1484882" y="77592"/>
                  <a:pt x="1409036" y="80500"/>
                  <a:pt x="1334124" y="74951"/>
                </a:cubicBezTo>
                <a:lnTo>
                  <a:pt x="1154243" y="59960"/>
                </a:lnTo>
                <a:cubicBezTo>
                  <a:pt x="1061887" y="29175"/>
                  <a:pt x="1155919" y="57539"/>
                  <a:pt x="1004341" y="29980"/>
                </a:cubicBezTo>
                <a:cubicBezTo>
                  <a:pt x="984071" y="26295"/>
                  <a:pt x="964801" y="17713"/>
                  <a:pt x="944380" y="14990"/>
                </a:cubicBezTo>
                <a:cubicBezTo>
                  <a:pt x="889673" y="7696"/>
                  <a:pt x="834452" y="4997"/>
                  <a:pt x="779488" y="0"/>
                </a:cubicBezTo>
                <a:cubicBezTo>
                  <a:pt x="654570" y="4997"/>
                  <a:pt x="529493" y="6941"/>
                  <a:pt x="404734" y="14990"/>
                </a:cubicBezTo>
                <a:cubicBezTo>
                  <a:pt x="374403" y="16947"/>
                  <a:pt x="342849" y="18290"/>
                  <a:pt x="314793" y="29980"/>
                </a:cubicBezTo>
                <a:cubicBezTo>
                  <a:pt x="272121" y="47760"/>
                  <a:pt x="212143" y="96198"/>
                  <a:pt x="179882" y="134911"/>
                </a:cubicBezTo>
                <a:cubicBezTo>
                  <a:pt x="168349" y="148751"/>
                  <a:pt x="158840" y="164240"/>
                  <a:pt x="149902" y="179882"/>
                </a:cubicBezTo>
                <a:cubicBezTo>
                  <a:pt x="123250" y="226523"/>
                  <a:pt x="123136" y="244979"/>
                  <a:pt x="89941" y="284813"/>
                </a:cubicBezTo>
                <a:cubicBezTo>
                  <a:pt x="76370" y="301099"/>
                  <a:pt x="59960" y="314793"/>
                  <a:pt x="44970" y="329783"/>
                </a:cubicBezTo>
                <a:cubicBezTo>
                  <a:pt x="39973" y="354767"/>
                  <a:pt x="36684" y="380153"/>
                  <a:pt x="29980" y="404734"/>
                </a:cubicBezTo>
                <a:cubicBezTo>
                  <a:pt x="21665" y="435223"/>
                  <a:pt x="0" y="494675"/>
                  <a:pt x="0" y="494675"/>
                </a:cubicBezTo>
                <a:cubicBezTo>
                  <a:pt x="9162" y="522160"/>
                  <a:pt x="27567" y="603671"/>
                  <a:pt x="59961" y="629587"/>
                </a:cubicBezTo>
                <a:cubicBezTo>
                  <a:pt x="72299" y="639458"/>
                  <a:pt x="89941" y="639580"/>
                  <a:pt x="104931" y="644577"/>
                </a:cubicBezTo>
                <a:cubicBezTo>
                  <a:pt x="129915" y="664564"/>
                  <a:pt x="151794" y="689216"/>
                  <a:pt x="179882" y="704537"/>
                </a:cubicBezTo>
                <a:cubicBezTo>
                  <a:pt x="179885" y="704539"/>
                  <a:pt x="292306" y="742012"/>
                  <a:pt x="314793" y="749508"/>
                </a:cubicBezTo>
                <a:cubicBezTo>
                  <a:pt x="329783" y="754505"/>
                  <a:pt x="345631" y="757431"/>
                  <a:pt x="359764" y="764498"/>
                </a:cubicBezTo>
                <a:cubicBezTo>
                  <a:pt x="502474" y="835853"/>
                  <a:pt x="435861" y="815694"/>
                  <a:pt x="554636" y="839449"/>
                </a:cubicBezTo>
                <a:cubicBezTo>
                  <a:pt x="602864" y="871601"/>
                  <a:pt x="602514" y="874053"/>
                  <a:pt x="659567" y="899410"/>
                </a:cubicBezTo>
                <a:cubicBezTo>
                  <a:pt x="684156" y="910338"/>
                  <a:pt x="710451" y="917356"/>
                  <a:pt x="734518" y="929390"/>
                </a:cubicBezTo>
                <a:cubicBezTo>
                  <a:pt x="811519" y="967890"/>
                  <a:pt x="753393" y="957863"/>
                  <a:pt x="839449" y="1019331"/>
                </a:cubicBezTo>
                <a:cubicBezTo>
                  <a:pt x="852307" y="1028515"/>
                  <a:pt x="869430" y="1029324"/>
                  <a:pt x="884420" y="1034321"/>
                </a:cubicBezTo>
                <a:cubicBezTo>
                  <a:pt x="899410" y="1044314"/>
                  <a:pt x="913276" y="1056244"/>
                  <a:pt x="929390" y="1064301"/>
                </a:cubicBezTo>
                <a:cubicBezTo>
                  <a:pt x="953457" y="1076335"/>
                  <a:pt x="979053" y="1085086"/>
                  <a:pt x="1004341" y="1094282"/>
                </a:cubicBezTo>
                <a:cubicBezTo>
                  <a:pt x="1084627" y="1123477"/>
                  <a:pt x="1082660" y="1121356"/>
                  <a:pt x="1154243" y="1139252"/>
                </a:cubicBezTo>
                <a:cubicBezTo>
                  <a:pt x="1216025" y="1132387"/>
                  <a:pt x="1277251" y="1135124"/>
                  <a:pt x="1334124" y="1109272"/>
                </a:cubicBezTo>
                <a:cubicBezTo>
                  <a:pt x="1374810" y="1090778"/>
                  <a:pt x="1411647" y="1063444"/>
                  <a:pt x="1454046" y="1049311"/>
                </a:cubicBezTo>
                <a:lnTo>
                  <a:pt x="1588957" y="1004341"/>
                </a:lnTo>
                <a:lnTo>
                  <a:pt x="1633928" y="989351"/>
                </a:lnTo>
                <a:cubicBezTo>
                  <a:pt x="1664774" y="958504"/>
                  <a:pt x="1685126" y="940977"/>
                  <a:pt x="1708879" y="899410"/>
                </a:cubicBezTo>
                <a:cubicBezTo>
                  <a:pt x="1716719" y="885691"/>
                  <a:pt x="1716030" y="868158"/>
                  <a:pt x="1723869" y="854439"/>
                </a:cubicBezTo>
                <a:cubicBezTo>
                  <a:pt x="1736264" y="832747"/>
                  <a:pt x="1755598" y="815664"/>
                  <a:pt x="1768839" y="794478"/>
                </a:cubicBezTo>
                <a:cubicBezTo>
                  <a:pt x="1780682" y="775529"/>
                  <a:pt x="1786425" y="753111"/>
                  <a:pt x="1798820" y="734518"/>
                </a:cubicBezTo>
                <a:cubicBezTo>
                  <a:pt x="1806660" y="722759"/>
                  <a:pt x="1820961" y="716296"/>
                  <a:pt x="1828800" y="704537"/>
                </a:cubicBezTo>
                <a:cubicBezTo>
                  <a:pt x="1841195" y="685944"/>
                  <a:pt x="1845061" y="662216"/>
                  <a:pt x="1858780" y="644577"/>
                </a:cubicBezTo>
                <a:cubicBezTo>
                  <a:pt x="1934931" y="546669"/>
                  <a:pt x="1910217" y="594434"/>
                  <a:pt x="1978702" y="539646"/>
                </a:cubicBezTo>
                <a:cubicBezTo>
                  <a:pt x="1989738" y="530817"/>
                  <a:pt x="1997646" y="518494"/>
                  <a:pt x="2008682" y="509665"/>
                </a:cubicBezTo>
                <a:cubicBezTo>
                  <a:pt x="2022750" y="498411"/>
                  <a:pt x="2053652" y="479685"/>
                  <a:pt x="2053652" y="479685"/>
                </a:cubicBezTo>
              </a:path>
            </a:pathLst>
          </a:cu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05263"/>
          </a:xfrm>
        </p:spPr>
        <p:txBody>
          <a:bodyPr/>
          <a:lstStyle/>
          <a:p>
            <a:pPr marL="762000" indent="-762000" algn="l" eaLnBrk="1" hangingPunct="1">
              <a:buFontTx/>
              <a:buAutoNum type="arabicPeriod" startAt="4"/>
              <a:defRPr/>
            </a:pPr>
            <a:r>
              <a:rPr lang="en-US" sz="1400" b="1" dirty="0" smtClean="0"/>
              <a:t>if (</a:t>
            </a:r>
            <a:r>
              <a:rPr lang="bg-BG" sz="1400" b="1" dirty="0" smtClean="0"/>
              <a:t>‘тестов </a:t>
            </a:r>
            <a:r>
              <a:rPr lang="bg-BG" sz="1400" b="1" dirty="0" err="1" smtClean="0"/>
              <a:t>израз’</a:t>
            </a:r>
            <a:r>
              <a:rPr lang="en-US" sz="1400" b="1" dirty="0" smtClean="0"/>
              <a:t> ) S</a:t>
            </a:r>
            <a:r>
              <a:rPr lang="en-US" sz="1000" b="1" dirty="0" smtClean="0"/>
              <a:t>1     </a:t>
            </a:r>
            <a:r>
              <a:rPr lang="en-US" sz="1400" b="1" dirty="0" smtClean="0"/>
              <a:t>else   S</a:t>
            </a:r>
            <a:r>
              <a:rPr lang="en-US" sz="1000" b="1" dirty="0" smtClean="0"/>
              <a:t>2</a:t>
            </a:r>
            <a:r>
              <a:rPr lang="en-US" sz="1400" b="1" dirty="0" smtClean="0"/>
              <a:t>	</a:t>
            </a:r>
            <a:r>
              <a:rPr lang="en-US" sz="1400" b="1" dirty="0" smtClean="0">
                <a:sym typeface="Wingdings" pitchFamily="2" charset="2"/>
              </a:rPr>
              <a:t></a:t>
            </a:r>
            <a:r>
              <a:rPr lang="en-US" sz="1400" b="1" dirty="0" smtClean="0"/>
              <a:t>	t &lt;= t </a:t>
            </a:r>
            <a:r>
              <a:rPr lang="en-US" sz="1000" b="1" dirty="0" smtClean="0"/>
              <a:t>test	</a:t>
            </a:r>
            <a:r>
              <a:rPr lang="en-US" sz="1400" b="1" dirty="0" smtClean="0"/>
              <a:t>+  max( t</a:t>
            </a:r>
            <a:r>
              <a:rPr lang="en-US" sz="1000" b="1" dirty="0" smtClean="0"/>
              <a:t>S1</a:t>
            </a:r>
            <a:r>
              <a:rPr lang="en-US" sz="1400" b="1" dirty="0" smtClean="0"/>
              <a:t>, t</a:t>
            </a:r>
            <a:r>
              <a:rPr lang="en-US" sz="1000" b="1" dirty="0" smtClean="0"/>
              <a:t>S2</a:t>
            </a:r>
            <a:r>
              <a:rPr lang="en-US" sz="1400" b="1" dirty="0" smtClean="0"/>
              <a:t>)</a:t>
            </a: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>при рекурсия:</a:t>
            </a:r>
            <a:br>
              <a:rPr lang="bg-BG" sz="1400" b="1" dirty="0" smtClean="0"/>
            </a:br>
            <a:r>
              <a:rPr lang="bg-BG" sz="1400" b="1" dirty="0" smtClean="0"/>
              <a:t>	А.	</a:t>
            </a:r>
            <a:r>
              <a:rPr lang="en-US" sz="1400" b="1" dirty="0" smtClean="0"/>
              <a:t>long fact(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r>
              <a:rPr lang="en-US" sz="1400" b="1" dirty="0" smtClean="0"/>
              <a:t>		{ if ( n &lt;= 1)  return 1;</a:t>
            </a:r>
            <a:br>
              <a:rPr lang="en-US" sz="1400" b="1" dirty="0" smtClean="0"/>
            </a:br>
            <a:r>
              <a:rPr lang="en-US" sz="1400" b="1" dirty="0" smtClean="0">
                <a:effectLst/>
              </a:rPr>
              <a:t>			else 			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опашна   </a:t>
            </a:r>
            <a:r>
              <a:rPr lang="bg-BG" sz="1400" b="1" dirty="0" smtClean="0">
                <a:solidFill>
                  <a:srgbClr val="0033CC"/>
                </a:solidFill>
                <a:effectLst/>
                <a:sym typeface="Wingdings" pitchFamily="2" charset="2"/>
              </a:rPr>
              <a:t>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 преминава в цикъл</a:t>
            </a:r>
            <a:r>
              <a:rPr lang="bg-BG" sz="1400" b="1" dirty="0" smtClean="0">
                <a:effectLst/>
              </a:rPr>
              <a:t> </a:t>
            </a:r>
            <a:r>
              <a:rPr lang="en-US" sz="1400" b="1" dirty="0" smtClean="0">
                <a:effectLst/>
              </a:rPr>
              <a:t/>
            </a:r>
            <a:br>
              <a:rPr lang="en-US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>			return n * fact(n – 1) ; }</a:t>
            </a:r>
            <a:r>
              <a:rPr lang="bg-BG" sz="1400" b="1" dirty="0" smtClean="0">
                <a:effectLst/>
              </a:rPr>
              <a:t>		</a:t>
            </a:r>
            <a:r>
              <a:rPr lang="bg-BG" sz="1400" b="1" dirty="0" smtClean="0">
                <a:solidFill>
                  <a:srgbClr val="0033CC"/>
                </a:solidFill>
                <a:effectLst/>
                <a:sym typeface="Wingdings" pitchFamily="2" charset="2"/>
              </a:rPr>
              <a:t>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  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O(N)</a:t>
            </a:r>
            <a:br>
              <a:rPr lang="en-US" sz="1400" b="1" dirty="0" smtClean="0">
                <a:solidFill>
                  <a:srgbClr val="0033CC"/>
                </a:solidFill>
                <a:effectLst/>
              </a:rPr>
            </a:br>
            <a:r>
              <a:rPr lang="en-US" sz="1400" b="1" dirty="0" smtClean="0">
                <a:effectLst/>
              </a:rPr>
              <a:t>	</a:t>
            </a:r>
            <a:r>
              <a:rPr lang="bg-BG" sz="1400" b="1" dirty="0" smtClean="0">
                <a:effectLst/>
              </a:rPr>
              <a:t>Б. 	</a:t>
            </a:r>
            <a:r>
              <a:rPr lang="en-US" sz="1400" b="1" dirty="0" smtClean="0">
                <a:effectLst/>
              </a:rPr>
              <a:t>long</a:t>
            </a:r>
            <a:r>
              <a:rPr lang="bg-BG" sz="1400" b="1" dirty="0" smtClean="0">
                <a:effectLst/>
              </a:rPr>
              <a:t>  </a:t>
            </a:r>
            <a:r>
              <a:rPr lang="en-US" sz="1400" b="1" dirty="0" smtClean="0">
                <a:effectLst/>
              </a:rPr>
              <a:t>fib</a:t>
            </a:r>
            <a:r>
              <a:rPr lang="bg-BG" sz="1400" b="1" dirty="0" smtClean="0">
                <a:effectLst/>
              </a:rPr>
              <a:t>( </a:t>
            </a:r>
            <a:r>
              <a:rPr lang="en-US" sz="1400" b="1" dirty="0" err="1" smtClean="0">
                <a:effectLst/>
              </a:rPr>
              <a:t>int</a:t>
            </a:r>
            <a:r>
              <a:rPr lang="bg-BG" sz="1400" b="1" dirty="0" smtClean="0">
                <a:effectLst/>
              </a:rPr>
              <a:t> </a:t>
            </a:r>
            <a:r>
              <a:rPr lang="en-US" sz="1400" b="1" dirty="0" smtClean="0">
                <a:effectLst/>
              </a:rPr>
              <a:t>n</a:t>
            </a:r>
            <a:r>
              <a:rPr lang="bg-BG" sz="1400" b="1" dirty="0" smtClean="0">
                <a:effectLst/>
              </a:rPr>
              <a:t>)			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тежък анализ, рекурсията е бавна</a:t>
            </a:r>
            <a:r>
              <a:rPr lang="bg-BG" sz="1400" b="1" dirty="0" smtClean="0">
                <a:effectLst/>
              </a:rPr>
              <a:t>.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		</a:t>
            </a:r>
            <a:r>
              <a:rPr lang="en-US" sz="1400" b="1" dirty="0" smtClean="0">
                <a:effectLst/>
              </a:rPr>
              <a:t>{ if( n &lt; = 1)  return 1;</a:t>
            </a:r>
            <a:r>
              <a:rPr lang="bg-BG" sz="1400" b="1" dirty="0" smtClean="0">
                <a:effectLst/>
              </a:rPr>
              <a:t>			</a:t>
            </a:r>
            <a:r>
              <a:rPr lang="bg-BG" sz="1600" b="1" dirty="0" smtClean="0">
                <a:solidFill>
                  <a:srgbClr val="FF0000"/>
                </a:solidFill>
                <a:effectLst/>
              </a:rPr>
              <a:t>нека </a:t>
            </a:r>
            <a:r>
              <a:rPr lang="en-US" sz="1600" b="1" dirty="0" smtClean="0">
                <a:solidFill>
                  <a:srgbClr val="FF0000"/>
                </a:solidFill>
                <a:effectLst/>
              </a:rPr>
              <a:t>T(N)   </a:t>
            </a:r>
            <a:r>
              <a:rPr lang="en-US" sz="1600" b="1" dirty="0" smtClean="0">
                <a:solidFill>
                  <a:srgbClr val="FF0000"/>
                </a:solidFill>
                <a:effectLst/>
                <a:sym typeface="Wingdings" pitchFamily="2" charset="2"/>
              </a:rPr>
              <a:t></a:t>
            </a:r>
            <a:r>
              <a:rPr lang="en-US" sz="1600" b="1" dirty="0" smtClean="0">
                <a:solidFill>
                  <a:srgbClr val="FF0000"/>
                </a:solidFill>
                <a:effectLst/>
              </a:rPr>
              <a:t> fib(n)</a:t>
            </a:r>
            <a:r>
              <a:rPr lang="en-US" sz="1400" b="1" dirty="0" smtClean="0">
                <a:solidFill>
                  <a:srgbClr val="FF0066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FF0066"/>
                </a:solidFill>
                <a:effectLst/>
              </a:rPr>
            </a:br>
            <a:r>
              <a:rPr lang="en-US" sz="1400" b="1" dirty="0" smtClean="0">
                <a:effectLst/>
              </a:rPr>
              <a:t>		else				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T( 0 ) = T( 1 ) = 1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0033CC"/>
                </a:solidFill>
                <a:effectLst/>
              </a:rPr>
            </a:br>
            <a:r>
              <a:rPr lang="en-US" sz="1400" b="1" dirty="0" smtClean="0">
                <a:effectLst/>
              </a:rPr>
              <a:t>		return fib( n – 1)  + fib( n – 2);}		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T( N ) = T( N- 1 ) + T( N – 2 )+ 2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65625"/>
            <a:ext cx="9144000" cy="3284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bg-BG" sz="1400" dirty="0" smtClean="0">
                <a:effectLst/>
              </a:rPr>
              <a:t>	</a:t>
            </a:r>
            <a:r>
              <a:rPr lang="bg-BG" sz="1600" b="1" dirty="0" smtClean="0">
                <a:solidFill>
                  <a:srgbClr val="FF0000"/>
                </a:solidFill>
                <a:effectLst/>
              </a:rPr>
              <a:t>ще докажем по индукция:  			</a:t>
            </a:r>
            <a:r>
              <a:rPr lang="en-US" sz="1600" b="1" dirty="0" smtClean="0">
                <a:solidFill>
                  <a:srgbClr val="FF0000"/>
                </a:solidFill>
                <a:effectLst/>
              </a:rPr>
              <a:t>fib</a:t>
            </a:r>
            <a:r>
              <a:rPr lang="bg-BG" sz="1600" b="1" dirty="0" smtClean="0">
                <a:solidFill>
                  <a:srgbClr val="FF0000"/>
                </a:solidFill>
                <a:effectLst/>
              </a:rPr>
              <a:t>( </a:t>
            </a:r>
            <a:r>
              <a:rPr lang="en-US" sz="1600" b="1" dirty="0" smtClean="0">
                <a:solidFill>
                  <a:srgbClr val="FF0000"/>
                </a:solidFill>
                <a:effectLst/>
              </a:rPr>
              <a:t>N</a:t>
            </a:r>
            <a:r>
              <a:rPr lang="bg-BG" sz="1600" b="1" dirty="0" smtClean="0">
                <a:solidFill>
                  <a:srgbClr val="FF0000"/>
                </a:solidFill>
                <a:effectLst/>
              </a:rPr>
              <a:t> )	&lt; </a:t>
            </a:r>
            <a:endParaRPr lang="en-US" sz="1050" b="1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F</a:t>
            </a:r>
            <a:r>
              <a:rPr lang="en-US" sz="1000" b="1" dirty="0" err="1" smtClean="0">
                <a:effectLst/>
              </a:rPr>
              <a:t>o</a:t>
            </a:r>
            <a:r>
              <a:rPr lang="bg-BG" sz="1400" b="1" dirty="0" smtClean="0">
                <a:effectLst/>
              </a:rPr>
              <a:t>, </a:t>
            </a:r>
            <a:r>
              <a:rPr lang="en-US" sz="1400" b="1" dirty="0" smtClean="0">
                <a:effectLst/>
              </a:rPr>
              <a:t>F</a:t>
            </a:r>
            <a:r>
              <a:rPr lang="bg-BG" sz="900" b="1" dirty="0" smtClean="0">
                <a:effectLst/>
              </a:rPr>
              <a:t>1</a:t>
            </a:r>
            <a:r>
              <a:rPr lang="bg-BG" sz="1400" b="1" dirty="0" smtClean="0">
                <a:effectLst/>
              </a:rPr>
              <a:t> = </a:t>
            </a:r>
            <a:r>
              <a:rPr lang="bg-BG" sz="1400" b="1" dirty="0" err="1" smtClean="0">
                <a:effectLst/>
              </a:rPr>
              <a:t>1</a:t>
            </a:r>
            <a:r>
              <a:rPr lang="bg-BG" sz="1400" b="1" dirty="0" smtClean="0">
                <a:effectLst/>
              </a:rPr>
              <a:t>; </a:t>
            </a:r>
            <a:r>
              <a:rPr lang="en-US" sz="1400" b="1" dirty="0" smtClean="0">
                <a:effectLst/>
              </a:rPr>
              <a:t>F</a:t>
            </a:r>
            <a:r>
              <a:rPr lang="bg-BG" sz="800" b="1" dirty="0" smtClean="0">
                <a:effectLst/>
              </a:rPr>
              <a:t>2</a:t>
            </a:r>
            <a:r>
              <a:rPr lang="bg-BG" sz="1400" b="1" dirty="0" smtClean="0">
                <a:effectLst/>
              </a:rPr>
              <a:t> = </a:t>
            </a:r>
            <a:r>
              <a:rPr lang="bg-BG" sz="1400" b="1" dirty="0" err="1" smtClean="0">
                <a:effectLst/>
              </a:rPr>
              <a:t>2</a:t>
            </a:r>
            <a:r>
              <a:rPr lang="bg-BG" sz="1400" b="1" dirty="0" smtClean="0">
                <a:effectLst/>
              </a:rPr>
              <a:t>; </a:t>
            </a:r>
            <a:r>
              <a:rPr lang="en-US" sz="1400" b="1" dirty="0" smtClean="0">
                <a:effectLst/>
              </a:rPr>
              <a:t>F</a:t>
            </a:r>
            <a:r>
              <a:rPr lang="bg-BG" sz="800" b="1" dirty="0" smtClean="0">
                <a:effectLst/>
              </a:rPr>
              <a:t>3</a:t>
            </a:r>
            <a:r>
              <a:rPr lang="bg-BG" sz="1400" b="1" dirty="0" smtClean="0">
                <a:effectLst/>
              </a:rPr>
              <a:t> = </a:t>
            </a:r>
            <a:r>
              <a:rPr lang="bg-BG" sz="1400" b="1" dirty="0" err="1" smtClean="0">
                <a:effectLst/>
              </a:rPr>
              <a:t>3</a:t>
            </a: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  <a:sym typeface="Wingdings" pitchFamily="2" charset="2"/>
              </a:rPr>
              <a:t></a:t>
            </a:r>
            <a:r>
              <a:rPr lang="bg-BG" sz="1400" b="1" dirty="0" smtClean="0">
                <a:effectLst/>
              </a:rPr>
              <a:t>	съществува </a:t>
            </a:r>
            <a:r>
              <a:rPr lang="en-US" sz="1400" b="1" dirty="0" smtClean="0">
                <a:effectLst/>
              </a:rPr>
              <a:t>k</a:t>
            </a:r>
            <a:r>
              <a:rPr lang="bg-BG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F</a:t>
            </a:r>
            <a:r>
              <a:rPr lang="en-US" sz="1100" b="1" dirty="0" err="1" smtClean="0">
                <a:effectLst/>
              </a:rPr>
              <a:t>k</a:t>
            </a:r>
            <a:r>
              <a:rPr lang="bg-BG" sz="1400" b="1" dirty="0" smtClean="0">
                <a:effectLst/>
              </a:rPr>
              <a:t> &lt;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</a:t>
            </a:r>
            <a:r>
              <a:rPr lang="bg-BG" sz="1400" b="1" dirty="0" smtClean="0">
                <a:effectLst/>
              </a:rPr>
              <a:t>ще докажем : 	</a:t>
            </a:r>
            <a:r>
              <a:rPr lang="en-US" sz="1400" b="1" dirty="0" smtClean="0">
                <a:effectLst/>
              </a:rPr>
              <a:t>F</a:t>
            </a:r>
            <a:r>
              <a:rPr lang="bg-BG" sz="1400" b="1" dirty="0" smtClean="0">
                <a:effectLst/>
              </a:rPr>
              <a:t> </a:t>
            </a:r>
            <a:r>
              <a:rPr lang="en-US" sz="1000" b="1" dirty="0" smtClean="0">
                <a:effectLst/>
              </a:rPr>
              <a:t>k</a:t>
            </a:r>
            <a:r>
              <a:rPr lang="bg-BG" sz="1000" b="1" dirty="0" smtClean="0">
                <a:effectLst/>
              </a:rPr>
              <a:t>+1</a:t>
            </a:r>
            <a:r>
              <a:rPr lang="bg-BG" sz="1400" b="1" dirty="0" smtClean="0">
                <a:effectLst/>
              </a:rPr>
              <a:t>  &lt; (5/3) </a:t>
            </a:r>
            <a:r>
              <a:rPr lang="en-US" sz="1000" b="1" dirty="0" smtClean="0">
                <a:effectLst/>
              </a:rPr>
              <a:t>^(k+1)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F </a:t>
            </a:r>
            <a:r>
              <a:rPr lang="en-US" sz="1000" b="1" dirty="0" smtClean="0">
                <a:effectLst/>
              </a:rPr>
              <a:t>k</a:t>
            </a:r>
            <a:r>
              <a:rPr lang="bg-BG" sz="1000" b="1" dirty="0" smtClean="0">
                <a:effectLst/>
              </a:rPr>
              <a:t>+1</a:t>
            </a:r>
            <a:r>
              <a:rPr lang="bg-BG" sz="1400" b="1" dirty="0" smtClean="0">
                <a:effectLst/>
              </a:rPr>
              <a:t> =</a:t>
            </a:r>
            <a:r>
              <a:rPr lang="en-US" sz="1400" b="1" dirty="0" err="1" smtClean="0">
                <a:effectLst/>
              </a:rPr>
              <a:t>Fk</a:t>
            </a:r>
            <a:r>
              <a:rPr lang="en-US" sz="1400" b="1" dirty="0" smtClean="0">
                <a:effectLst/>
              </a:rPr>
              <a:t> + F</a:t>
            </a:r>
            <a:r>
              <a:rPr lang="en-US" sz="1200" b="1" dirty="0" smtClean="0">
                <a:effectLst/>
              </a:rPr>
              <a:t>k-1</a:t>
            </a:r>
            <a:r>
              <a:rPr lang="bg-BG" sz="1400" b="1" dirty="0" smtClean="0">
                <a:effectLst/>
              </a:rPr>
              <a:t> &lt; (5/3)</a:t>
            </a:r>
            <a:r>
              <a:rPr lang="en-US" sz="1000" b="1" dirty="0" smtClean="0">
                <a:effectLst/>
              </a:rPr>
              <a:t>^k</a:t>
            </a:r>
            <a:r>
              <a:rPr lang="bg-BG" sz="1400" b="1" dirty="0" smtClean="0">
                <a:effectLst/>
              </a:rPr>
              <a:t> +(5/3)</a:t>
            </a:r>
            <a:r>
              <a:rPr lang="en-US" sz="1000" b="1" dirty="0" smtClean="0">
                <a:effectLst/>
              </a:rPr>
              <a:t>^(k-1</a:t>
            </a:r>
            <a:r>
              <a:rPr lang="en-US" sz="1400" b="1" dirty="0" smtClean="0">
                <a:effectLst/>
              </a:rPr>
              <a:t>)</a:t>
            </a:r>
            <a:r>
              <a:rPr lang="bg-BG" sz="1400" b="1" dirty="0" smtClean="0">
                <a:effectLst/>
              </a:rPr>
              <a:t>  &lt; (3/5)(</a:t>
            </a:r>
            <a:r>
              <a:rPr lang="bg-BG" sz="1400" b="1" dirty="0" err="1" smtClean="0">
                <a:effectLst/>
              </a:rPr>
              <a:t>5</a:t>
            </a:r>
            <a:r>
              <a:rPr lang="bg-BG" sz="1400" b="1" dirty="0" smtClean="0">
                <a:effectLst/>
              </a:rPr>
              <a:t>/3)</a:t>
            </a:r>
            <a:r>
              <a:rPr lang="en-US" sz="1000" b="1" dirty="0" smtClean="0">
                <a:effectLst/>
              </a:rPr>
              <a:t>^(k+1</a:t>
            </a:r>
            <a:r>
              <a:rPr lang="en-US" sz="1400" b="1" dirty="0" smtClean="0">
                <a:effectLst/>
              </a:rPr>
              <a:t>)</a:t>
            </a:r>
            <a:r>
              <a:rPr lang="bg-BG" sz="1400" b="1" dirty="0" smtClean="0">
                <a:effectLst/>
              </a:rPr>
              <a:t>+(3/5)</a:t>
            </a:r>
            <a:r>
              <a:rPr lang="en-US" sz="1000" b="1" dirty="0" smtClean="0">
                <a:effectLst/>
              </a:rPr>
              <a:t>^2</a:t>
            </a:r>
            <a:r>
              <a:rPr lang="en-US" sz="1400" b="1" dirty="0" smtClean="0">
                <a:effectLst/>
              </a:rPr>
              <a:t>  *</a:t>
            </a:r>
            <a:r>
              <a:rPr lang="bg-BG" sz="1400" b="1" dirty="0" smtClean="0">
                <a:effectLst/>
              </a:rPr>
              <a:t>(5/3)</a:t>
            </a:r>
            <a:r>
              <a:rPr lang="en-US" sz="1000" b="1" dirty="0" smtClean="0">
                <a:effectLst/>
              </a:rPr>
              <a:t>^(k+1)</a:t>
            </a:r>
            <a:r>
              <a:rPr lang="bg-BG" sz="1400" b="1" dirty="0" smtClean="0">
                <a:effectLst/>
              </a:rPr>
              <a:t>    </a:t>
            </a:r>
            <a:endParaRPr lang="en-US" sz="1400" b="1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  </a:t>
            </a:r>
            <a:r>
              <a:rPr lang="en-US" sz="1400" b="1" dirty="0" smtClean="0">
                <a:effectLst/>
              </a:rPr>
              <a:t>		</a:t>
            </a:r>
            <a:r>
              <a:rPr lang="bg-BG" sz="1400" b="1" dirty="0" smtClean="0">
                <a:effectLst/>
              </a:rPr>
              <a:t> &lt;((3/5) +(9/25))(5/3)</a:t>
            </a:r>
            <a:r>
              <a:rPr lang="en-US" sz="1400" b="1" dirty="0" smtClean="0">
                <a:effectLst/>
              </a:rPr>
              <a:t> </a:t>
            </a:r>
            <a:r>
              <a:rPr lang="en-US" sz="1000" b="1" dirty="0" smtClean="0">
                <a:effectLst/>
              </a:rPr>
              <a:t>^(k+1</a:t>
            </a:r>
            <a:r>
              <a:rPr lang="en-US" sz="1400" b="1" dirty="0" smtClean="0">
                <a:effectLst/>
              </a:rPr>
              <a:t>)</a:t>
            </a:r>
            <a:r>
              <a:rPr lang="bg-BG" sz="1400" b="1" dirty="0" smtClean="0">
                <a:effectLst/>
              </a:rPr>
              <a:t>  &lt;</a:t>
            </a:r>
            <a:r>
              <a:rPr lang="en-US" sz="1400" b="1" dirty="0" smtClean="0">
                <a:effectLst/>
              </a:rPr>
              <a:t> </a:t>
            </a:r>
            <a:r>
              <a:rPr lang="bg-BG" sz="1400" b="1" dirty="0" smtClean="0">
                <a:effectLst/>
              </a:rPr>
              <a:t>(24/25)(5/3)</a:t>
            </a:r>
            <a:r>
              <a:rPr lang="en-US" sz="1000" b="1" dirty="0" smtClean="0">
                <a:effectLst/>
              </a:rPr>
              <a:t>^(k+1</a:t>
            </a:r>
            <a:r>
              <a:rPr lang="en-US" sz="1400" b="1" dirty="0" smtClean="0">
                <a:effectLst/>
              </a:rPr>
              <a:t>)</a:t>
            </a:r>
            <a:r>
              <a:rPr lang="bg-BG" sz="1400" b="1" dirty="0" smtClean="0">
                <a:effectLst/>
              </a:rPr>
              <a:t> &lt;  (5/3)</a:t>
            </a:r>
            <a:r>
              <a:rPr lang="en-US" sz="1000" b="1" dirty="0" smtClean="0">
                <a:effectLst/>
              </a:rPr>
              <a:t>^(k+!)</a:t>
            </a:r>
            <a:r>
              <a:rPr lang="bg-BG" sz="1400" b="1" dirty="0" smtClean="0">
                <a:effectLst/>
              </a:rPr>
              <a:t>       </a:t>
            </a:r>
            <a:endParaRPr lang="en-US" sz="1400" b="1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/>
              <a:t>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/>
              <a:t>		</a:t>
            </a:r>
            <a:r>
              <a:rPr lang="bg-BG" sz="1800" b="1" dirty="0" smtClean="0">
                <a:effectLst/>
              </a:rPr>
              <a:t>експоненциална оценка съпътства слаба реализация!</a:t>
            </a:r>
            <a:endParaRPr lang="en-US" sz="1800" b="1" dirty="0" smtClean="0">
              <a:effectLst/>
            </a:endParaRPr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>
            <a:off x="5292725" y="1341438"/>
            <a:ext cx="142875" cy="935037"/>
          </a:xfrm>
          <a:prstGeom prst="rightBrace">
            <a:avLst>
              <a:gd name="adj1" fmla="val 5453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>
            <a:off x="5292725" y="2349500"/>
            <a:ext cx="142875" cy="863600"/>
          </a:xfrm>
          <a:prstGeom prst="rightBrace">
            <a:avLst>
              <a:gd name="adj1" fmla="val 5037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114800" y="3276600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23850" y="1125538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bg-BG" sz="1400"/>
              <a:t>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82187" y="4437112"/>
                <a:ext cx="637226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bg-BG" sz="1600" b="1" i="0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bg-BG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600" b="1" i="0" smtClean="0">
                                  <a:latin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bg-BG" sz="1600" b="1" i="0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  <m:r>
                            <a:rPr lang="bg-BG" sz="1600" b="1" i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bg-BG" sz="1600" b="1" i="0" smtClean="0">
                              <a:latin typeface="Cambria Math"/>
                            </a:rPr>
                            <m:t>к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87" y="4437112"/>
                <a:ext cx="637226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44720" y="4223725"/>
                <a:ext cx="599267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bg-BG" sz="1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bg-BG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bg-BG" sz="1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  <m:r>
                            <a:rPr lang="bg-BG" sz="1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20" y="4223725"/>
                <a:ext cx="599267" cy="501419"/>
              </a:xfrm>
              <a:prstGeom prst="rect">
                <a:avLst/>
              </a:prstGeom>
              <a:blipFill rotWithShape="1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1"/>
          <p:cNvSpPr>
            <a:spLocks noChangeArrowheads="1"/>
          </p:cNvSpPr>
          <p:nvPr/>
        </p:nvSpPr>
        <p:spPr bwMode="auto">
          <a:xfrm>
            <a:off x="5219700" y="3716338"/>
            <a:ext cx="3384550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2574925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600" b="1" i="1" u="sng" dirty="0" smtClean="0">
                <a:solidFill>
                  <a:srgbClr val="333333"/>
                </a:solidFill>
                <a:effectLst/>
              </a:rPr>
              <a:t>Алгоритми за откриване </a:t>
            </a:r>
            <a:r>
              <a:rPr lang="en-US" sz="1600" b="1" i="1" u="sng" dirty="0" smtClean="0">
                <a:solidFill>
                  <a:srgbClr val="333333"/>
                </a:solidFill>
                <a:effectLst/>
              </a:rPr>
              <a:t>max</a:t>
            </a:r>
            <a:r>
              <a:rPr lang="bg-BG" sz="1600" b="1" i="1" u="sng" dirty="0" smtClean="0">
                <a:solidFill>
                  <a:srgbClr val="333333"/>
                </a:solidFill>
                <a:effectLst/>
              </a:rPr>
              <a:t> сума на </a:t>
            </a:r>
            <a:r>
              <a:rPr lang="bg-BG" sz="1600" b="1" i="1" u="sng" dirty="0" err="1" smtClean="0">
                <a:solidFill>
                  <a:srgbClr val="333333"/>
                </a:solidFill>
                <a:effectLst/>
              </a:rPr>
              <a:t>подредица</a:t>
            </a:r>
            <a:r>
              <a:rPr lang="bg-BG" sz="1400" b="1" u="sng" dirty="0" smtClean="0">
                <a:solidFill>
                  <a:srgbClr val="333333"/>
                </a:solidFill>
                <a:effectLst/>
              </a:rPr>
              <a:t/>
            </a:r>
            <a:br>
              <a:rPr lang="bg-BG" sz="1400" b="1" u="sng" dirty="0" smtClean="0">
                <a:solidFill>
                  <a:srgbClr val="333333"/>
                </a:solidFill>
                <a:effectLst/>
              </a:rPr>
            </a:br>
            <a:r>
              <a:rPr lang="en-US" sz="1400" b="1" dirty="0" smtClean="0">
                <a:solidFill>
                  <a:srgbClr val="C00000"/>
                </a:solidFill>
                <a:effectLst/>
              </a:rPr>
              <a:t>1. </a:t>
            </a:r>
            <a:r>
              <a:rPr lang="bg-BG" sz="1400" b="1" dirty="0" smtClean="0">
                <a:solidFill>
                  <a:srgbClr val="C00000"/>
                </a:solidFill>
                <a:effectLst/>
              </a:rPr>
              <a:t>преглед на всички възможности</a:t>
            </a:r>
            <a:r>
              <a:rPr lang="en-US" sz="1400" b="1" dirty="0" smtClean="0">
                <a:effectLst/>
              </a:rPr>
              <a:t/>
            </a:r>
            <a:br>
              <a:rPr lang="en-US" sz="1400" b="1" dirty="0" smtClean="0">
                <a:effectLst/>
              </a:rPr>
            </a:b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maxSubSum1(</a:t>
            </a:r>
            <a:r>
              <a:rPr lang="en-US" sz="1400" b="1" dirty="0" err="1" smtClean="0">
                <a:effectLst/>
              </a:rPr>
              <a:t>const</a:t>
            </a:r>
            <a:r>
              <a:rPr lang="en-US" sz="1400" b="1" dirty="0" smtClean="0">
                <a:effectLst/>
              </a:rPr>
              <a:t> vector&lt;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&gt;  &amp;a)</a:t>
            </a:r>
            <a:br>
              <a:rPr lang="en-US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>{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 = 0;</a:t>
            </a:r>
            <a:br>
              <a:rPr lang="en-US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>for(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I = 0; I &lt; </a:t>
            </a:r>
            <a:r>
              <a:rPr lang="en-US" sz="1400" b="1" dirty="0" err="1" smtClean="0">
                <a:effectLst/>
              </a:rPr>
              <a:t>a.size</a:t>
            </a:r>
            <a:r>
              <a:rPr lang="en-US" sz="1400" b="1" dirty="0" smtClean="0">
                <a:effectLst/>
              </a:rPr>
              <a:t>(); I++)</a:t>
            </a:r>
            <a:br>
              <a:rPr lang="en-US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         </a:t>
            </a:r>
            <a:r>
              <a:rPr lang="en-US" sz="1400" b="1" dirty="0" smtClean="0">
                <a:effectLst/>
              </a:rPr>
              <a:t>for(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j = I; j &lt; </a:t>
            </a:r>
            <a:r>
              <a:rPr lang="en-US" sz="1400" b="1" dirty="0" err="1" smtClean="0">
                <a:effectLst/>
              </a:rPr>
              <a:t>a.size</a:t>
            </a:r>
            <a:r>
              <a:rPr lang="en-US" sz="1400" b="1" dirty="0" smtClean="0">
                <a:effectLst/>
              </a:rPr>
              <a:t>(); j++)</a:t>
            </a:r>
            <a:br>
              <a:rPr lang="en-US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>	{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= 0;			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O(1*N*N*N) = O(</a:t>
            </a:r>
            <a:r>
              <a:rPr lang="bg-BG" sz="1400" b="1" dirty="0" smtClean="0">
                <a:solidFill>
                  <a:srgbClr val="FF0000"/>
                </a:solidFill>
                <a:effectLst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      )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333333"/>
                </a:solidFill>
                <a:effectLst/>
              </a:rPr>
            </a:br>
            <a:r>
              <a:rPr lang="en-US" sz="1400" b="1" dirty="0" smtClean="0">
                <a:effectLst/>
              </a:rPr>
              <a:t>	 for(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k = I; k &lt; j; k++)</a:t>
            </a:r>
            <a:r>
              <a:rPr lang="bg-BG" sz="1400" b="1" dirty="0" smtClean="0">
                <a:effectLst/>
              </a:rPr>
              <a:t>		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>N-1        </a:t>
            </a:r>
            <a:r>
              <a:rPr lang="en-US" sz="1400" b="1" dirty="0" err="1" smtClean="0">
                <a:solidFill>
                  <a:srgbClr val="333333"/>
                </a:solidFill>
                <a:effectLst/>
              </a:rPr>
              <a:t>N-1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>         </a:t>
            </a:r>
            <a:r>
              <a:rPr lang="en-US" sz="1400" b="1" dirty="0" err="1" smtClean="0">
                <a:solidFill>
                  <a:srgbClr val="333333"/>
                </a:solidFill>
                <a:effectLst/>
              </a:rPr>
              <a:t>N-1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333333"/>
                </a:solidFill>
                <a:effectLst/>
              </a:rPr>
            </a:br>
            <a:r>
              <a:rPr lang="bg-BG" sz="1400" b="1" dirty="0" smtClean="0">
                <a:effectLst/>
              </a:rPr>
              <a:t>       </a:t>
            </a:r>
            <a:r>
              <a:rPr lang="en-US" sz="1400" b="1" dirty="0" smtClean="0">
                <a:effectLst/>
              </a:rPr>
              <a:t>		</a:t>
            </a:r>
            <a:r>
              <a:rPr lang="en-US" sz="1400" b="1" dirty="0" err="1" smtClean="0">
                <a:solidFill>
                  <a:srgbClr val="333333"/>
                </a:solidFill>
                <a:effectLst/>
              </a:rPr>
              <a:t>thisSum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> += a[k];	</a:t>
            </a:r>
            <a:r>
              <a:rPr lang="en-US" sz="1400" b="1" dirty="0" smtClean="0">
                <a:effectLst/>
              </a:rPr>
              <a:t>			*1</a:t>
            </a:r>
            <a:br>
              <a:rPr lang="en-US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>	if(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&gt;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)		</a:t>
            </a:r>
            <a:r>
              <a:rPr lang="en-US" sz="1400" b="1" dirty="0" err="1" smtClean="0">
                <a:solidFill>
                  <a:srgbClr val="333333"/>
                </a:solidFill>
                <a:effectLst/>
              </a:rPr>
              <a:t>i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>=0        j=0          k=</a:t>
            </a:r>
            <a:r>
              <a:rPr lang="en-US" sz="1400" b="1" dirty="0" err="1" smtClean="0">
                <a:solidFill>
                  <a:srgbClr val="333333"/>
                </a:solidFill>
                <a:effectLst/>
              </a:rPr>
              <a:t>i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/>
            </a:r>
            <a:br>
              <a:rPr lang="en-US" sz="1400" b="1" dirty="0" smtClean="0">
                <a:solidFill>
                  <a:srgbClr val="333333"/>
                </a:solidFill>
                <a:effectLst/>
              </a:rPr>
            </a:br>
            <a:r>
              <a:rPr lang="en-US" sz="1400" b="1" dirty="0" smtClean="0">
                <a:effectLst/>
              </a:rPr>
              <a:t>		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 = 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;	}</a:t>
            </a:r>
            <a:br>
              <a:rPr lang="en-US" sz="1400" b="1" dirty="0" smtClean="0">
                <a:effectLst/>
              </a:rPr>
            </a:br>
            <a:r>
              <a:rPr lang="en-US" sz="1400" b="1" dirty="0" smtClean="0">
                <a:effectLst/>
              </a:rPr>
              <a:t>return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;	}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229600" cy="29892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/>
              <a:t>	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2. </a:t>
            </a:r>
            <a:r>
              <a:rPr lang="bg-BG" sz="1400" b="1" dirty="0" smtClean="0">
                <a:solidFill>
                  <a:srgbClr val="C00000"/>
                </a:solidFill>
                <a:effectLst/>
              </a:rPr>
              <a:t>премахваме третия 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for: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maxSubSum2( </a:t>
            </a:r>
            <a:r>
              <a:rPr lang="en-US" sz="1400" b="1" dirty="0" err="1" smtClean="0">
                <a:effectLst/>
              </a:rPr>
              <a:t>const</a:t>
            </a:r>
            <a:r>
              <a:rPr lang="en-US" sz="1400" b="1" dirty="0" smtClean="0">
                <a:effectLst/>
              </a:rPr>
              <a:t> vector &lt;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&gt; &amp; a)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{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 = 0;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for (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I = 0; I &lt; </a:t>
            </a:r>
            <a:r>
              <a:rPr lang="en-US" sz="1400" b="1" dirty="0" err="1" smtClean="0">
                <a:effectLst/>
              </a:rPr>
              <a:t>a.size</a:t>
            </a:r>
            <a:r>
              <a:rPr lang="en-US" sz="1400" b="1" dirty="0" smtClean="0">
                <a:effectLst/>
              </a:rPr>
              <a:t>(); I++)	  </a:t>
            </a:r>
            <a:r>
              <a:rPr lang="bg-BG" sz="1200" b="1" dirty="0" smtClean="0">
                <a:effectLst/>
              </a:rPr>
              <a:t>натрупваме сумата като сме я</a:t>
            </a:r>
            <a:endParaRPr lang="en-US" sz="12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{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= 0;	//</a:t>
            </a:r>
            <a:r>
              <a:rPr lang="bg-BG" sz="1400" b="1" dirty="0" smtClean="0">
                <a:effectLst/>
              </a:rPr>
              <a:t>преместено тук</a:t>
            </a:r>
            <a:r>
              <a:rPr lang="en-US" sz="1400" b="1" dirty="0" smtClean="0">
                <a:effectLst/>
              </a:rPr>
              <a:t>  </a:t>
            </a:r>
            <a:r>
              <a:rPr lang="bg-BG" sz="1200" b="1" dirty="0" smtClean="0">
                <a:effectLst/>
              </a:rPr>
              <a:t>нулирали в началото на</a:t>
            </a:r>
            <a:r>
              <a:rPr lang="bg-BG" sz="1400" b="1" dirty="0" smtClean="0">
                <a:effectLst/>
              </a:rPr>
              <a:t> 			</a:t>
            </a:r>
            <a:r>
              <a:rPr lang="en-US" sz="1400" b="1" dirty="0" smtClean="0">
                <a:effectLst/>
              </a:rPr>
              <a:t>			  </a:t>
            </a:r>
            <a:r>
              <a:rPr lang="bg-BG" sz="1200" b="1" dirty="0" smtClean="0">
                <a:effectLst/>
              </a:rPr>
              <a:t>външния </a:t>
            </a:r>
            <a:r>
              <a:rPr lang="en-US" sz="1200" b="1" dirty="0" smtClean="0">
                <a:effectLst/>
              </a:rPr>
              <a:t>for</a:t>
            </a:r>
            <a:r>
              <a:rPr lang="bg-BG" sz="1200" b="1" dirty="0" smtClean="0">
                <a:effectLst/>
              </a:rPr>
              <a:t>.(От вар.1 знаем че:)</a:t>
            </a:r>
            <a:endParaRPr lang="en-US" sz="12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for(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j = I; j &lt; </a:t>
            </a:r>
            <a:r>
              <a:rPr lang="en-US" sz="1400" b="1" dirty="0" err="1" smtClean="0">
                <a:effectLst/>
              </a:rPr>
              <a:t>a.size</a:t>
            </a:r>
            <a:r>
              <a:rPr lang="en-US" sz="1400" b="1" dirty="0" smtClean="0">
                <a:effectLst/>
              </a:rPr>
              <a:t>(); j++)</a:t>
            </a: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    </a:t>
            </a:r>
            <a:r>
              <a:rPr lang="en-US" sz="1400" b="1" dirty="0" smtClean="0">
                <a:solidFill>
                  <a:srgbClr val="0000CC"/>
                </a:solidFill>
                <a:effectLst/>
              </a:rPr>
              <a:t>  j </a:t>
            </a:r>
            <a:r>
              <a:rPr lang="en-US" sz="1000" b="1" dirty="0" smtClean="0">
                <a:solidFill>
                  <a:srgbClr val="0033CC"/>
                </a:solidFill>
                <a:effectLst/>
              </a:rPr>
              <a:t>		      j-1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{	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+= a[j];</a:t>
            </a:r>
            <a:r>
              <a:rPr lang="bg-BG" sz="1400" b="1" dirty="0" smtClean="0">
                <a:effectLst/>
              </a:rPr>
              <a:t>			</a:t>
            </a:r>
            <a:endParaRPr lang="en-US" sz="14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	if(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&gt;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)</a:t>
            </a:r>
            <a:r>
              <a:rPr lang="bg-BG" sz="1400" b="1" dirty="0" smtClean="0">
                <a:effectLst/>
              </a:rPr>
              <a:t>	    </a:t>
            </a:r>
            <a:r>
              <a:rPr lang="en-US" sz="1400" b="1" dirty="0" smtClean="0">
                <a:effectLst/>
              </a:rPr>
              <a:t> </a:t>
            </a:r>
            <a:r>
              <a:rPr lang="bg-BG" sz="1400" b="1" dirty="0" smtClean="0">
                <a:effectLst/>
              </a:rPr>
              <a:t>    </a:t>
            </a:r>
            <a:r>
              <a:rPr lang="bg-BG" sz="1400" b="1" dirty="0" err="1" smtClean="0">
                <a:solidFill>
                  <a:srgbClr val="0033CC"/>
                </a:solidFill>
                <a:effectLst/>
              </a:rPr>
              <a:t>А</a:t>
            </a:r>
            <a:r>
              <a:rPr lang="bg-BG" sz="1100" b="1" dirty="0" err="1" smtClean="0">
                <a:solidFill>
                  <a:srgbClr val="0033CC"/>
                </a:solidFill>
                <a:effectLst/>
              </a:rPr>
              <a:t>к</a:t>
            </a:r>
            <a:r>
              <a:rPr lang="bg-BG" sz="1400" b="1" dirty="0" smtClean="0">
                <a:solidFill>
                  <a:srgbClr val="0033CC"/>
                </a:solidFill>
                <a:effectLst/>
              </a:rPr>
              <a:t>  = </a:t>
            </a:r>
            <a:r>
              <a:rPr lang="en-US" sz="1400" b="1" dirty="0" err="1" smtClean="0">
                <a:solidFill>
                  <a:srgbClr val="0033CC"/>
                </a:solidFill>
                <a:effectLst/>
              </a:rPr>
              <a:t>A</a:t>
            </a:r>
            <a:r>
              <a:rPr lang="en-US" sz="1100" b="1" dirty="0" err="1" smtClean="0">
                <a:solidFill>
                  <a:srgbClr val="0033CC"/>
                </a:solidFill>
                <a:effectLst/>
              </a:rPr>
              <a:t>j</a:t>
            </a:r>
            <a:r>
              <a:rPr lang="en-US" sz="1400" b="1" dirty="0" smtClean="0">
                <a:solidFill>
                  <a:srgbClr val="0033CC"/>
                </a:solidFill>
                <a:effectLst/>
              </a:rPr>
              <a:t>   +           </a:t>
            </a:r>
            <a:r>
              <a:rPr lang="en-US" sz="1400" b="1" dirty="0" err="1" smtClean="0">
                <a:solidFill>
                  <a:srgbClr val="0033CC"/>
                </a:solidFill>
                <a:effectLst/>
              </a:rPr>
              <a:t>A</a:t>
            </a:r>
            <a:r>
              <a:rPr lang="en-US" sz="1050" b="1" dirty="0" err="1" smtClean="0">
                <a:solidFill>
                  <a:srgbClr val="0033CC"/>
                </a:solidFill>
                <a:effectLst/>
              </a:rPr>
              <a:t>k</a:t>
            </a:r>
            <a:endParaRPr lang="bg-BG" sz="1050" b="1" dirty="0" smtClean="0">
              <a:solidFill>
                <a:srgbClr val="0033CC"/>
              </a:solidFill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				     </a:t>
            </a:r>
            <a:r>
              <a:rPr lang="en-US" sz="1000" b="1" dirty="0" smtClean="0">
                <a:solidFill>
                  <a:srgbClr val="0033CC"/>
                </a:solidFill>
                <a:effectLst/>
              </a:rPr>
              <a:t>k=I		      k=</a:t>
            </a:r>
            <a:r>
              <a:rPr lang="en-US" sz="1000" b="1" dirty="0" err="1" smtClean="0">
                <a:solidFill>
                  <a:srgbClr val="0033CC"/>
                </a:solidFill>
                <a:effectLst/>
              </a:rPr>
              <a:t>i</a:t>
            </a:r>
            <a:endParaRPr lang="en-US" sz="1000" b="1" dirty="0" smtClean="0">
              <a:solidFill>
                <a:srgbClr val="0033CC"/>
              </a:solidFill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	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 =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;	}}</a:t>
            </a:r>
            <a:endParaRPr lang="bg-BG" sz="14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return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; }		</a:t>
            </a:r>
            <a:r>
              <a:rPr lang="en-US" sz="1400" b="1" dirty="0" smtClean="0"/>
              <a:t>		</a:t>
            </a:r>
            <a:endParaRPr lang="en-US" sz="14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4500563" y="1341438"/>
            <a:ext cx="71437" cy="574675"/>
          </a:xfrm>
          <a:prstGeom prst="rightBrace">
            <a:avLst>
              <a:gd name="adj1" fmla="val 6703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5651500" y="1700213"/>
            <a:ext cx="215900" cy="288925"/>
            <a:chOff x="3470" y="1071"/>
            <a:chExt cx="136" cy="182"/>
          </a:xfrm>
        </p:grpSpPr>
        <p:sp>
          <p:nvSpPr>
            <p:cNvPr id="8222" name="Line 6"/>
            <p:cNvSpPr>
              <a:spLocks noChangeShapeType="1"/>
            </p:cNvSpPr>
            <p:nvPr/>
          </p:nvSpPr>
          <p:spPr bwMode="auto">
            <a:xfrm>
              <a:off x="3470" y="10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3" name="Line 7"/>
            <p:cNvSpPr>
              <a:spLocks noChangeShapeType="1"/>
            </p:cNvSpPr>
            <p:nvPr/>
          </p:nvSpPr>
          <p:spPr bwMode="auto">
            <a:xfrm>
              <a:off x="3470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4" name="Line 8"/>
            <p:cNvSpPr>
              <a:spLocks noChangeShapeType="1"/>
            </p:cNvSpPr>
            <p:nvPr/>
          </p:nvSpPr>
          <p:spPr bwMode="auto">
            <a:xfrm>
              <a:off x="3470" y="1071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5" name="Line 9"/>
            <p:cNvSpPr>
              <a:spLocks noChangeShapeType="1"/>
            </p:cNvSpPr>
            <p:nvPr/>
          </p:nvSpPr>
          <p:spPr bwMode="auto">
            <a:xfrm flipH="1">
              <a:off x="3470" y="1162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6300788" y="1700213"/>
            <a:ext cx="215900" cy="288925"/>
            <a:chOff x="3470" y="1071"/>
            <a:chExt cx="136" cy="182"/>
          </a:xfrm>
        </p:grpSpPr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>
              <a:off x="3470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3470" y="1071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1" name="Line 15"/>
            <p:cNvSpPr>
              <a:spLocks noChangeShapeType="1"/>
            </p:cNvSpPr>
            <p:nvPr/>
          </p:nvSpPr>
          <p:spPr bwMode="auto">
            <a:xfrm flipH="1">
              <a:off x="3470" y="1162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8200" name="Group 16"/>
          <p:cNvGrpSpPr>
            <a:grpSpLocks/>
          </p:cNvGrpSpPr>
          <p:nvPr/>
        </p:nvGrpSpPr>
        <p:grpSpPr bwMode="auto">
          <a:xfrm>
            <a:off x="7019925" y="1700213"/>
            <a:ext cx="215900" cy="288925"/>
            <a:chOff x="3470" y="1071"/>
            <a:chExt cx="136" cy="182"/>
          </a:xfrm>
        </p:grpSpPr>
        <p:sp>
          <p:nvSpPr>
            <p:cNvPr id="8214" name="Line 17"/>
            <p:cNvSpPr>
              <a:spLocks noChangeShapeType="1"/>
            </p:cNvSpPr>
            <p:nvPr/>
          </p:nvSpPr>
          <p:spPr bwMode="auto">
            <a:xfrm>
              <a:off x="3470" y="10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5" name="Line 18"/>
            <p:cNvSpPr>
              <a:spLocks noChangeShapeType="1"/>
            </p:cNvSpPr>
            <p:nvPr/>
          </p:nvSpPr>
          <p:spPr bwMode="auto">
            <a:xfrm>
              <a:off x="3470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6" name="Line 19"/>
            <p:cNvSpPr>
              <a:spLocks noChangeShapeType="1"/>
            </p:cNvSpPr>
            <p:nvPr/>
          </p:nvSpPr>
          <p:spPr bwMode="auto">
            <a:xfrm>
              <a:off x="3470" y="1071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7" name="Line 20"/>
            <p:cNvSpPr>
              <a:spLocks noChangeShapeType="1"/>
            </p:cNvSpPr>
            <p:nvPr/>
          </p:nvSpPr>
          <p:spPr bwMode="auto">
            <a:xfrm flipH="1">
              <a:off x="3470" y="1162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8201" name="Group 21"/>
          <p:cNvGrpSpPr>
            <a:grpSpLocks/>
          </p:cNvGrpSpPr>
          <p:nvPr/>
        </p:nvGrpSpPr>
        <p:grpSpPr bwMode="auto">
          <a:xfrm>
            <a:off x="5410200" y="4754380"/>
            <a:ext cx="215900" cy="288925"/>
            <a:chOff x="3470" y="1071"/>
            <a:chExt cx="136" cy="182"/>
          </a:xfrm>
        </p:grpSpPr>
        <p:sp>
          <p:nvSpPr>
            <p:cNvPr id="8210" name="Line 22"/>
            <p:cNvSpPr>
              <a:spLocks noChangeShapeType="1"/>
            </p:cNvSpPr>
            <p:nvPr/>
          </p:nvSpPr>
          <p:spPr bwMode="auto">
            <a:xfrm>
              <a:off x="3470" y="10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1" name="Line 23"/>
            <p:cNvSpPr>
              <a:spLocks noChangeShapeType="1"/>
            </p:cNvSpPr>
            <p:nvPr/>
          </p:nvSpPr>
          <p:spPr bwMode="auto">
            <a:xfrm>
              <a:off x="3470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2" name="Line 24"/>
            <p:cNvSpPr>
              <a:spLocks noChangeShapeType="1"/>
            </p:cNvSpPr>
            <p:nvPr/>
          </p:nvSpPr>
          <p:spPr bwMode="auto">
            <a:xfrm>
              <a:off x="3470" y="1071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3" name="Line 25"/>
            <p:cNvSpPr>
              <a:spLocks noChangeShapeType="1"/>
            </p:cNvSpPr>
            <p:nvPr/>
          </p:nvSpPr>
          <p:spPr bwMode="auto">
            <a:xfrm flipH="1">
              <a:off x="3470" y="1162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8202" name="Group 26"/>
          <p:cNvGrpSpPr>
            <a:grpSpLocks/>
          </p:cNvGrpSpPr>
          <p:nvPr/>
        </p:nvGrpSpPr>
        <p:grpSpPr bwMode="auto">
          <a:xfrm>
            <a:off x="7162800" y="4754380"/>
            <a:ext cx="215900" cy="288925"/>
            <a:chOff x="3470" y="1071"/>
            <a:chExt cx="136" cy="182"/>
          </a:xfrm>
        </p:grpSpPr>
        <p:sp>
          <p:nvSpPr>
            <p:cNvPr id="8206" name="Line 27"/>
            <p:cNvSpPr>
              <a:spLocks noChangeShapeType="1"/>
            </p:cNvSpPr>
            <p:nvPr/>
          </p:nvSpPr>
          <p:spPr bwMode="auto">
            <a:xfrm>
              <a:off x="3470" y="10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7" name="Line 28"/>
            <p:cNvSpPr>
              <a:spLocks noChangeShapeType="1"/>
            </p:cNvSpPr>
            <p:nvPr/>
          </p:nvSpPr>
          <p:spPr bwMode="auto">
            <a:xfrm>
              <a:off x="3470" y="12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8" name="Line 29"/>
            <p:cNvSpPr>
              <a:spLocks noChangeShapeType="1"/>
            </p:cNvSpPr>
            <p:nvPr/>
          </p:nvSpPr>
          <p:spPr bwMode="auto">
            <a:xfrm>
              <a:off x="3470" y="1071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9" name="Line 30"/>
            <p:cNvSpPr>
              <a:spLocks noChangeShapeType="1"/>
            </p:cNvSpPr>
            <p:nvPr/>
          </p:nvSpPr>
          <p:spPr bwMode="auto">
            <a:xfrm flipH="1">
              <a:off x="3470" y="1162"/>
              <a:ext cx="136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03" name="Text Box 32"/>
          <p:cNvSpPr txBox="1">
            <a:spLocks noChangeArrowheads="1"/>
          </p:cNvSpPr>
          <p:nvPr/>
        </p:nvSpPr>
        <p:spPr bwMode="auto">
          <a:xfrm>
            <a:off x="6156325" y="5441950"/>
            <a:ext cx="1202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i="1" dirty="0">
                <a:solidFill>
                  <a:srgbClr val="0000CC"/>
                </a:solidFill>
              </a:rPr>
              <a:t>O(    </a:t>
            </a:r>
            <a:r>
              <a:rPr lang="en-US" sz="2400" b="1" i="1" dirty="0" smtClean="0">
                <a:solidFill>
                  <a:srgbClr val="0000CC"/>
                </a:solidFill>
              </a:rPr>
              <a:t>)</a:t>
            </a:r>
            <a:endParaRPr lang="en-GB" sz="2400" b="1" i="1" dirty="0">
              <a:solidFill>
                <a:srgbClr val="0000CC"/>
              </a:solidFill>
            </a:endParaRPr>
          </a:p>
        </p:txBody>
      </p:sp>
      <p:sp>
        <p:nvSpPr>
          <p:cNvPr id="8204" name="Text Box 33"/>
          <p:cNvSpPr txBox="1">
            <a:spLocks noChangeArrowheads="1"/>
          </p:cNvSpPr>
          <p:nvPr/>
        </p:nvSpPr>
        <p:spPr bwMode="auto">
          <a:xfrm>
            <a:off x="6461125" y="336550"/>
            <a:ext cx="1308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i="1" dirty="0" smtClean="0">
                <a:solidFill>
                  <a:srgbClr val="FF0000"/>
                </a:solidFill>
              </a:rPr>
              <a:t>O(</a:t>
            </a:r>
            <a:r>
              <a:rPr lang="en-US" sz="2400" b="1" i="1" dirty="0" smtClean="0">
                <a:solidFill>
                  <a:srgbClr val="0000CC"/>
                </a:solidFill>
              </a:rPr>
              <a:t>     </a:t>
            </a:r>
            <a:r>
              <a:rPr lang="en-US" sz="2400" b="1" i="1" dirty="0" smtClean="0">
                <a:solidFill>
                  <a:srgbClr val="FF0000"/>
                </a:solidFill>
              </a:rPr>
              <a:t>)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  <p:pic>
        <p:nvPicPr>
          <p:cNvPr id="820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37" y="5447273"/>
            <a:ext cx="640080" cy="42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6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91" y="386879"/>
            <a:ext cx="55403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27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91" y="1193957"/>
            <a:ext cx="55403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7"/>
          <p:cNvSpPr>
            <a:spLocks noChangeArrowheads="1"/>
          </p:cNvSpPr>
          <p:nvPr/>
        </p:nvSpPr>
        <p:spPr bwMode="auto">
          <a:xfrm>
            <a:off x="5868988" y="981075"/>
            <a:ext cx="647700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19" name="Oval 6"/>
          <p:cNvSpPr>
            <a:spLocks noChangeArrowheads="1"/>
          </p:cNvSpPr>
          <p:nvPr/>
        </p:nvSpPr>
        <p:spPr bwMode="auto">
          <a:xfrm>
            <a:off x="900113" y="1052513"/>
            <a:ext cx="13684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0605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1800" b="1" i="1" dirty="0" smtClean="0">
                <a:solidFill>
                  <a:srgbClr val="FF0000"/>
                </a:solidFill>
                <a:effectLst/>
              </a:rPr>
              <a:t>3. divide&amp; conquer</a:t>
            </a:r>
            <a:r>
              <a:rPr lang="bg-BG" sz="1800" b="1" i="1" dirty="0" smtClean="0">
                <a:solidFill>
                  <a:srgbClr val="FF0000"/>
                </a:solidFill>
                <a:effectLst/>
              </a:rPr>
              <a:t> стратегия</a:t>
            </a:r>
            <a:r>
              <a:rPr lang="bg-BG" sz="1600" b="1" dirty="0" smtClean="0">
                <a:solidFill>
                  <a:srgbClr val="FF0000"/>
                </a:solidFill>
                <a:effectLst/>
              </a:rPr>
              <a:t>: </a:t>
            </a: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>цепим проблема на 2 части и т. н. рекурсивно. Съединяваме двете решения.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Max</a:t>
            </a:r>
            <a:r>
              <a:rPr lang="bg-BG" sz="1400" b="1" dirty="0" smtClean="0"/>
              <a:t> сума може да е на 3 места: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I</a:t>
            </a:r>
            <a:r>
              <a:rPr lang="bg-BG" sz="1400" b="1" dirty="0" smtClean="0"/>
              <a:t> половина от числа			</a:t>
            </a:r>
            <a:r>
              <a:rPr lang="en-US" sz="1400" b="1" dirty="0" smtClean="0"/>
              <a:t>II</a:t>
            </a:r>
            <a:r>
              <a:rPr lang="bg-BG" sz="1400" b="1" dirty="0" smtClean="0"/>
              <a:t> половина от числа</a:t>
            </a:r>
            <a:br>
              <a:rPr lang="bg-BG" sz="1400" b="1" dirty="0" smtClean="0"/>
            </a:br>
            <a:r>
              <a:rPr lang="bg-BG" sz="1400" b="1" dirty="0" smtClean="0"/>
              <a:t>4  -  3       5  -  2				-1   2   6   -2</a:t>
            </a:r>
            <a:br>
              <a:rPr lang="bg-BG" sz="1400" b="1" dirty="0" smtClean="0"/>
            </a:b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>6				  	    8</a:t>
            </a:r>
            <a:br>
              <a:rPr lang="bg-BG" sz="1400" b="1" dirty="0" smtClean="0"/>
            </a:br>
            <a:r>
              <a:rPr lang="bg-BG" sz="1400" b="1" dirty="0" smtClean="0"/>
              <a:t>							</a:t>
            </a:r>
            <a:r>
              <a:rPr lang="bg-BG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en-US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92375"/>
            <a:ext cx="9144000" cy="4149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effectLst/>
              </a:rPr>
              <a:t>maxSumRec</a:t>
            </a:r>
            <a:r>
              <a:rPr lang="en-US" sz="1400" b="1" dirty="0" smtClean="0">
                <a:effectLst/>
              </a:rPr>
              <a:t>( </a:t>
            </a:r>
            <a:r>
              <a:rPr lang="en-US" sz="1400" b="1" dirty="0" err="1" smtClean="0">
                <a:effectLst/>
              </a:rPr>
              <a:t>const</a:t>
            </a:r>
            <a:r>
              <a:rPr lang="en-US" sz="1400" b="1" dirty="0" smtClean="0">
                <a:effectLst/>
              </a:rPr>
              <a:t> vector&lt;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&gt; &amp;a,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left,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right)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{ if( left == right)	</a:t>
            </a:r>
            <a:r>
              <a:rPr lang="bg-BG" sz="1400" b="1" dirty="0" smtClean="0">
                <a:effectLst/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// </a:t>
            </a:r>
            <a:r>
              <a:rPr lang="bg-BG" sz="1400" b="1" dirty="0" smtClean="0">
                <a:solidFill>
                  <a:srgbClr val="FF0000"/>
                </a:solidFill>
                <a:effectLst/>
              </a:rPr>
              <a:t>базов случай</a:t>
            </a:r>
            <a:endParaRPr lang="en-US" sz="1400" b="1" dirty="0" smtClean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if( a[left]) &gt; 0)	</a:t>
            </a: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return a[left];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	else 		return 0;</a:t>
            </a:r>
            <a:endParaRPr lang="bg-BG" sz="1400" b="1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b="1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center = (left + right )  /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maxLeftSum</a:t>
            </a:r>
            <a:r>
              <a:rPr lang="en-US" sz="1400" b="1" dirty="0" smtClean="0">
                <a:effectLst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effectLst/>
              </a:rPr>
              <a:t>maxSumRec</a:t>
            </a:r>
            <a:r>
              <a:rPr lang="en-US" sz="1400" b="1" dirty="0" smtClean="0">
                <a:effectLst/>
              </a:rPr>
              <a:t>( a, left, center);		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// T(N/2)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maxRightSum</a:t>
            </a:r>
            <a:r>
              <a:rPr lang="en-US" sz="1400" b="1" dirty="0" smtClean="0">
                <a:effectLst/>
              </a:rPr>
              <a:t> =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effectLst/>
              </a:rPr>
              <a:t>maxSumRec</a:t>
            </a:r>
            <a:r>
              <a:rPr lang="en-US" sz="1400" b="1" dirty="0" smtClean="0">
                <a:effectLst/>
              </a:rPr>
              <a:t>( a, center + 1, right);	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//</a:t>
            </a:r>
            <a:r>
              <a:rPr lang="bg-BG" sz="14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T(N/2)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dirty="0" smtClean="0">
                <a:effectLst/>
              </a:rPr>
              <a:t>	</a:t>
            </a:r>
            <a:r>
              <a:rPr lang="en-US" sz="1400" dirty="0" smtClean="0">
                <a:effectLst/>
              </a:rPr>
              <a:t/>
            </a:r>
            <a:br>
              <a:rPr lang="en-US" sz="1400" dirty="0" smtClean="0">
                <a:effectLst/>
              </a:rPr>
            </a:b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maxLeftBorderSum</a:t>
            </a:r>
            <a:r>
              <a:rPr lang="en-US" sz="1400" b="1" dirty="0" smtClean="0">
                <a:effectLst/>
              </a:rPr>
              <a:t> = 0; </a:t>
            </a:r>
            <a:r>
              <a:rPr lang="en-US" sz="1400" b="1" dirty="0" err="1" smtClean="0">
                <a:effectLst/>
              </a:rPr>
              <a:t>leftBorderSum</a:t>
            </a:r>
            <a:r>
              <a:rPr lang="en-US" sz="1400" b="1" dirty="0" smtClean="0">
                <a:effectLst/>
              </a:rPr>
              <a:t> = 0;</a:t>
            </a:r>
            <a:endParaRPr lang="en-US" sz="1400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for(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I = center; I &gt; = left; I--)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{ </a:t>
            </a:r>
            <a:r>
              <a:rPr lang="en-US" sz="1400" b="1" dirty="0" err="1" smtClean="0">
                <a:effectLst/>
              </a:rPr>
              <a:t>leftBorderSum</a:t>
            </a:r>
            <a:r>
              <a:rPr lang="en-US" sz="1400" b="1" dirty="0" smtClean="0">
                <a:effectLst/>
              </a:rPr>
              <a:t> += a[I];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if(</a:t>
            </a:r>
            <a:r>
              <a:rPr lang="en-US" sz="1400" b="1" dirty="0" err="1" smtClean="0">
                <a:effectLst/>
              </a:rPr>
              <a:t>leftBorderSum</a:t>
            </a:r>
            <a:r>
              <a:rPr lang="en-US" sz="1400" b="1" dirty="0" smtClean="0">
                <a:effectLst/>
              </a:rPr>
              <a:t> &gt; </a:t>
            </a:r>
            <a:r>
              <a:rPr lang="en-US" sz="1400" b="1" dirty="0" err="1" smtClean="0">
                <a:effectLst/>
              </a:rPr>
              <a:t>maxLeftBorderSum</a:t>
            </a:r>
            <a:r>
              <a:rPr lang="en-US" sz="1400" b="1" dirty="0" smtClean="0">
                <a:effectLst/>
              </a:rPr>
              <a:t>) </a:t>
            </a:r>
            <a:r>
              <a:rPr lang="en-US" sz="1400" b="1" dirty="0" err="1" smtClean="0">
                <a:effectLst/>
              </a:rPr>
              <a:t>maxLeftBorderSum</a:t>
            </a:r>
            <a:r>
              <a:rPr lang="en-US" sz="1400" b="1" dirty="0" smtClean="0">
                <a:effectLst/>
              </a:rPr>
              <a:t> = </a:t>
            </a:r>
            <a:r>
              <a:rPr lang="en-US" sz="1400" b="1" dirty="0" err="1" smtClean="0">
                <a:effectLst/>
              </a:rPr>
              <a:t>leftBorderSum</a:t>
            </a:r>
            <a:r>
              <a:rPr lang="en-US" sz="1400" b="1" dirty="0" smtClean="0">
                <a:effectLst/>
              </a:rPr>
              <a:t> }</a:t>
            </a:r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1116013" y="1412875"/>
            <a:ext cx="540067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>
            <a:off x="4140200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5219700" y="1412875"/>
            <a:ext cx="2232025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323850" y="2924175"/>
            <a:ext cx="71438" cy="720725"/>
          </a:xfrm>
          <a:prstGeom prst="leftBracket">
            <a:avLst>
              <a:gd name="adj" fmla="val 840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0" y="2820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9227" name="AutoShape 10"/>
          <p:cNvSpPr>
            <a:spLocks/>
          </p:cNvSpPr>
          <p:nvPr/>
        </p:nvSpPr>
        <p:spPr bwMode="auto">
          <a:xfrm>
            <a:off x="250825" y="4437112"/>
            <a:ext cx="152400" cy="800100"/>
          </a:xfrm>
          <a:prstGeom prst="leftBracket">
            <a:avLst>
              <a:gd name="adj" fmla="val 4375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547665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 eaLnBrk="1" hangingPunct="1"/>
            <a:r>
              <a:rPr lang="en-US" sz="1600" b="1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maxRightBorderSum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= 0; 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= 0;		</a:t>
            </a:r>
            <a:endParaRPr lang="en-US" sz="2000" b="1" dirty="0">
              <a:solidFill>
                <a:srgbClr val="0000CC"/>
              </a:solidFill>
              <a:latin typeface="Arial" charset="0"/>
            </a:endParaRPr>
          </a:p>
          <a:p>
            <a:pPr indent="457200"/>
            <a:r>
              <a:rPr lang="en-US" sz="1600" b="1" dirty="0">
                <a:latin typeface="Arial" charset="0"/>
                <a:cs typeface="Times New Roman" pitchFamily="18" charset="0"/>
              </a:rPr>
              <a:t>for( 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j = center + 1; j &lt; right; j++)</a:t>
            </a:r>
            <a:endParaRPr lang="en-US" sz="1600" b="1" dirty="0">
              <a:latin typeface="Arial" charset="0"/>
            </a:endParaRPr>
          </a:p>
          <a:p>
            <a:pPr indent="457200"/>
            <a:r>
              <a:rPr lang="en-US" sz="1600" b="1" dirty="0">
                <a:latin typeface="Arial" charset="0"/>
                <a:cs typeface="Times New Roman" pitchFamily="18" charset="0"/>
              </a:rPr>
              <a:t>{		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 +=a[j];</a:t>
            </a:r>
            <a:endParaRPr lang="en-US" sz="1600" b="1" dirty="0">
              <a:latin typeface="Arial" charset="0"/>
            </a:endParaRPr>
          </a:p>
          <a:p>
            <a:pPr indent="457200"/>
            <a:r>
              <a:rPr lang="en-US" sz="1600" b="1" dirty="0">
                <a:latin typeface="Arial" charset="0"/>
                <a:cs typeface="Times New Roman" pitchFamily="18" charset="0"/>
              </a:rPr>
              <a:t>if(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&gt; 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maxRightBorderSum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)  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maxRightBorderSum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 = </a:t>
            </a:r>
            <a:r>
              <a:rPr lang="en-US" sz="1600" b="1" dirty="0" err="1">
                <a:latin typeface="Arial" charset="0"/>
                <a:cs typeface="Times New Roman" pitchFamily="18" charset="0"/>
              </a:rPr>
              <a:t>rightBorderSum</a:t>
            </a:r>
            <a:r>
              <a:rPr lang="en-US" sz="1600" b="1" dirty="0">
                <a:latin typeface="Arial" charset="0"/>
                <a:cs typeface="Times New Roman" pitchFamily="18" charset="0"/>
              </a:rPr>
              <a:t>; }</a:t>
            </a:r>
            <a:endParaRPr lang="en-US" sz="1600" b="1" dirty="0">
              <a:latin typeface="Arial" charset="0"/>
            </a:endParaRPr>
          </a:p>
          <a:p>
            <a:pPr indent="457200"/>
            <a:endParaRPr lang="en-US" sz="1400" dirty="0">
              <a:latin typeface="Arial" charset="0"/>
            </a:endParaRPr>
          </a:p>
        </p:txBody>
      </p:sp>
      <p:sp>
        <p:nvSpPr>
          <p:cNvPr id="9229" name="AutoShape 13"/>
          <p:cNvSpPr>
            <a:spLocks/>
          </p:cNvSpPr>
          <p:nvPr/>
        </p:nvSpPr>
        <p:spPr bwMode="auto">
          <a:xfrm>
            <a:off x="250825" y="5661025"/>
            <a:ext cx="150813" cy="800100"/>
          </a:xfrm>
          <a:prstGeom prst="leftBracket">
            <a:avLst>
              <a:gd name="adj" fmla="val 4421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0" name="AutoShape 14"/>
          <p:cNvSpPr>
            <a:spLocks/>
          </p:cNvSpPr>
          <p:nvPr/>
        </p:nvSpPr>
        <p:spPr bwMode="auto">
          <a:xfrm>
            <a:off x="5867400" y="4365625"/>
            <a:ext cx="73025" cy="2159000"/>
          </a:xfrm>
          <a:prstGeom prst="rightBrace">
            <a:avLst>
              <a:gd name="adj1" fmla="val 246377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96000" y="52578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1" i="1" dirty="0">
                <a:solidFill>
                  <a:srgbClr val="FF0000"/>
                </a:solidFill>
              </a:rPr>
              <a:t>O(N)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4500563" y="1916113"/>
            <a:ext cx="2016125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1686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return max3(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maxLeftSum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maxRightSum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MaxLeftBorderSum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+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maxRightBorderSum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);}</a:t>
            </a:r>
            <a:b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bg-BG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/>
            </a:r>
            <a:br>
              <a:rPr lang="bg-BG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</a:t>
            </a:r>
            <a:r>
              <a:rPr lang="en-US" sz="1400" b="1" dirty="0" err="1" smtClean="0">
                <a:solidFill>
                  <a:srgbClr val="C00000"/>
                </a:solidFill>
                <a:effectLst/>
              </a:rPr>
              <a:t>nt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 maxSubSum3 (</a:t>
            </a:r>
            <a:r>
              <a:rPr lang="en-US" sz="1400" b="1" dirty="0" err="1" smtClean="0">
                <a:solidFill>
                  <a:srgbClr val="C00000"/>
                </a:solidFill>
                <a:effectLst/>
              </a:rPr>
              <a:t>const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 vector&lt;</a:t>
            </a:r>
            <a:r>
              <a:rPr lang="en-US" sz="1400" b="1" dirty="0" err="1" smtClean="0">
                <a:solidFill>
                  <a:srgbClr val="C00000"/>
                </a:solidFill>
                <a:effectLst/>
              </a:rPr>
              <a:t>int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&gt; &amp;a)</a:t>
            </a:r>
            <a:br>
              <a:rPr lang="en-US" sz="1400" b="1" dirty="0" smtClean="0">
                <a:solidFill>
                  <a:srgbClr val="C00000"/>
                </a:solidFill>
                <a:effectLst/>
              </a:rPr>
            </a:br>
            <a:r>
              <a:rPr lang="en-US" sz="1400" b="1" dirty="0" smtClean="0">
                <a:solidFill>
                  <a:srgbClr val="C00000"/>
                </a:solidFill>
                <a:effectLst/>
              </a:rPr>
              <a:t>	{ return </a:t>
            </a:r>
            <a:r>
              <a:rPr lang="en-US" sz="1400" b="1" dirty="0" err="1" smtClean="0">
                <a:solidFill>
                  <a:srgbClr val="C00000"/>
                </a:solidFill>
                <a:effectLst/>
              </a:rPr>
              <a:t>maxSumRec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( a,0, </a:t>
            </a:r>
            <a:r>
              <a:rPr lang="en-US" sz="1400" b="1" dirty="0" err="1" smtClean="0">
                <a:solidFill>
                  <a:srgbClr val="C00000"/>
                </a:solidFill>
                <a:effectLst/>
              </a:rPr>
              <a:t>a.size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() – 1);	}</a:t>
            </a:r>
            <a:r>
              <a:rPr lang="bg-BG" sz="1400" b="1" dirty="0" smtClean="0">
                <a:solidFill>
                  <a:srgbClr val="333333"/>
                </a:solidFill>
                <a:effectLst/>
              </a:rPr>
              <a:t/>
            </a:r>
            <a:br>
              <a:rPr lang="bg-BG" sz="1400" b="1" dirty="0" smtClean="0">
                <a:solidFill>
                  <a:srgbClr val="333333"/>
                </a:solidFill>
                <a:effectLst/>
              </a:rPr>
            </a:br>
            <a:r>
              <a:rPr lang="bg-BG" sz="1400" b="1" dirty="0" smtClean="0">
                <a:solidFill>
                  <a:srgbClr val="FF0000"/>
                </a:solidFill>
                <a:effectLst/>
              </a:rPr>
              <a:t>анализ  (както </a:t>
            </a:r>
            <a:r>
              <a:rPr lang="bg-BG" sz="1400" b="1" dirty="0" err="1" smtClean="0">
                <a:solidFill>
                  <a:srgbClr val="FF0000"/>
                </a:solidFill>
                <a:effectLst/>
              </a:rPr>
              <a:t>Фибоначи</a:t>
            </a:r>
            <a:r>
              <a:rPr lang="bg-BG" sz="1400" b="1" dirty="0" smtClean="0">
                <a:effectLst/>
              </a:rPr>
              <a:t>): </a:t>
            </a:r>
            <a:r>
              <a:rPr lang="en-US" sz="1400" b="1" dirty="0" err="1" smtClean="0">
                <a:effectLst/>
              </a:rPr>
              <a:t>нека</a:t>
            </a:r>
            <a:r>
              <a:rPr lang="en-US" sz="1400" b="1" dirty="0" smtClean="0">
                <a:effectLst/>
              </a:rPr>
              <a:t> T(N)</a:t>
            </a:r>
            <a:r>
              <a:rPr lang="bg-BG" sz="1400" b="1" dirty="0" smtClean="0">
                <a:effectLst/>
              </a:rPr>
              <a:t> за </a:t>
            </a:r>
            <a:r>
              <a:rPr lang="en-US" sz="1400" b="1" dirty="0" smtClean="0">
                <a:effectLst/>
              </a:rPr>
              <a:t>N </a:t>
            </a:r>
            <a:r>
              <a:rPr lang="bg-BG" sz="1400" b="1" dirty="0" smtClean="0">
                <a:effectLst/>
              </a:rPr>
              <a:t>числа; за </a:t>
            </a:r>
            <a:r>
              <a:rPr lang="en-US" sz="1400" b="1" dirty="0" smtClean="0">
                <a:effectLst/>
              </a:rPr>
              <a:t>N = 1  </a:t>
            </a:r>
            <a:r>
              <a:rPr lang="en-US" sz="1400" b="1" dirty="0" smtClean="0">
                <a:effectLst/>
                <a:sym typeface="Wingdings" pitchFamily="2" charset="2"/>
              </a:rPr>
              <a:t></a:t>
            </a:r>
            <a:r>
              <a:rPr lang="en-US" sz="1400" b="1" dirty="0" smtClean="0">
                <a:effectLst/>
              </a:rPr>
              <a:t> T(1) = 1;</a:t>
            </a:r>
            <a:r>
              <a:rPr lang="bg-BG" sz="1400" b="1" dirty="0" smtClean="0">
                <a:effectLst/>
              </a:rPr>
              <a:t/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при </a:t>
            </a:r>
            <a:r>
              <a:rPr lang="en-US" sz="1400" b="1" dirty="0" smtClean="0">
                <a:effectLst/>
              </a:rPr>
              <a:t>N &gt; 1 </a:t>
            </a:r>
            <a:r>
              <a:rPr lang="bg-BG" sz="1400" b="1" dirty="0" smtClean="0">
                <a:effectLst/>
              </a:rPr>
              <a:t> имаме 2 рекурсии.   Всеки </a:t>
            </a:r>
            <a:r>
              <a:rPr lang="en-US" sz="1400" b="1" dirty="0" smtClean="0">
                <a:effectLst/>
              </a:rPr>
              <a:t>for</a:t>
            </a:r>
            <a:r>
              <a:rPr lang="bg-BG" sz="1400" b="1" dirty="0" smtClean="0">
                <a:effectLst/>
              </a:rPr>
              <a:t> </a:t>
            </a:r>
            <a:r>
              <a:rPr lang="bg-BG" sz="1400" b="1" dirty="0" smtClean="0">
                <a:effectLst/>
                <a:sym typeface="Wingdings" pitchFamily="2" charset="2"/>
              </a:rPr>
              <a:t></a:t>
            </a:r>
            <a:r>
              <a:rPr lang="bg-BG" sz="1400" b="1" dirty="0" smtClean="0">
                <a:effectLst/>
              </a:rPr>
              <a:t> </a:t>
            </a:r>
            <a:r>
              <a:rPr lang="en-US" sz="1400" b="1" dirty="0" smtClean="0">
                <a:effectLst/>
              </a:rPr>
              <a:t>O</a:t>
            </a:r>
            <a:r>
              <a:rPr lang="bg-BG" sz="1400" b="1" dirty="0" smtClean="0">
                <a:effectLst/>
              </a:rPr>
              <a:t>(</a:t>
            </a:r>
            <a:r>
              <a:rPr lang="en-US" sz="1400" b="1" dirty="0" smtClean="0">
                <a:effectLst/>
              </a:rPr>
              <a:t>N</a:t>
            </a:r>
            <a:r>
              <a:rPr lang="bg-BG" sz="1400" b="1" dirty="0" smtClean="0">
                <a:effectLst/>
              </a:rPr>
              <a:t>)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Следователно имаме:</a:t>
            </a:r>
            <a:br>
              <a:rPr lang="bg-BG" sz="1400" b="1" dirty="0" smtClean="0">
                <a:effectLst/>
              </a:rPr>
            </a:b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>T(N) = 2 T(N/2)  + O(N)   </a:t>
            </a:r>
            <a:r>
              <a:rPr lang="bg-BG" sz="1400" b="1" dirty="0" smtClean="0">
                <a:solidFill>
                  <a:srgbClr val="333333"/>
                </a:solidFill>
                <a:effectLst/>
                <a:sym typeface="Wingdings" pitchFamily="2" charset="2"/>
              </a:rPr>
              <a:t></a:t>
            </a:r>
            <a:r>
              <a:rPr lang="en-US" sz="1400" b="1" dirty="0" smtClean="0">
                <a:solidFill>
                  <a:srgbClr val="333333"/>
                </a:solidFill>
                <a:effectLst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effectLst/>
              </a:rPr>
              <a:t>2T(N/2)   + N</a:t>
            </a:r>
            <a:r>
              <a:rPr lang="bg-BG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bg-BG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bg-BG" sz="1400" b="1" dirty="0" smtClean="0">
                <a:solidFill>
                  <a:srgbClr val="C00000"/>
                </a:solidFill>
              </a:rPr>
              <a:t>ако </a:t>
            </a:r>
            <a:r>
              <a:rPr lang="en-US" sz="1400" b="1" dirty="0" smtClean="0">
                <a:solidFill>
                  <a:srgbClr val="C00000"/>
                </a:solidFill>
              </a:rPr>
              <a:t>N =</a:t>
            </a:r>
            <a:r>
              <a:rPr lang="en-US" sz="1400" b="1" dirty="0" smtClean="0"/>
              <a:t>               </a:t>
            </a:r>
            <a:r>
              <a:rPr lang="en-US" sz="1400" b="1" dirty="0" smtClean="0">
                <a:solidFill>
                  <a:srgbClr val="C00000"/>
                </a:solidFill>
              </a:rPr>
              <a:t>T(N)  = N  * (k+1)</a:t>
            </a:r>
            <a:r>
              <a:rPr lang="en-US" sz="1400" b="1" dirty="0" smtClean="0"/>
              <a:t>		</a:t>
            </a:r>
            <a:r>
              <a:rPr lang="en-US" sz="1400" b="1" dirty="0" smtClean="0">
                <a:solidFill>
                  <a:srgbClr val="C00000"/>
                </a:solidFill>
              </a:rPr>
              <a:t>T(2) = 4 = 2 * 2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bg-BG" sz="1400" b="1" dirty="0" smtClean="0"/>
              <a:t>или обобщено: 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NlogN+N</a:t>
            </a:r>
            <a:r>
              <a:rPr lang="en-US" sz="1400" b="1" dirty="0" smtClean="0"/>
              <a:t> = </a:t>
            </a:r>
            <a:r>
              <a:rPr lang="en-US" sz="1800" b="1" dirty="0" smtClean="0"/>
              <a:t>O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NlogN</a:t>
            </a:r>
            <a:r>
              <a:rPr lang="en-US" sz="1400" b="1" dirty="0" smtClean="0"/>
              <a:t>)	</a:t>
            </a:r>
            <a:r>
              <a:rPr lang="en-US" sz="1400" b="1" dirty="0" smtClean="0">
                <a:solidFill>
                  <a:srgbClr val="C00000"/>
                </a:solidFill>
              </a:rPr>
              <a:t>T(4) = 12 = 4 * 3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				</a:t>
            </a:r>
            <a:r>
              <a:rPr lang="en-US" sz="1400" b="1" dirty="0" smtClean="0">
                <a:solidFill>
                  <a:srgbClr val="C00000"/>
                </a:solidFill>
              </a:rPr>
              <a:t>T(8) = 32 = 8 * 4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				</a:t>
            </a:r>
            <a:r>
              <a:rPr lang="en-US" sz="1400" b="1" dirty="0" smtClean="0">
                <a:solidFill>
                  <a:srgbClr val="C00000"/>
                </a:solidFill>
              </a:rPr>
              <a:t>T(16) = 80 = 16 * 5</a:t>
            </a:r>
            <a:r>
              <a:rPr lang="bg-BG" sz="1400" b="1" dirty="0" smtClean="0"/>
              <a:t/>
            </a:r>
            <a:br>
              <a:rPr lang="bg-BG" sz="1400" b="1" dirty="0" smtClean="0"/>
            </a:br>
            <a:r>
              <a:rPr lang="bg-BG" sz="1400" b="1" dirty="0" smtClean="0"/>
              <a:t> ако </a:t>
            </a:r>
            <a:r>
              <a:rPr lang="en-US" sz="1400" b="1" dirty="0" smtClean="0"/>
              <a:t>N !=               - </a:t>
            </a:r>
            <a:r>
              <a:rPr lang="bg-BG" sz="1400" b="1" dirty="0" smtClean="0"/>
              <a:t>анализът е по-тежък , но резултатът е същия.</a:t>
            </a:r>
            <a:endParaRPr lang="en-US" sz="1400" b="1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00438"/>
            <a:ext cx="9144000" cy="33575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bg-BG" sz="1600" b="1" u="sng" dirty="0" smtClean="0">
                <a:solidFill>
                  <a:srgbClr val="C00000"/>
                </a:solidFill>
                <a:effectLst/>
              </a:rPr>
              <a:t>4. алгоритъм с линейно време</a:t>
            </a:r>
            <a:endParaRPr lang="en-US" sz="1600" b="1" u="sng" dirty="0" smtClean="0">
              <a:solidFill>
                <a:srgbClr val="C00000"/>
              </a:solidFill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maxSubSum4 ( </a:t>
            </a:r>
            <a:r>
              <a:rPr lang="en-US" sz="1400" b="1" dirty="0" err="1" smtClean="0">
                <a:effectLst/>
              </a:rPr>
              <a:t>const</a:t>
            </a:r>
            <a:r>
              <a:rPr lang="en-US" sz="1400" b="1" dirty="0" smtClean="0">
                <a:effectLst/>
              </a:rPr>
              <a:t> vector &lt;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&gt; &amp;a)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{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 = 0;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= 0;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for( </a:t>
            </a:r>
            <a:r>
              <a:rPr lang="en-US" sz="1400" b="1" dirty="0" err="1" smtClean="0">
                <a:effectLst/>
              </a:rPr>
              <a:t>int</a:t>
            </a:r>
            <a:r>
              <a:rPr lang="en-US" sz="1400" b="1" dirty="0" smtClean="0">
                <a:effectLst/>
              </a:rPr>
              <a:t> j = 0; j &lt; </a:t>
            </a:r>
            <a:r>
              <a:rPr lang="en-US" sz="1400" b="1" dirty="0" err="1" smtClean="0">
                <a:effectLst/>
              </a:rPr>
              <a:t>a.size</a:t>
            </a:r>
            <a:r>
              <a:rPr lang="en-US" sz="1400" b="1" dirty="0" smtClean="0">
                <a:effectLst/>
              </a:rPr>
              <a:t>(); j++)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	{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+= a[j];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	if(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&gt; 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		</a:t>
            </a:r>
            <a:r>
              <a:rPr lang="en-US" sz="1400" b="1" dirty="0" err="1" smtClean="0">
                <a:effectLst/>
              </a:rPr>
              <a:t>maxSum</a:t>
            </a:r>
            <a:r>
              <a:rPr lang="en-US" sz="1400" b="1" dirty="0" smtClean="0">
                <a:effectLst/>
              </a:rPr>
              <a:t> =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			else  if( 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&lt; 0)</a:t>
            </a: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// </a:t>
            </a:r>
            <a:r>
              <a:rPr lang="bg-BG" sz="1200" b="1" dirty="0" err="1" smtClean="0">
                <a:effectLst/>
              </a:rPr>
              <a:t>отриц</a:t>
            </a:r>
            <a:r>
              <a:rPr lang="bg-BG" sz="1200" b="1" dirty="0" smtClean="0">
                <a:effectLst/>
              </a:rPr>
              <a:t>. </a:t>
            </a:r>
            <a:r>
              <a:rPr lang="bg-BG" sz="1200" b="1" dirty="0" err="1" smtClean="0">
                <a:effectLst/>
              </a:rPr>
              <a:t>ч-ло</a:t>
            </a:r>
            <a:r>
              <a:rPr lang="bg-BG" sz="1200" b="1" dirty="0" smtClean="0">
                <a:effectLst/>
              </a:rPr>
              <a:t> или  сума едва ли е</a:t>
            </a:r>
            <a:endParaRPr lang="en-US" sz="12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b="1" dirty="0" smtClean="0">
                <a:effectLst/>
              </a:rPr>
              <a:t>				</a:t>
            </a:r>
            <a:r>
              <a:rPr lang="en-US" sz="1400" b="1" dirty="0" err="1" smtClean="0">
                <a:effectLst/>
              </a:rPr>
              <a:t>thisSum</a:t>
            </a:r>
            <a:r>
              <a:rPr lang="en-US" sz="1400" b="1" dirty="0" smtClean="0">
                <a:effectLst/>
              </a:rPr>
              <a:t> = 0;	}</a:t>
            </a:r>
            <a:r>
              <a:rPr lang="bg-BG" sz="1400" b="1" dirty="0" smtClean="0">
                <a:effectLst/>
              </a:rPr>
              <a:t>	// част от търсена </a:t>
            </a:r>
            <a:r>
              <a:rPr lang="bg-BG" sz="1400" b="1" dirty="0" err="1" smtClean="0">
                <a:effectLst/>
              </a:rPr>
              <a:t>подредица</a:t>
            </a:r>
            <a:r>
              <a:rPr lang="bg-BG" sz="1400" b="1" dirty="0" smtClean="0">
                <a:effectLst/>
              </a:rPr>
              <a:t>.</a:t>
            </a:r>
            <a:endParaRPr lang="en-US" sz="14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en-US" sz="1400" b="1" dirty="0" smtClean="0">
                <a:effectLst/>
              </a:rPr>
              <a:t>return</a:t>
            </a:r>
            <a:r>
              <a:rPr lang="bg-BG" sz="1400" b="1" dirty="0" smtClean="0">
                <a:effectLst/>
              </a:rPr>
              <a:t> </a:t>
            </a:r>
            <a:r>
              <a:rPr lang="en-US" sz="1400" b="1" dirty="0" err="1" smtClean="0">
                <a:effectLst/>
              </a:rPr>
              <a:t>maxSum</a:t>
            </a:r>
            <a:r>
              <a:rPr lang="bg-BG" sz="1400" b="1" dirty="0" smtClean="0">
                <a:effectLst/>
              </a:rPr>
              <a:t>;	}			// можем 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да скочим към 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i+1</a:t>
            </a:r>
            <a:r>
              <a:rPr lang="en-US" sz="1400" b="1" dirty="0" smtClean="0">
                <a:effectLst/>
              </a:rPr>
              <a:t> </a:t>
            </a:r>
            <a:endParaRPr lang="bg-BG" sz="1400" b="1" dirty="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						//	   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и дори към 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j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+1.</a:t>
            </a:r>
            <a:r>
              <a:rPr lang="bg-BG" sz="1400" b="1" dirty="0" smtClean="0">
                <a:effectLst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effectLst/>
              </a:rPr>
              <a:t>	</a:t>
            </a:r>
            <a:r>
              <a:rPr lang="bg-BG" sz="1600" b="1" dirty="0" smtClean="0">
                <a:solidFill>
                  <a:schemeClr val="bg1"/>
                </a:solidFill>
                <a:effectLst/>
              </a:rPr>
              <a:t>а)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всеки момент </a:t>
            </a:r>
            <a:r>
              <a:rPr lang="bg-BG" sz="1400" b="1" dirty="0" err="1" smtClean="0">
                <a:solidFill>
                  <a:schemeClr val="bg1"/>
                </a:solidFill>
                <a:effectLst/>
              </a:rPr>
              <a:t>алгоритъмът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 дава решението до което е стигнал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>
                <a:solidFill>
                  <a:schemeClr val="bg1"/>
                </a:solidFill>
                <a:effectLst/>
              </a:rPr>
              <a:t>	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					 (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on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-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line</a:t>
            </a:r>
            <a:r>
              <a:rPr lang="bg-BG" sz="1400" b="1" dirty="0" smtClean="0">
                <a:solidFill>
                  <a:schemeClr val="bg1"/>
                </a:solidFill>
                <a:effectLst/>
              </a:rPr>
              <a:t> алгоритми</a:t>
            </a:r>
            <a:r>
              <a:rPr lang="bg-BG" sz="1600" b="1" dirty="0" smtClean="0">
                <a:solidFill>
                  <a:schemeClr val="bg1"/>
                </a:solidFill>
                <a:effectLst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400" b="1" dirty="0" smtClean="0">
                <a:solidFill>
                  <a:schemeClr val="bg1"/>
                </a:solidFill>
                <a:effectLst/>
              </a:rPr>
              <a:t>	б)не изисква много памет.</a:t>
            </a:r>
            <a:endParaRPr lang="en-US" sz="14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 flipV="1">
            <a:off x="3708400" y="2133600"/>
            <a:ext cx="792163" cy="21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42125" y="361315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i="1">
                <a:solidFill>
                  <a:srgbClr val="0000CC"/>
                </a:solidFill>
              </a:rPr>
              <a:t>O(N)</a:t>
            </a:r>
            <a:endParaRPr lang="en-GB" b="1" i="1">
              <a:solidFill>
                <a:srgbClr val="0000CC"/>
              </a:solidFill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5943600" y="3886200"/>
            <a:ext cx="838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46925" y="1784350"/>
            <a:ext cx="140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i="1">
                <a:solidFill>
                  <a:srgbClr val="0000CC"/>
                </a:solidFill>
              </a:rPr>
              <a:t>O(NlogN)</a:t>
            </a:r>
            <a:endParaRPr lang="en-GB" b="1" i="1">
              <a:solidFill>
                <a:srgbClr val="0000CC"/>
              </a:solidFill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6705600" y="1981200"/>
            <a:ext cx="4572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67544" y="1037746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02694" y="1816978"/>
                <a:ext cx="478529" cy="347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𝐤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816978"/>
                <a:ext cx="478529" cy="3478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25114" y="2667334"/>
                <a:ext cx="478529" cy="347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0" smtClean="0">
                              <a:latin typeface="Cambria Math"/>
                            </a:rPr>
                            <m:t>𝐤</m:t>
                          </m:r>
                        </m:sup>
                      </m:sSup>
                    </m:oMath>
                  </m:oMathPara>
                </a14:m>
                <a:endParaRPr lang="bg-B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14" y="2667334"/>
                <a:ext cx="478529" cy="3478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9108504" cy="1844675"/>
          </a:xfrm>
        </p:spPr>
        <p:txBody>
          <a:bodyPr/>
          <a:lstStyle/>
          <a:p>
            <a:pPr algn="l" eaLnBrk="1" hangingPunct="1">
              <a:defRPr/>
            </a:pPr>
            <a:r>
              <a:rPr lang="bg-BG" sz="1800" b="1" u="sng" dirty="0" smtClean="0">
                <a:solidFill>
                  <a:srgbClr val="1D044E"/>
                </a:solidFill>
                <a:effectLst/>
              </a:rPr>
              <a:t>АЛГОРИТМИ С ЛОГАРИТМИЧНИ ОЦЕНКИ</a:t>
            </a:r>
            <a:br>
              <a:rPr lang="bg-BG" sz="1800" b="1" u="sng" dirty="0" smtClean="0">
                <a:solidFill>
                  <a:srgbClr val="1D044E"/>
                </a:solidFill>
                <a:effectLst/>
              </a:rPr>
            </a:br>
            <a:r>
              <a:rPr lang="bg-BG" sz="1600" b="1" u="sng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bg-BG" sz="1600" b="1" u="sng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bg-BG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bg-BG" sz="1600" b="1" dirty="0" smtClean="0"/>
              <a:t>ако имаме </a:t>
            </a:r>
            <a:r>
              <a:rPr lang="en-US" sz="1600" b="1" dirty="0" smtClean="0"/>
              <a:t>divide</a:t>
            </a:r>
            <a:r>
              <a:rPr lang="bg-BG" sz="1600" b="1" dirty="0" smtClean="0"/>
              <a:t> </a:t>
            </a:r>
            <a:r>
              <a:rPr lang="en-US" sz="1600" b="1" dirty="0" smtClean="0"/>
              <a:t>&amp;</a:t>
            </a:r>
            <a:r>
              <a:rPr lang="bg-BG" sz="1600" b="1" dirty="0" smtClean="0"/>
              <a:t> </a:t>
            </a:r>
            <a:r>
              <a:rPr lang="en-US" sz="1600" b="1" dirty="0" smtClean="0"/>
              <a:t>conquer</a:t>
            </a:r>
            <a:r>
              <a:rPr lang="bg-BG" sz="1600" b="1" dirty="0" smtClean="0"/>
              <a:t> стратегия;</a:t>
            </a:r>
            <a:br>
              <a:rPr lang="bg-BG" sz="1600" b="1" dirty="0" smtClean="0"/>
            </a:br>
            <a:r>
              <a:rPr lang="bg-BG" sz="1600" b="1" dirty="0" smtClean="0">
                <a:solidFill>
                  <a:srgbClr val="C00000"/>
                </a:solidFill>
                <a:effectLst/>
              </a:rPr>
              <a:t>2. </a:t>
            </a:r>
            <a:r>
              <a:rPr lang="bg-BG" sz="1600" b="1" dirty="0" smtClean="0"/>
              <a:t>Ако </a:t>
            </a:r>
            <a:r>
              <a:rPr lang="en-US" sz="1600" b="1" dirty="0" smtClean="0"/>
              <a:t>log</a:t>
            </a:r>
            <a:r>
              <a:rPr lang="bg-BG" sz="1600" b="1" dirty="0" smtClean="0"/>
              <a:t> в оценката не е очевиден, то все пак може да се счита че </a:t>
            </a:r>
            <a:r>
              <a:rPr lang="bg-BG" sz="1600" b="1" dirty="0" err="1" smtClean="0"/>
              <a:t>алгоритъмът</a:t>
            </a:r>
            <a:r>
              <a:rPr lang="bg-BG" sz="1600" b="1" dirty="0" smtClean="0"/>
              <a:t>  е </a:t>
            </a:r>
            <a:r>
              <a:rPr lang="en-US" sz="1600" b="1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</a:t>
            </a:r>
            <a:r>
              <a:rPr lang="en-US" sz="1600" b="1" dirty="0" err="1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logN</a:t>
            </a:r>
            <a:r>
              <a:rPr lang="en-US" sz="1600" b="1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bg-BG" sz="1600" b="1" dirty="0" smtClean="0"/>
              <a:t> ако изисква </a:t>
            </a:r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bg-BG" sz="1600" b="1" dirty="0" smtClean="0"/>
              <a:t>време </a:t>
            </a:r>
            <a:r>
              <a:rPr lang="en-US" sz="1600" b="1" dirty="0" smtClean="0"/>
              <a:t>(O(1) )</a:t>
            </a:r>
            <a:r>
              <a:rPr lang="bg-BG" sz="1600" b="1" dirty="0" smtClean="0"/>
              <a:t> за разделяне задачата на части </a:t>
            </a:r>
            <a:r>
              <a:rPr lang="bg-BG" sz="1400" b="1" dirty="0" smtClean="0"/>
              <a:t>(обикновено ½);</a:t>
            </a:r>
            <a:r>
              <a:rPr lang="bg-BG" sz="1200" b="1" dirty="0" smtClean="0"/>
              <a:t/>
            </a:r>
            <a:br>
              <a:rPr lang="bg-BG" sz="1200" b="1" dirty="0" smtClean="0"/>
            </a:br>
            <a:r>
              <a:rPr lang="bg-BG" sz="1600" b="1" dirty="0" smtClean="0">
                <a:solidFill>
                  <a:srgbClr val="C00000"/>
                </a:solidFill>
              </a:rPr>
              <a:t>3. </a:t>
            </a:r>
            <a:r>
              <a:rPr lang="bg-BG" sz="2000" b="1" dirty="0" smtClean="0">
                <a:solidFill>
                  <a:srgbClr val="C00000"/>
                </a:solidFill>
              </a:rPr>
              <a:t> </a:t>
            </a:r>
            <a:r>
              <a:rPr lang="bg-BG" sz="1600" b="1" dirty="0" smtClean="0"/>
              <a:t>Ако  е необходимо </a:t>
            </a:r>
            <a:r>
              <a:rPr lang="en-US" sz="1600" b="1" dirty="0" err="1" smtClean="0"/>
              <a:t>const</a:t>
            </a:r>
            <a:r>
              <a:rPr lang="bg-BG" sz="1600" b="1" dirty="0" smtClean="0"/>
              <a:t> време за частичното решаване на проблема (напр.намаляване сложността с 1), то оценката от логаритмична  се свежда до:  </a:t>
            </a:r>
            <a:r>
              <a:rPr lang="en-US" sz="1600" b="1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bg-BG" sz="1600" b="1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1600" b="1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bg-BG" sz="1600" b="1" dirty="0" smtClean="0">
                <a:solidFill>
                  <a:srgbClr val="1D044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  <a:endParaRPr lang="en-US" sz="1600" b="1" dirty="0" smtClean="0">
              <a:solidFill>
                <a:srgbClr val="1D044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70" y="2708920"/>
            <a:ext cx="8686800" cy="4070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bg-BG" sz="1600" b="1" dirty="0" smtClean="0">
                <a:solidFill>
                  <a:srgbClr val="C00000"/>
                </a:solidFill>
                <a:effectLst/>
              </a:rPr>
              <a:t>двоично търсене: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600" b="1" dirty="0" smtClean="0">
              <a:solidFill>
                <a:srgbClr val="C0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търсим ‘</a:t>
            </a:r>
            <a:r>
              <a:rPr lang="en-US" sz="1600" b="1" dirty="0" smtClean="0">
                <a:solidFill>
                  <a:srgbClr val="C00000"/>
                </a:solidFill>
                <a:effectLst/>
              </a:rPr>
              <a:t>X</a:t>
            </a:r>
            <a:r>
              <a:rPr lang="bg-BG" sz="1600" b="1" dirty="0" smtClean="0">
                <a:solidFill>
                  <a:srgbClr val="C00000"/>
                </a:solidFill>
                <a:effectLst/>
              </a:rPr>
              <a:t>’ </a:t>
            </a:r>
            <a:r>
              <a:rPr lang="bg-BG" sz="1600" b="1" dirty="0" smtClean="0">
                <a:effectLst/>
              </a:rPr>
              <a:t>в сортирана редица </a:t>
            </a:r>
            <a:r>
              <a:rPr lang="en-US" sz="1600" b="1" dirty="0" smtClean="0">
                <a:effectLst/>
              </a:rPr>
              <a:t>A</a:t>
            </a:r>
            <a:r>
              <a:rPr lang="en-US" sz="1200" b="1" dirty="0" smtClean="0">
                <a:effectLst/>
              </a:rPr>
              <a:t>0</a:t>
            </a:r>
            <a:r>
              <a:rPr lang="en-US" sz="1600" b="1" dirty="0" smtClean="0">
                <a:effectLst/>
              </a:rPr>
              <a:t>, </a:t>
            </a:r>
            <a:r>
              <a:rPr lang="bg-BG" sz="1600" b="1" dirty="0" smtClean="0">
                <a:effectLst/>
              </a:rPr>
              <a:t> </a:t>
            </a:r>
            <a:r>
              <a:rPr lang="en-US" sz="1600" b="1" dirty="0" smtClean="0">
                <a:effectLst/>
              </a:rPr>
              <a:t>A</a:t>
            </a:r>
            <a:r>
              <a:rPr lang="en-US" sz="1200" b="1" dirty="0" smtClean="0">
                <a:effectLst/>
              </a:rPr>
              <a:t>1</a:t>
            </a:r>
            <a:r>
              <a:rPr lang="en-US" sz="1600" b="1" dirty="0" smtClean="0">
                <a:effectLst/>
              </a:rPr>
              <a:t>, …</a:t>
            </a:r>
            <a:r>
              <a:rPr lang="bg-BG" sz="1600" b="1" dirty="0" smtClean="0">
                <a:effectLst/>
              </a:rPr>
              <a:t>, </a:t>
            </a:r>
            <a:r>
              <a:rPr lang="en-US" sz="1600" b="1" dirty="0" smtClean="0">
                <a:effectLst/>
              </a:rPr>
              <a:t>A</a:t>
            </a:r>
            <a:r>
              <a:rPr lang="en-US" sz="1100" b="1" dirty="0" smtClean="0">
                <a:effectLst/>
              </a:rPr>
              <a:t>n-1</a:t>
            </a:r>
            <a:r>
              <a:rPr lang="bg-BG" sz="1600" b="1" dirty="0">
                <a:effectLst/>
              </a:rPr>
              <a:t> </a:t>
            </a:r>
            <a:r>
              <a:rPr lang="bg-BG" sz="1600" b="1" dirty="0" smtClean="0">
                <a:effectLst/>
              </a:rPr>
              <a:t>:</a:t>
            </a:r>
            <a:endParaRPr lang="en-US" sz="1600" b="1" dirty="0" smtClean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Вариант:</a:t>
            </a:r>
            <a:r>
              <a:rPr lang="en-US" sz="1600" b="1" i="1" dirty="0" smtClean="0">
                <a:solidFill>
                  <a:srgbClr val="1D044E"/>
                </a:solidFill>
                <a:effectLst/>
              </a:rPr>
              <a:t>A. </a:t>
            </a:r>
            <a:r>
              <a:rPr lang="bg-BG" sz="1600" b="1" i="1" dirty="0" smtClean="0">
                <a:solidFill>
                  <a:srgbClr val="C00000"/>
                </a:solidFill>
                <a:effectLst/>
              </a:rPr>
              <a:t>Последователно прохождане</a:t>
            </a:r>
            <a:r>
              <a:rPr lang="bg-BG" sz="1600" b="1" i="1" dirty="0" smtClean="0">
                <a:solidFill>
                  <a:srgbClr val="1D044E"/>
                </a:solidFill>
                <a:effectLst/>
              </a:rPr>
              <a:t>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i="1" dirty="0" smtClean="0">
                <a:solidFill>
                  <a:srgbClr val="1D044E"/>
                </a:solidFill>
                <a:effectLst/>
              </a:rPr>
              <a:t>		  </a:t>
            </a:r>
            <a:r>
              <a:rPr lang="bg-BG" sz="1600" b="1" i="1" dirty="0" smtClean="0">
                <a:effectLst/>
              </a:rPr>
              <a:t>Б. </a:t>
            </a:r>
            <a:r>
              <a:rPr lang="bg-BG" sz="1600" b="1" i="1" dirty="0" smtClean="0">
                <a:solidFill>
                  <a:srgbClr val="C00000"/>
                </a:solidFill>
                <a:effectLst/>
              </a:rPr>
              <a:t>Чрез разделяне редицата на части</a:t>
            </a:r>
            <a:endParaRPr lang="en-US" sz="1600" b="1" i="1" dirty="0" smtClean="0">
              <a:solidFill>
                <a:srgbClr val="C0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err="1" smtClean="0">
                <a:effectLst/>
              </a:rPr>
              <a:t>int</a:t>
            </a:r>
            <a:r>
              <a:rPr lang="en-US" sz="1600" b="1" dirty="0" smtClean="0">
                <a:effectLst/>
              </a:rPr>
              <a:t> low = 0, high = </a:t>
            </a:r>
            <a:r>
              <a:rPr lang="en-US" sz="1600" b="1" dirty="0" err="1" smtClean="0">
                <a:effectLst/>
              </a:rPr>
              <a:t>a.size</a:t>
            </a:r>
            <a:r>
              <a:rPr lang="en-US" sz="1600" b="1" dirty="0" smtClean="0">
                <a:effectLst/>
              </a:rPr>
              <a:t>() –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while( low &lt;= high)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	{	</a:t>
            </a:r>
            <a:r>
              <a:rPr lang="en-US" sz="1600" b="1" dirty="0" err="1" smtClean="0">
                <a:effectLst/>
              </a:rPr>
              <a:t>int</a:t>
            </a:r>
            <a:r>
              <a:rPr lang="en-US" sz="1600" b="1" dirty="0" smtClean="0">
                <a:effectLst/>
              </a:rPr>
              <a:t> mid = ( low + high) /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		if( a[mid] &lt; x) 			low = mid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		else if(  x &lt; a[ mid])		high = mid –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			else  return mid;		// </a:t>
            </a:r>
            <a:r>
              <a:rPr lang="bg-BG" sz="1600" b="1" dirty="0" smtClean="0">
                <a:effectLst/>
              </a:rPr>
              <a:t>открит ‚</a:t>
            </a:r>
            <a:r>
              <a:rPr lang="en-US" sz="1600" b="1" dirty="0" smtClean="0">
                <a:effectLst/>
              </a:rPr>
              <a:t>x’’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effectLst/>
              </a:rPr>
              <a:t>}		return </a:t>
            </a:r>
            <a:r>
              <a:rPr lang="bg-BG" sz="1600" b="1" dirty="0" smtClean="0">
                <a:effectLst/>
              </a:rPr>
              <a:t> </a:t>
            </a:r>
            <a:r>
              <a:rPr lang="en-US" sz="1600" b="1" dirty="0" smtClean="0">
                <a:effectLst/>
              </a:rPr>
              <a:t>NOT_FOUND;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effectLst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effectLst/>
              </a:rPr>
              <a:t>O(1)</a:t>
            </a:r>
            <a:r>
              <a:rPr lang="bg-BG" sz="1600" b="1" dirty="0" smtClean="0">
                <a:solidFill>
                  <a:schemeClr val="bg1"/>
                </a:solidFill>
                <a:effectLst/>
              </a:rPr>
              <a:t> вътре във всеки цикъл. Циклите са </a:t>
            </a:r>
            <a:r>
              <a:rPr lang="en-US" sz="1600" b="1" dirty="0" smtClean="0">
                <a:solidFill>
                  <a:schemeClr val="bg1"/>
                </a:solidFill>
                <a:effectLst/>
              </a:rPr>
              <a:t>&lt;=</a:t>
            </a:r>
            <a:r>
              <a:rPr lang="bg-BG" sz="16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effectLst/>
              </a:rPr>
              <a:t>log( N – 1 )     + 2.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bg-BG" sz="1600" b="1" dirty="0" smtClean="0">
                <a:solidFill>
                  <a:schemeClr val="bg1"/>
                </a:solidFill>
                <a:effectLst/>
              </a:rPr>
              <a:t>							 </a:t>
            </a:r>
            <a:r>
              <a:rPr lang="bg-BG" sz="1600" b="1" dirty="0" err="1" smtClean="0">
                <a:solidFill>
                  <a:schemeClr val="bg1"/>
                </a:solidFill>
                <a:effectLst/>
              </a:rPr>
              <a:t>следоват</a:t>
            </a:r>
            <a:r>
              <a:rPr lang="bg-BG" sz="1600" b="1" dirty="0" smtClean="0">
                <a:solidFill>
                  <a:schemeClr val="bg1"/>
                </a:solidFill>
                <a:effectLst/>
              </a:rPr>
              <a:t>: </a:t>
            </a:r>
            <a:r>
              <a:rPr lang="en-US" sz="1600" b="1" dirty="0" smtClean="0">
                <a:solidFill>
                  <a:schemeClr val="bg1"/>
                </a:solidFill>
                <a:effectLst/>
              </a:rPr>
              <a:t>O(log(N))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651500" y="5661025"/>
            <a:ext cx="0" cy="2159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7092950" y="5661025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5651500" y="5661025"/>
            <a:ext cx="730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6948488" y="5661025"/>
            <a:ext cx="1444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79512" y="2204864"/>
            <a:ext cx="3177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bg-BG" b="1" u="sng" dirty="0">
                <a:solidFill>
                  <a:srgbClr val="C00000"/>
                </a:solidFill>
              </a:rPr>
              <a:t>примери с </a:t>
            </a:r>
            <a:r>
              <a:rPr lang="en-US" b="1" u="sng" dirty="0">
                <a:solidFill>
                  <a:srgbClr val="C00000"/>
                </a:solidFill>
              </a:rPr>
              <a:t>log</a:t>
            </a:r>
            <a:r>
              <a:rPr lang="bg-BG" b="1" u="sng" dirty="0">
                <a:solidFill>
                  <a:srgbClr val="C00000"/>
                </a:solidFill>
              </a:rPr>
              <a:t> оценка: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539552" y="6237312"/>
            <a:ext cx="50642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bg-BG" sz="1600" b="1" dirty="0">
                <a:solidFill>
                  <a:srgbClr val="66FF33"/>
                </a:solidFill>
              </a:rPr>
              <a:t>Напр. ако </a:t>
            </a:r>
            <a:r>
              <a:rPr lang="en-US" sz="1600" b="1" dirty="0" smtClean="0">
                <a:solidFill>
                  <a:srgbClr val="66FF33"/>
                </a:solidFill>
              </a:rPr>
              <a:t>high–low </a:t>
            </a:r>
            <a:r>
              <a:rPr lang="en-US" sz="1600" b="1" dirty="0">
                <a:solidFill>
                  <a:srgbClr val="66FF33"/>
                </a:solidFill>
              </a:rPr>
              <a:t>= 128, </a:t>
            </a:r>
            <a:endParaRPr lang="en-US" sz="1600" b="1" dirty="0" smtClean="0">
              <a:solidFill>
                <a:srgbClr val="66FF33"/>
              </a:solidFill>
            </a:endParaRPr>
          </a:p>
          <a:p>
            <a:r>
              <a:rPr lang="bg-BG" sz="1600" b="1" dirty="0" smtClean="0">
                <a:solidFill>
                  <a:srgbClr val="66FF33"/>
                </a:solidFill>
              </a:rPr>
              <a:t>то </a:t>
            </a:r>
            <a:r>
              <a:rPr lang="bg-BG" sz="1600" b="1" dirty="0">
                <a:solidFill>
                  <a:srgbClr val="66FF33"/>
                </a:solidFill>
              </a:rPr>
              <a:t>се цикли за 64, 32, 16, 8, 4, 2, 1, 0, -1</a:t>
            </a:r>
            <a:r>
              <a:rPr lang="bg-BG" sz="1400" b="1" dirty="0">
                <a:solidFill>
                  <a:srgbClr val="66FF33"/>
                </a:solidFill>
              </a:rPr>
              <a:t>)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4643438" y="5949950"/>
            <a:ext cx="1223962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5651500" y="5949950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8">
      <a:dk1>
        <a:srgbClr val="000000"/>
      </a:dk1>
      <a:lt1>
        <a:srgbClr val="FFFFDD"/>
      </a:lt1>
      <a:dk2>
        <a:srgbClr val="000000"/>
      </a:dk2>
      <a:lt2>
        <a:srgbClr val="98977A"/>
      </a:lt2>
      <a:accent1>
        <a:srgbClr val="BDCDA7"/>
      </a:accent1>
      <a:accent2>
        <a:srgbClr val="A0D060"/>
      </a:accent2>
      <a:accent3>
        <a:srgbClr val="FFFFEB"/>
      </a:accent3>
      <a:accent4>
        <a:srgbClr val="000000"/>
      </a:accent4>
      <a:accent5>
        <a:srgbClr val="DBE3D0"/>
      </a:accent5>
      <a:accent6>
        <a:srgbClr val="91BC56"/>
      </a:accent6>
      <a:hlink>
        <a:srgbClr val="FADD4E"/>
      </a:hlink>
      <a:folHlink>
        <a:srgbClr val="CC9900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313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Globe</vt:lpstr>
      <vt:lpstr>АНАЛИЗ  НА АЛГОРИТМИ</vt:lpstr>
      <vt:lpstr>PowerPoint Presentation</vt:lpstr>
      <vt:lpstr>какво анализираме: -  t      ( зависи от компилатор, процесор, архитектура, ...) -  вх. поредица ( средна, лоша, добра (best case))  пример:( анализът по-късно):от вх. поредица числа да се намери подредица с max сума (по Ak) ms  O(     ) O(      ) O(NlogN)       4 алгоритъма с       огромни различия  в оценките.        O(N)        при малък брой ч-ла, различията са незначителниусилието за добър алгор., зависи от диапазона на вх.ч-ла. </vt:lpstr>
      <vt:lpstr>начален пример за анализ:             N   int sum (int n)                   { int partialSum;             i=1  partialSum = 0;    1  for( int I = 1; I &lt;= n; i++)   2N  +2   partialSum +=   i* i  * i;  4N 6N + 4  O(N)  return partialSum;     1 }  </vt:lpstr>
      <vt:lpstr>if (‘тестов израз’ ) S1     else   S2  t &lt;= t test +  max( tS1, tS2) при рекурсия:  А. long fact( int i)   { if ( n &lt;= 1)  return 1;    else    опашна    преминава в цикъл     return n * fact(n – 1) ; }    O(N)  Б.  long  fib( int n)   тежък анализ, рекурсията е бавна.   { if( n &lt; = 1)  return 1;   нека T(N)    fib(n)   else    T( 0 ) = T( 1 ) = 1   return fib( n – 1)  + fib( n – 2);}  T( N ) = T( N- 1 ) + T( N – 2 )+ 2</vt:lpstr>
      <vt:lpstr>Алгоритми за откриване max сума на подредица 1. преглед на всички възможности int maxSubSum1(const vector&lt;int&gt;  &amp;a) { int maxSum = 0; for( int I = 0; I &lt; a.size(); I++)          for( int j = I; j &lt; a.size(); j++)  { int thisSum = 0;   O(1*N*N*N) = O(          )   for( int k = I; k &lt; j; k++)  N-1        N-1         N-1          thisSum += a[k];    *1  if( thisSum &gt; maxSum)  i=0        j=0          k=i   maxSum =  thisSum; } return maxSum; }</vt:lpstr>
      <vt:lpstr>3. divide&amp; conquer стратегия:  цепим проблема на 2 части и т. н. рекурсивно. Съединяваме двете решения. Max сума може да е на 3 места: I половина от числа   II половина от числа 4  -  3       5  -  2    -1   2   6   -2  6           8        11</vt:lpstr>
      <vt:lpstr>return max3(maxLeftSum, maxRightSum, MaxLeftBorderSum + maxRightBorderSum);}  int maxSubSum3 (const vector&lt;int&gt; &amp;a)  { return maxSumRec( a,0, a.size() – 1); } анализ  (както Фибоначи): нека T(N) за N числа; за N = 1   T(1) = 1; при N &gt; 1  имаме 2 рекурсии.   Всеки for  O(N) Следователно имаме:  T(N) = 2 T(N/2)  + O(N)    2T(N/2)   + N ако N =               T(N)  = N  * (k+1)  T(2) = 4 = 2 * 2 или обобщено:  NlogN+N = O(NlogN) T(4) = 12 = 4 * 3     T(8) = 32 = 8 * 4     T(16) = 80 = 16 * 5  ако N !=               - анализът е по-тежък , но резултатът е същия.</vt:lpstr>
      <vt:lpstr>АЛГОРИТМИ С ЛОГАРИТМИЧНИ ОЦЕНКИ  1. ако имаме divide &amp; conquer стратегия; 2. Ако log в оценката не е очевиден, то все пак може да се счита че алгоритъмът  е O(logN) ако изисква const време (O(1) ) за разделяне задачата на части (обикновено ½); 3.  Ако  е необходимо const време за частичното решаване на проблема (напр.намаляване сложността с 1), то оценката от логаритмична  се свежда до:  O(N).</vt:lpstr>
      <vt:lpstr>Евклидов алгоритъм за НОД( М, N)     при m &gt;= n long gcd(long m, long n)     // доказва се че след 2 итерации остатъкът { while ( n != 0)   // е поне наполовина смален. Следователно:   {long rem = m % n;    m = n; n = rem;     }    // оценка: 2 logN  = O(log(N)) return m;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 НА АЛГОРИТМИ</dc:title>
  <dc:creator>nakov</dc:creator>
  <cp:lastModifiedBy>Ivan Stankov</cp:lastModifiedBy>
  <cp:revision>95</cp:revision>
  <dcterms:created xsi:type="dcterms:W3CDTF">2003-11-06T09:40:51Z</dcterms:created>
  <dcterms:modified xsi:type="dcterms:W3CDTF">2022-10-17T15:06:52Z</dcterms:modified>
</cp:coreProperties>
</file>