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71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2" name="Rectangle 57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3" name="Rectangle 58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67" name="Rectangle 62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6" name="Rectangle 63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7" name="Rectangle 6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131469-68A1-48C1-8DDE-E8066DB5EE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5529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A5C0E-1205-42F5-ADB2-E73DF4EAA1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71297"/>
      </p:ext>
    </p:extLst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621D-D6D2-49A3-8301-1E43D46AF0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080977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68D00-B27A-416D-BB50-1815BBABF3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929716"/>
      </p:ext>
    </p:extLst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719FF-3AFD-4096-AE8F-61A9E84ED0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11497"/>
      </p:ext>
    </p:extLst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C936-69BF-4707-B23F-E22F8DA1A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02068"/>
      </p:ext>
    </p:extLst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8AE85-00CB-45F7-8B18-B1DC04F27E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6572"/>
      </p:ext>
    </p:extLst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5E979-1E00-4897-AC19-FDA44F20B2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34943"/>
      </p:ext>
    </p:extLst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26D4C-DB66-462E-AFF9-49D4539AD9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50074"/>
      </p:ext>
    </p:extLst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B36E7-B0BB-497D-95D5-1CA8A997BB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214966"/>
      </p:ext>
    </p:extLst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B4CE5-720C-48CC-A870-1AD59EB509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70664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1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34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35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36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37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38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39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0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1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2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3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4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5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6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7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8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49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0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1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2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3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4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5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6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7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8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59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0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1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2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3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4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5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6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7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8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69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0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1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2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3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4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5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6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7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8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79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0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1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2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3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4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5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6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7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8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89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90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91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92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093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33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C68E791-5E4E-4BD8-BEF1-B2808B1F83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53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13" grpId="0"/>
      <p:bldP spid="533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533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57213"/>
            <a:ext cx="8162925" cy="1066800"/>
          </a:xfrm>
        </p:spPr>
        <p:txBody>
          <a:bodyPr/>
          <a:lstStyle/>
          <a:p>
            <a:pPr eaLnBrk="1" hangingPunct="1"/>
            <a:r>
              <a:rPr lang="bg-BG" sz="2000" b="1" smtClean="0">
                <a:cs typeface="Times New Roman" pitchFamily="18" charset="0"/>
              </a:rPr>
              <a:t>Варианти на алгоритми. Влияние върху производителността. Въведение в анализа</a:t>
            </a:r>
            <a:r>
              <a:rPr lang="en-GB" smtClean="0"/>
              <a:t>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1905000"/>
            <a:ext cx="91440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685800" algn="l"/>
              </a:tabLst>
            </a:pPr>
            <a:r>
              <a:rPr lang="bg-BG" sz="1400" b="1" dirty="0" err="1">
                <a:latin typeface="Arial" charset="0"/>
                <a:cs typeface="Times New Roman" pitchFamily="18" charset="0"/>
              </a:rPr>
              <a:t>алгоритмъм</a:t>
            </a:r>
            <a:r>
              <a:rPr lang="bg-BG" sz="1400" b="1" dirty="0">
                <a:latin typeface="Arial" charset="0"/>
                <a:cs typeface="Times New Roman" pitchFamily="18" charset="0"/>
              </a:rPr>
              <a:t> </a:t>
            </a: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bg-BG" sz="1400" b="1" dirty="0">
                <a:cs typeface="Times New Roman" pitchFamily="18" charset="0"/>
              </a:rPr>
              <a:t> </a:t>
            </a: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sz="1400" b="1" dirty="0">
                <a:cs typeface="Times New Roman" pitchFamily="18" charset="0"/>
              </a:rPr>
              <a:t> структури данни</a:t>
            </a:r>
            <a:endParaRPr lang="en-US" sz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indent="457200" eaLnBrk="0" hangingPunct="0">
              <a:tabLst>
                <a:tab pos="685800" algn="l"/>
              </a:tabLst>
            </a:pP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·</a:t>
            </a:r>
            <a:r>
              <a:rPr lang="bg-BG" sz="7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        </a:t>
            </a:r>
            <a:r>
              <a:rPr lang="bg-BG" sz="1400" b="1" dirty="0">
                <a:cs typeface="Times New Roman" pitchFamily="18" charset="0"/>
                <a:sym typeface="Wingdings" pitchFamily="2" charset="2"/>
              </a:rPr>
              <a:t>примерна задача: свързаност на обекти.</a:t>
            </a:r>
            <a:endParaRPr lang="en-US" sz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indent="457200" eaLnBrk="0" hangingPunct="0">
              <a:tabLst>
                <a:tab pos="685800" algn="l"/>
              </a:tabLst>
            </a:pP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(връзки (директни и </a:t>
            </a:r>
            <a:r>
              <a:rPr lang="bg-BG" sz="14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опосредствени</a:t>
            </a: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в мрежа; точки в ел. м,режа, компоненти в чип; синонимни обръщения в програмирането)</a:t>
            </a:r>
            <a:endParaRPr lang="en-US" sz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indent="457200" eaLnBrk="0" hangingPunct="0">
              <a:tabLst>
                <a:tab pos="685800" algn="l"/>
              </a:tabLst>
            </a:pP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Кога 2 точки са свързани? (не целим изброяване на всички пътища)</a:t>
            </a:r>
            <a:endParaRPr lang="en-US" sz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indent="457200" eaLnBrk="0" hangingPunct="0">
              <a:tabLst>
                <a:tab pos="685800" algn="l"/>
              </a:tabLst>
            </a:pP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Теория на графи: “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обекта са свързани ако има точно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bg-BG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1 изведени двойки в алгоритъма на свързаност . [ понятия: граф и опорно дърво ].</a:t>
            </a:r>
            <a:endParaRPr lang="en-US" sz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indent="457200" eaLnBrk="0" hangingPunct="0">
              <a:tabLst>
                <a:tab pos="685800" algn="l"/>
              </a:tabLst>
            </a:pPr>
            <a:endParaRPr lang="en-US" sz="14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04800" y="3657600"/>
            <a:ext cx="8839200" cy="273921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вход		изход						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3 – 4	</a:t>
            </a:r>
            <a:r>
              <a:rPr lang="en-US" sz="1200" b="1" dirty="0">
                <a:cs typeface="Times New Roman" pitchFamily="18" charset="0"/>
              </a:rPr>
              <a:t>	</a:t>
            </a:r>
            <a:r>
              <a:rPr lang="bg-BG" sz="1200" b="1" dirty="0">
                <a:cs typeface="Times New Roman" pitchFamily="18" charset="0"/>
              </a:rPr>
              <a:t>3 – 4	</a:t>
            </a:r>
            <a:r>
              <a:rPr lang="en-US" sz="1200" b="1" dirty="0">
                <a:cs typeface="Times New Roman" pitchFamily="18" charset="0"/>
              </a:rPr>
              <a:t>	</a:t>
            </a:r>
            <a:r>
              <a:rPr lang="bg-BG" sz="1200" b="1" dirty="0">
                <a:cs typeface="Times New Roman" pitchFamily="18" charset="0"/>
              </a:rPr>
              <a:t>абстрактни операции, </a:t>
            </a:r>
            <a:r>
              <a:rPr lang="bg-BG" sz="1200" b="1" dirty="0" smtClean="0">
                <a:cs typeface="Times New Roman" pitchFamily="18" charset="0"/>
              </a:rPr>
              <a:t>необходими. </a:t>
            </a:r>
            <a:r>
              <a:rPr lang="bg-BG" sz="1200" b="1" dirty="0">
                <a:cs typeface="Times New Roman" pitchFamily="18" charset="0"/>
              </a:rPr>
              <a:t>за алгоритъма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4 </a:t>
            </a:r>
            <a:r>
              <a:rPr lang="bg-BG" sz="1200" b="1" dirty="0" smtClean="0">
                <a:cs typeface="Times New Roman" pitchFamily="18" charset="0"/>
              </a:rPr>
              <a:t>- 9</a:t>
            </a:r>
            <a:r>
              <a:rPr lang="bg-BG" sz="1200" b="1" dirty="0">
                <a:cs typeface="Times New Roman" pitchFamily="18" charset="0"/>
              </a:rPr>
              <a:t>		4 – 9			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8 – 0		8 – 0	</a:t>
            </a:r>
            <a:r>
              <a:rPr lang="en-US" sz="1200" b="1" dirty="0">
                <a:cs typeface="Times New Roman" pitchFamily="18" charset="0"/>
              </a:rPr>
              <a:t>	</a:t>
            </a:r>
            <a:r>
              <a:rPr lang="bg-BG" sz="1200" b="1" dirty="0">
                <a:cs typeface="Times New Roman" pitchFamily="18" charset="0"/>
              </a:rPr>
              <a:t> </a:t>
            </a:r>
            <a:r>
              <a:rPr lang="bg-BG" sz="1200" b="1" dirty="0" smtClean="0">
                <a:cs typeface="Times New Roman" pitchFamily="18" charset="0"/>
              </a:rPr>
              <a:t>             1. </a:t>
            </a:r>
            <a:r>
              <a:rPr lang="bg-BG" sz="14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намиране</a:t>
            </a:r>
            <a:r>
              <a:rPr lang="bg-BG" sz="1200" b="1" dirty="0" smtClean="0">
                <a:cs typeface="Times New Roman" pitchFamily="18" charset="0"/>
              </a:rPr>
              <a:t> </a:t>
            </a:r>
            <a:r>
              <a:rPr lang="bg-BG" sz="1200" b="1" dirty="0">
                <a:cs typeface="Times New Roman" pitchFamily="18" charset="0"/>
              </a:rPr>
              <a:t>множества от свързани ел., 	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2 – 3		2 – 3	</a:t>
            </a:r>
            <a:r>
              <a:rPr lang="en-US" sz="1200" b="1" dirty="0">
                <a:cs typeface="Times New Roman" pitchFamily="18" charset="0"/>
              </a:rPr>
              <a:t>	  </a:t>
            </a:r>
            <a:r>
              <a:rPr lang="bg-BG" sz="1200" b="1" dirty="0" smtClean="0">
                <a:cs typeface="Times New Roman" pitchFamily="18" charset="0"/>
              </a:rPr>
              <a:t>              съдържащи </a:t>
            </a:r>
            <a:r>
              <a:rPr lang="bg-BG" sz="1200" b="1" dirty="0">
                <a:cs typeface="Times New Roman" pitchFamily="18" charset="0"/>
              </a:rPr>
              <a:t>поотделно постъпващите ел.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5 – 6		5 </a:t>
            </a:r>
            <a:r>
              <a:rPr lang="bg-BG" sz="1200" b="1" dirty="0" smtClean="0">
                <a:cs typeface="Times New Roman" pitchFamily="18" charset="0"/>
              </a:rPr>
              <a:t>- 6</a:t>
            </a:r>
            <a:r>
              <a:rPr lang="bg-BG" sz="1200" b="1" dirty="0">
                <a:cs typeface="Times New Roman" pitchFamily="18" charset="0"/>
              </a:rPr>
              <a:t>		</a:t>
            </a:r>
            <a:r>
              <a:rPr lang="bg-BG" sz="1200" b="1" dirty="0" smtClean="0">
                <a:cs typeface="Times New Roman" pitchFamily="18" charset="0"/>
              </a:rPr>
              <a:t>              2. </a:t>
            </a:r>
            <a:r>
              <a:rPr lang="bg-BG" sz="14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обединение</a:t>
            </a:r>
            <a:r>
              <a:rPr lang="bg-BG" sz="1200" b="1" dirty="0" smtClean="0">
                <a:cs typeface="Times New Roman" pitchFamily="18" charset="0"/>
              </a:rPr>
              <a:t> </a:t>
            </a:r>
            <a:r>
              <a:rPr lang="bg-BG" sz="1200" b="1" dirty="0">
                <a:cs typeface="Times New Roman" pitchFamily="18" charset="0"/>
              </a:rPr>
              <a:t>на множествата ( ако са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2 – 9		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1200" b="1" dirty="0" smtClean="0">
                <a:cs typeface="Times New Roman" pitchFamily="18" charset="0"/>
              </a:rPr>
              <a:t>	</a:t>
            </a:r>
            <a:r>
              <a:rPr lang="bg-BG" sz="1200" b="1" dirty="0" smtClean="0">
                <a:cs typeface="Times New Roman" pitchFamily="18" charset="0"/>
              </a:rPr>
              <a:t>2 </a:t>
            </a:r>
            <a:r>
              <a:rPr lang="bg-BG" sz="1200" b="1" dirty="0">
                <a:cs typeface="Times New Roman" pitchFamily="18" charset="0"/>
              </a:rPr>
              <a:t>– 3 – 4 – 9</a:t>
            </a:r>
            <a:r>
              <a:rPr lang="en-US" sz="1200" b="1" dirty="0">
                <a:cs typeface="Times New Roman" pitchFamily="18" charset="0"/>
              </a:rPr>
              <a:t>  	</a:t>
            </a:r>
            <a:r>
              <a:rPr lang="bg-BG" sz="1200" b="1" dirty="0">
                <a:cs typeface="Times New Roman" pitchFamily="18" charset="0"/>
              </a:rPr>
              <a:t>различни) , съдържащи 2-та ел.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5 – 9		5 – 9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7 – 3		7 – 3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4 – 8		4 – 8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5 – 6		5 – 6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0 – 2		</a:t>
            </a:r>
            <a:r>
              <a:rPr lang="en-US" sz="1200" b="1" dirty="0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1200" b="1" dirty="0" smtClean="0">
                <a:cs typeface="Times New Roman" pitchFamily="18" charset="0"/>
              </a:rPr>
              <a:t>	</a:t>
            </a:r>
            <a:r>
              <a:rPr lang="bg-BG" sz="1200" b="1" dirty="0" smtClean="0">
                <a:cs typeface="Times New Roman" pitchFamily="18" charset="0"/>
              </a:rPr>
              <a:t>0 </a:t>
            </a:r>
            <a:r>
              <a:rPr lang="bg-BG" sz="1200" b="1" dirty="0">
                <a:cs typeface="Times New Roman" pitchFamily="18" charset="0"/>
              </a:rPr>
              <a:t>– 8 – 4 – 3 – 2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r>
              <a:rPr lang="bg-BG" sz="1200" b="1" dirty="0">
                <a:cs typeface="Times New Roman" pitchFamily="18" charset="0"/>
              </a:rPr>
              <a:t>6 – 1		6 – 1</a:t>
            </a:r>
            <a:endParaRPr lang="en-US" sz="1200" dirty="0">
              <a:cs typeface="Times New Roman" pitchFamily="18" charset="0"/>
            </a:endParaRPr>
          </a:p>
          <a:p>
            <a:pPr>
              <a:defRPr/>
            </a:pPr>
            <a:endParaRPr lang="en-GB" sz="1200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44463" y="981075"/>
            <a:ext cx="8964612" cy="42165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bg-BG" sz="1400" b="1" u="sng" dirty="0">
                <a:cs typeface="Times New Roman" pitchFamily="18" charset="0"/>
              </a:rPr>
              <a:t>свойство:  </a:t>
            </a:r>
            <a:r>
              <a:rPr lang="bg-BG" sz="1400" b="1" u="sng" dirty="0" err="1">
                <a:cs typeface="Times New Roman" pitchFamily="18" charset="0"/>
              </a:rPr>
              <a:t>алгоритъмът</a:t>
            </a:r>
            <a:r>
              <a:rPr lang="bg-BG" sz="1400" b="1" u="sng" dirty="0">
                <a:cs typeface="Times New Roman" pitchFamily="18" charset="0"/>
              </a:rPr>
              <a:t> проследява най-много 2 </a:t>
            </a:r>
            <a:r>
              <a:rPr lang="en-US" sz="1400" b="1" u="sng" dirty="0" err="1">
                <a:cs typeface="Times New Roman" pitchFamily="18" charset="0"/>
              </a:rPr>
              <a:t>lgN</a:t>
            </a:r>
            <a:r>
              <a:rPr lang="bg-BG" sz="1400" b="1" u="sng" dirty="0">
                <a:cs typeface="Times New Roman" pitchFamily="18" charset="0"/>
              </a:rPr>
              <a:t> указателя за да определи </a:t>
            </a:r>
          </a:p>
          <a:p>
            <a:pPr algn="ctr">
              <a:defRPr/>
            </a:pPr>
            <a:r>
              <a:rPr lang="bg-BG" sz="1400" b="1" u="sng" dirty="0">
                <a:cs typeface="Times New Roman" pitchFamily="18" charset="0"/>
              </a:rPr>
              <a:t>дали 2 измежду </a:t>
            </a:r>
            <a:r>
              <a:rPr lang="en-US" sz="1400" b="1" u="sng" dirty="0">
                <a:cs typeface="Times New Roman" pitchFamily="18" charset="0"/>
              </a:rPr>
              <a:t>N</a:t>
            </a:r>
            <a:r>
              <a:rPr lang="bg-BG" sz="1400" b="1" u="sng" dirty="0">
                <a:cs typeface="Times New Roman" pitchFamily="18" charset="0"/>
              </a:rPr>
              <a:t> обекта са свързани.</a:t>
            </a:r>
          </a:p>
          <a:p>
            <a:pPr>
              <a:defRPr/>
            </a:pPr>
            <a:endParaRPr lang="en-US" sz="1400" b="1" u="sng" dirty="0">
              <a:cs typeface="Times New Roman" pitchFamily="18" charset="0"/>
            </a:endParaRPr>
          </a:p>
          <a:p>
            <a:pPr>
              <a:defRPr/>
            </a:pPr>
            <a:r>
              <a:rPr lang="bg-BG" sz="1400" b="1" u="sng" dirty="0">
                <a:cs typeface="Times New Roman" pitchFamily="18" charset="0"/>
              </a:rPr>
              <a:t>доказателство</a:t>
            </a:r>
            <a:r>
              <a:rPr lang="bg-BG" sz="1400" b="1" dirty="0">
                <a:cs typeface="Times New Roman" pitchFamily="18" charset="0"/>
              </a:rPr>
              <a:t>: 	</a:t>
            </a:r>
            <a:r>
              <a:rPr lang="bg-BG" sz="1600" b="1" dirty="0">
                <a:cs typeface="Times New Roman" pitchFamily="18" charset="0"/>
              </a:rPr>
              <a:t>за</a:t>
            </a:r>
            <a:r>
              <a:rPr lang="en-US" sz="1600" b="1" dirty="0">
                <a:cs typeface="Times New Roman" pitchFamily="18" charset="0"/>
              </a:rPr>
              <a:t> </a:t>
            </a:r>
            <a:r>
              <a:rPr lang="bg-BG" sz="1600" b="1" dirty="0">
                <a:latin typeface="Times New Roman" pitchFamily="18" charset="0"/>
              </a:rPr>
              <a:t>обект измежду</a:t>
            </a:r>
            <a:r>
              <a:rPr lang="bg-BG" sz="1600" b="1" dirty="0">
                <a:cs typeface="Times New Roman" pitchFamily="18" charset="0"/>
              </a:rPr>
              <a:t>  </a:t>
            </a:r>
            <a:r>
              <a:rPr lang="en-US" sz="1600" b="1" dirty="0">
                <a:cs typeface="Times New Roman" pitchFamily="18" charset="0"/>
              </a:rPr>
              <a:t>k</a:t>
            </a:r>
            <a:r>
              <a:rPr lang="bg-BG" sz="1600" b="1" dirty="0">
                <a:cs typeface="Times New Roman" pitchFamily="18" charset="0"/>
              </a:rPr>
              <a:t>  обекта  </a:t>
            </a:r>
            <a:r>
              <a:rPr lang="bg-BG" sz="16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600" b="1" dirty="0">
                <a:cs typeface="Times New Roman" pitchFamily="18" charset="0"/>
              </a:rPr>
              <a:t>max </a:t>
            </a:r>
            <a:r>
              <a:rPr lang="en-US" sz="1600" b="1" dirty="0" err="1">
                <a:cs typeface="Times New Roman" pitchFamily="18" charset="0"/>
              </a:rPr>
              <a:t>lg</a:t>
            </a:r>
            <a:r>
              <a:rPr lang="en-US" sz="1600" b="1" dirty="0">
                <a:cs typeface="Times New Roman" pitchFamily="18" charset="0"/>
              </a:rPr>
              <a:t> k</a:t>
            </a:r>
            <a:r>
              <a:rPr lang="bg-BG" sz="1600" b="1" dirty="0">
                <a:cs typeface="Times New Roman" pitchFamily="18" charset="0"/>
              </a:rPr>
              <a:t> указателя</a:t>
            </a:r>
            <a:r>
              <a:rPr lang="bg-BG" sz="1400" b="1" dirty="0">
                <a:cs typeface="Times New Roman" pitchFamily="18" charset="0"/>
              </a:rPr>
              <a:t>.</a:t>
            </a:r>
          </a:p>
          <a:p>
            <a:pPr>
              <a:defRPr/>
            </a:pPr>
            <a:endParaRPr lang="bg-BG" sz="1400" b="1" dirty="0"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 След обединение с друго дърво:</a:t>
            </a:r>
            <a:endParaRPr lang="en-US" sz="1400" b="1" dirty="0"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 (</a:t>
            </a:r>
            <a:r>
              <a:rPr lang="en-US" sz="1400" b="1" dirty="0" err="1">
                <a:cs typeface="Times New Roman" pitchFamily="18" charset="0"/>
              </a:rPr>
              <a:t>i</a:t>
            </a:r>
            <a:r>
              <a:rPr lang="en-US" sz="1400" b="1" dirty="0">
                <a:cs typeface="Times New Roman" pitchFamily="18" charset="0"/>
              </a:rPr>
              <a:t> + j </a:t>
            </a:r>
            <a:r>
              <a:rPr lang="bg-BG" sz="1400" b="1" dirty="0">
                <a:cs typeface="Times New Roman" pitchFamily="18" charset="0"/>
              </a:rPr>
              <a:t>върха</a:t>
            </a:r>
            <a:r>
              <a:rPr lang="en-US" sz="1400" b="1" dirty="0">
                <a:cs typeface="Times New Roman" pitchFamily="18" charset="0"/>
              </a:rPr>
              <a:t>, </a:t>
            </a:r>
            <a:r>
              <a:rPr lang="en-US" sz="1400" b="1" dirty="0" err="1">
                <a:cs typeface="Times New Roman" pitchFamily="18" charset="0"/>
              </a:rPr>
              <a:t>i</a:t>
            </a:r>
            <a:r>
              <a:rPr lang="en-US" sz="1400" b="1" dirty="0">
                <a:cs typeface="Times New Roman" pitchFamily="18" charset="0"/>
              </a:rPr>
              <a:t>&lt; =j)</a:t>
            </a:r>
            <a:r>
              <a:rPr lang="bg-BG" sz="1400" b="1" dirty="0">
                <a:cs typeface="Times New Roman" pitchFamily="18" charset="0"/>
              </a:rPr>
              <a:t> в</a:t>
            </a:r>
            <a:r>
              <a:rPr lang="en-US" sz="1400" b="1" dirty="0">
                <a:cs typeface="Times New Roman" pitchFamily="18" charset="0"/>
              </a:rPr>
              <a:t> </a:t>
            </a:r>
            <a:r>
              <a:rPr lang="bg-BG" sz="1400" b="1" dirty="0">
                <a:cs typeface="Times New Roman" pitchFamily="18" charset="0"/>
              </a:rPr>
              <a:t>най-</a:t>
            </a:r>
            <a:r>
              <a:rPr lang="bg-BG" sz="1400" b="1" dirty="0">
                <a:latin typeface="Times New Roman" pitchFamily="18" charset="0"/>
              </a:rPr>
              <a:t>тежкия </a:t>
            </a:r>
            <a:r>
              <a:rPr lang="bg-BG" sz="1400" b="1" dirty="0">
                <a:cs typeface="Times New Roman" pitchFamily="18" charset="0"/>
              </a:rPr>
              <a:t>случай</a:t>
            </a:r>
            <a:r>
              <a:rPr lang="bg-BG" sz="1400" b="1" dirty="0">
                <a:latin typeface="Times New Roman" pitchFamily="18" charset="0"/>
              </a:rPr>
              <a:t> </a:t>
            </a:r>
            <a:r>
              <a:rPr lang="bg-BG" sz="1400" b="1" dirty="0" smtClean="0">
                <a:latin typeface="Times New Roman" pitchFamily="18" charset="0"/>
              </a:rPr>
              <a:t>:</a:t>
            </a:r>
            <a:r>
              <a:rPr lang="bg-BG" sz="1400" b="1" dirty="0" smtClean="0">
                <a:cs typeface="Times New Roman" pitchFamily="18" charset="0"/>
              </a:rPr>
              <a:t>  </a:t>
            </a:r>
            <a:r>
              <a:rPr lang="bg-BG" sz="1400" b="1" dirty="0">
                <a:cs typeface="Times New Roman" pitchFamily="18" charset="0"/>
              </a:rPr>
              <a:t>1+</a:t>
            </a:r>
            <a:r>
              <a:rPr lang="en-US" sz="1400" b="1" dirty="0" err="1">
                <a:cs typeface="Times New Roman" pitchFamily="18" charset="0"/>
              </a:rPr>
              <a:t>lgi</a:t>
            </a:r>
            <a:r>
              <a:rPr lang="bg-BG" sz="1400" b="1" dirty="0">
                <a:cs typeface="Times New Roman" pitchFamily="18" charset="0"/>
              </a:rPr>
              <a:t> указателя.</a:t>
            </a:r>
            <a:r>
              <a:rPr lang="bg-BG" sz="1400" b="1" dirty="0">
                <a:latin typeface="Times New Roman" pitchFamily="18" charset="0"/>
              </a:rPr>
              <a:t> </a:t>
            </a:r>
            <a:r>
              <a:rPr lang="bg-BG" sz="1600" b="1" dirty="0">
                <a:latin typeface="Times New Roman" pitchFamily="18" charset="0"/>
              </a:rPr>
              <a:t>Но сега за </a:t>
            </a:r>
            <a:r>
              <a:rPr lang="en-US" sz="1600" b="1" dirty="0" err="1">
                <a:latin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</a:rPr>
              <a:t> + j</a:t>
            </a:r>
            <a:r>
              <a:rPr lang="bg-BG" sz="1600" b="1" dirty="0">
                <a:cs typeface="Times New Roman" pitchFamily="18" charset="0"/>
              </a:rPr>
              <a:t> </a:t>
            </a:r>
            <a:r>
              <a:rPr lang="bg-BG" sz="1600" b="1" dirty="0">
                <a:latin typeface="Times New Roman" pitchFamily="18" charset="0"/>
              </a:rPr>
              <a:t>елемента</a:t>
            </a:r>
            <a:r>
              <a:rPr lang="en-US" sz="1600" b="1" dirty="0">
                <a:latin typeface="Times New Roman" pitchFamily="18" charset="0"/>
              </a:rPr>
              <a:t> </a:t>
            </a:r>
            <a:endParaRPr lang="bg-BG" sz="1600" b="1" dirty="0">
              <a:latin typeface="Times New Roman" pitchFamily="18" charset="0"/>
            </a:endParaRPr>
          </a:p>
          <a:p>
            <a:pPr>
              <a:defRPr/>
            </a:pPr>
            <a:endParaRPr lang="bg-BG" sz="1600" b="1" dirty="0">
              <a:latin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latin typeface="Times New Roman" pitchFamily="18" charset="0"/>
              </a:rPr>
              <a:t>Това твърдение се запазва винаги, защото: </a:t>
            </a:r>
          </a:p>
          <a:p>
            <a:pPr>
              <a:defRPr/>
            </a:pPr>
            <a:r>
              <a:rPr lang="bg-BG" sz="1400" b="1" dirty="0">
                <a:latin typeface="Times New Roman" pitchFamily="18" charset="0"/>
              </a:rPr>
              <a:t>		</a:t>
            </a:r>
            <a:r>
              <a:rPr lang="bg-BG" sz="1600" b="1" dirty="0">
                <a:solidFill>
                  <a:schemeClr val="hlink"/>
                </a:solidFill>
                <a:latin typeface="Times New Roman" pitchFamily="18" charset="0"/>
              </a:rPr>
              <a:t>1+ </a:t>
            </a:r>
            <a:r>
              <a:rPr lang="en-US" sz="1600" b="1" dirty="0" err="1">
                <a:solidFill>
                  <a:schemeClr val="hlink"/>
                </a:solidFill>
                <a:latin typeface="Times New Roman" pitchFamily="18" charset="0"/>
              </a:rPr>
              <a:t>lgi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&lt;= </a:t>
            </a:r>
            <a:r>
              <a:rPr lang="en-US" sz="1600" b="1" dirty="0" err="1">
                <a:solidFill>
                  <a:schemeClr val="hlink"/>
                </a:solidFill>
                <a:latin typeface="Times New Roman" pitchFamily="18" charset="0"/>
              </a:rPr>
              <a:t>lg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1600" b="1" dirty="0" err="1">
                <a:solidFill>
                  <a:schemeClr val="hlink"/>
                </a:solidFill>
                <a:latin typeface="Times New Roman" pitchFamily="18" charset="0"/>
              </a:rPr>
              <a:t>i+i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) &lt;= </a:t>
            </a:r>
            <a:r>
              <a:rPr lang="en-US" sz="1600" b="1" dirty="0" err="1">
                <a:solidFill>
                  <a:schemeClr val="hlink"/>
                </a:solidFill>
                <a:latin typeface="Times New Roman" pitchFamily="18" charset="0"/>
              </a:rPr>
              <a:t>lg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( </a:t>
            </a:r>
            <a:r>
              <a:rPr lang="en-US" sz="1600" b="1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+j)</a:t>
            </a:r>
            <a:endParaRPr lang="bg-BG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1600" b="1" dirty="0">
              <a:solidFill>
                <a:schemeClr val="hlink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>
                <a:cs typeface="Times New Roman" pitchFamily="18" charset="0"/>
              </a:rPr>
              <a:t> </a:t>
            </a:r>
          </a:p>
          <a:p>
            <a:pPr>
              <a:defRPr/>
            </a:pPr>
            <a:r>
              <a:rPr lang="bg-BG" sz="1400" b="1" dirty="0">
                <a:latin typeface="Times New Roman" pitchFamily="18" charset="0"/>
              </a:rPr>
              <a:t>Следователно з</a:t>
            </a:r>
            <a:r>
              <a:rPr lang="bg-BG" sz="1400" b="1" dirty="0">
                <a:cs typeface="Times New Roman" pitchFamily="18" charset="0"/>
              </a:rPr>
              <a:t>а всички </a:t>
            </a:r>
            <a:r>
              <a:rPr lang="en-US" sz="1400" b="1" dirty="0">
                <a:cs typeface="Times New Roman" pitchFamily="18" charset="0"/>
              </a:rPr>
              <a:t>M</a:t>
            </a:r>
            <a:r>
              <a:rPr lang="bg-BG" sz="1400" b="1" dirty="0">
                <a:cs typeface="Times New Roman" pitchFamily="18" charset="0"/>
              </a:rPr>
              <a:t> двойки  </a:t>
            </a:r>
            <a:r>
              <a:rPr lang="bg-BG" sz="1400" b="1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400" b="1" dirty="0">
                <a:cs typeface="Times New Roman" pitchFamily="18" charset="0"/>
              </a:rPr>
              <a:t> </a:t>
            </a:r>
            <a:r>
              <a:rPr lang="bg-BG" sz="1400" b="1" dirty="0">
                <a:latin typeface="Times New Roman" pitchFamily="18" charset="0"/>
              </a:rPr>
              <a:t>			</a:t>
            </a:r>
            <a:r>
              <a:rPr lang="en-US" sz="1800" b="1" u="sng" dirty="0">
                <a:solidFill>
                  <a:schemeClr val="hlink"/>
                </a:solidFill>
                <a:cs typeface="Times New Roman" pitchFamily="18" charset="0"/>
              </a:rPr>
              <a:t>max M </a:t>
            </a:r>
            <a:r>
              <a:rPr lang="en-US" sz="1800" b="1" u="sng" dirty="0" err="1">
                <a:solidFill>
                  <a:schemeClr val="hlink"/>
                </a:solidFill>
                <a:cs typeface="Times New Roman" pitchFamily="18" charset="0"/>
              </a:rPr>
              <a:t>lg</a:t>
            </a:r>
            <a:r>
              <a:rPr lang="en-US" sz="1800" b="1" u="sng" dirty="0">
                <a:solidFill>
                  <a:schemeClr val="hlink"/>
                </a:solidFill>
                <a:cs typeface="Times New Roman" pitchFamily="18" charset="0"/>
              </a:rPr>
              <a:t> N</a:t>
            </a:r>
            <a:r>
              <a:rPr lang="bg-BG" sz="1800" b="1" u="sng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bg-BG" sz="1800" b="1" u="sng" dirty="0" err="1">
                <a:solidFill>
                  <a:schemeClr val="hlink"/>
                </a:solidFill>
                <a:cs typeface="Times New Roman" pitchFamily="18" charset="0"/>
              </a:rPr>
              <a:t>инстукции</a:t>
            </a:r>
            <a:r>
              <a:rPr lang="bg-BG" sz="1800" b="1" u="sng" dirty="0">
                <a:solidFill>
                  <a:schemeClr val="hlink"/>
                </a:solidFill>
                <a:cs typeface="Times New Roman" pitchFamily="18" charset="0"/>
              </a:rPr>
              <a:t>. </a:t>
            </a:r>
            <a:endParaRPr lang="bg-BG" sz="1800" b="1" u="sng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defRPr/>
            </a:pPr>
            <a:endParaRPr lang="bg-BG" sz="1400" b="1" u="sng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Много по-добро от преди</a:t>
            </a:r>
            <a:r>
              <a:rPr lang="bg-BG" sz="1400" b="1" dirty="0">
                <a:latin typeface="Times New Roman" pitchFamily="18" charset="0"/>
              </a:rPr>
              <a:t>, когато беше:			</a:t>
            </a:r>
            <a:r>
              <a:rPr lang="bg-BG" sz="1600" b="1" u="sng" dirty="0">
                <a:solidFill>
                  <a:schemeClr val="hlink"/>
                </a:solidFill>
                <a:cs typeface="Times New Roman" pitchFamily="18" charset="0"/>
              </a:rPr>
              <a:t>(</a:t>
            </a:r>
            <a:r>
              <a:rPr lang="en-US" sz="1600" b="1" u="sng" dirty="0">
                <a:solidFill>
                  <a:schemeClr val="hlink"/>
                </a:solidFill>
                <a:cs typeface="Times New Roman" pitchFamily="18" charset="0"/>
              </a:rPr>
              <a:t>M</a:t>
            </a:r>
            <a:r>
              <a:rPr lang="bg-BG" sz="1600" b="1" u="sng" dirty="0">
                <a:solidFill>
                  <a:schemeClr val="hlink"/>
                </a:solidFill>
                <a:cs typeface="Times New Roman" pitchFamily="18" charset="0"/>
              </a:rPr>
              <a:t>*</a:t>
            </a:r>
            <a:r>
              <a:rPr lang="en-US" sz="1600" b="1" u="sng" dirty="0">
                <a:solidFill>
                  <a:schemeClr val="hlink"/>
                </a:solidFill>
                <a:cs typeface="Times New Roman" pitchFamily="18" charset="0"/>
              </a:rPr>
              <a:t>N</a:t>
            </a:r>
            <a:r>
              <a:rPr lang="bg-BG" sz="1600" b="1" u="sng" dirty="0">
                <a:solidFill>
                  <a:schemeClr val="hlink"/>
                </a:solidFill>
                <a:cs typeface="Times New Roman" pitchFamily="18" charset="0"/>
              </a:rPr>
              <a:t>) / 2.</a:t>
            </a:r>
            <a:endParaRPr lang="en-US" sz="1600" b="1" u="sng" dirty="0">
              <a:solidFill>
                <a:schemeClr val="hlink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b="1" u="sng" dirty="0">
                <a:solidFill>
                  <a:schemeClr val="hlink"/>
                </a:solidFill>
                <a:cs typeface="Times New Roman" pitchFamily="18" charset="0"/>
              </a:rPr>
              <a:t>За големи числа --- имаме почти линеен алгоритъм.</a:t>
            </a:r>
            <a:endParaRPr lang="en-US" sz="1400" b="1" u="sng" dirty="0">
              <a:solidFill>
                <a:schemeClr val="hlink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 </a:t>
            </a:r>
            <a:endParaRPr lang="en-US" sz="1400" b="1" dirty="0">
              <a:cs typeface="Times New Roman" pitchFamily="18" charset="0"/>
            </a:endParaRPr>
          </a:p>
          <a:p>
            <a:pPr>
              <a:defRPr/>
            </a:pPr>
            <a:endParaRPr lang="en-GB" sz="1400" b="1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962" y="1916832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bg-BG" sz="1600" b="1" dirty="0">
                <a:solidFill>
                  <a:srgbClr val="FF0000"/>
                </a:solidFill>
                <a:cs typeface="Times New Roman" pitchFamily="18" charset="0"/>
              </a:rPr>
              <a:t>възможни подобрения</a:t>
            </a:r>
            <a:r>
              <a:rPr lang="bg-BG" sz="1600" b="1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1600" b="1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600" b="1" dirty="0">
                <a:cs typeface="Times New Roman" pitchFamily="18" charset="0"/>
              </a:rPr>
              <a:t>*сплескване на дървото като всеки връх сочи директно корена (чрез </a:t>
            </a:r>
            <a:r>
              <a:rPr lang="bg-BG" sz="1600" b="1" dirty="0" smtClean="0">
                <a:cs typeface="Times New Roman" pitchFamily="18" charset="0"/>
              </a:rPr>
              <a:t>промяна на  указатели</a:t>
            </a:r>
            <a:r>
              <a:rPr lang="bg-BG" sz="1600" b="1" dirty="0">
                <a:cs typeface="Times New Roman" pitchFamily="18" charset="0"/>
              </a:rPr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bg-BG" sz="1600" b="1" dirty="0">
                <a:cs typeface="Times New Roman" pitchFamily="18" charset="0"/>
              </a:rPr>
              <a:t>Постепенно сплескване на дървото след всяко </a:t>
            </a:r>
            <a:r>
              <a:rPr lang="bg-BG" sz="1600" b="1" dirty="0" smtClean="0">
                <a:cs typeface="Times New Roman" pitchFamily="18" charset="0"/>
              </a:rPr>
              <a:t>обхождане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bg-BG" sz="1600" b="1" dirty="0" smtClean="0">
                <a:cs typeface="Times New Roman" pitchFamily="18" charset="0"/>
              </a:rPr>
              <a:t>(например чрез обхождане по 2 връзки едновременно и  прехвърляне на указателя на долната към този на горната)</a:t>
            </a:r>
            <a:endParaRPr lang="bg-BG" sz="1600" b="1" dirty="0"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  <a:defRPr/>
            </a:pPr>
            <a:endParaRPr lang="en-US" sz="1600" b="1" dirty="0"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bg-BG" sz="1600" b="1" dirty="0">
                <a:cs typeface="Times New Roman" pitchFamily="18" charset="0"/>
              </a:rPr>
              <a:t>всяко ребро се разглежда 1 път (добро за </a:t>
            </a:r>
            <a:r>
              <a:rPr lang="en-US" sz="1600" b="1" dirty="0">
                <a:cs typeface="Times New Roman" pitchFamily="18" charset="0"/>
              </a:rPr>
              <a:t>on-line</a:t>
            </a:r>
            <a:r>
              <a:rPr lang="bg-BG" sz="1600" b="1" dirty="0">
                <a:cs typeface="Times New Roman" pitchFamily="18" charset="0"/>
              </a:rPr>
              <a:t> </a:t>
            </a:r>
            <a:r>
              <a:rPr lang="bg-BG" sz="1600" b="1" dirty="0" smtClean="0">
                <a:cs typeface="Times New Roman" pitchFamily="18" charset="0"/>
              </a:rPr>
              <a:t>алгоритми в които данните постъпват серийно). </a:t>
            </a:r>
          </a:p>
          <a:p>
            <a:pPr>
              <a:defRPr/>
            </a:pPr>
            <a:r>
              <a:rPr lang="bg-BG" sz="1600" b="1" dirty="0">
                <a:cs typeface="Times New Roman" pitchFamily="18" charset="0"/>
              </a:rPr>
              <a:t> </a:t>
            </a:r>
            <a:r>
              <a:rPr lang="bg-BG" sz="1600" b="1" dirty="0" smtClean="0">
                <a:cs typeface="Times New Roman" pitchFamily="18" charset="0"/>
              </a:rPr>
              <a:t>  Т.е</a:t>
            </a:r>
            <a:r>
              <a:rPr lang="bg-BG" sz="1600" b="1" dirty="0">
                <a:cs typeface="Times New Roman" pitchFamily="18" charset="0"/>
              </a:rPr>
              <a:t>. не  е нужно </a:t>
            </a:r>
            <a:r>
              <a:rPr lang="bg-BG" sz="1600" b="1" dirty="0" smtClean="0">
                <a:cs typeface="Times New Roman" pitchFamily="18" charset="0"/>
              </a:rPr>
              <a:t>да се </a:t>
            </a:r>
            <a:r>
              <a:rPr lang="bg-BG" sz="1600" b="1" dirty="0">
                <a:cs typeface="Times New Roman" pitchFamily="18" charset="0"/>
              </a:rPr>
              <a:t>помни друго освен </a:t>
            </a:r>
            <a:r>
              <a:rPr lang="bg-BG" sz="1600" b="1" dirty="0" smtClean="0">
                <a:cs typeface="Times New Roman" pitchFamily="18" charset="0"/>
              </a:rPr>
              <a:t>текущия обект </a:t>
            </a:r>
          </a:p>
          <a:p>
            <a:pPr>
              <a:defRPr/>
            </a:pPr>
            <a:r>
              <a:rPr lang="bg-BG" sz="16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bg-BG" sz="1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</a:t>
            </a:r>
            <a:r>
              <a:rPr lang="bg-BG" sz="1600" b="1" dirty="0" smtClean="0">
                <a:cs typeface="Times New Roman" pitchFamily="18" charset="0"/>
              </a:rPr>
              <a:t> </a:t>
            </a:r>
            <a:r>
              <a:rPr lang="bg-BG" sz="1600" b="1" dirty="0">
                <a:cs typeface="Times New Roman" pitchFamily="18" charset="0"/>
              </a:rPr>
              <a:t>пести се памет.</a:t>
            </a:r>
            <a:endParaRPr lang="en-US" sz="1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89815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58888" y="188913"/>
            <a:ext cx="7489825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-228600">
              <a:tabLst>
                <a:tab pos="457200" algn="l"/>
              </a:tabLst>
            </a:pPr>
            <a:r>
              <a:rPr lang="bg-BG" sz="1600" b="1">
                <a:latin typeface="Arial" charset="0"/>
                <a:cs typeface="Times New Roman" pitchFamily="18" charset="0"/>
              </a:rPr>
              <a:t>1.</a:t>
            </a:r>
            <a:r>
              <a:rPr lang="bg-BG" sz="1600" b="1"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bg-BG" sz="1600" b="1">
                <a:cs typeface="Times New Roman" pitchFamily="18" charset="0"/>
              </a:rPr>
              <a:t>Прост ( начален ) алгоритъм за вярно решение:</a:t>
            </a:r>
            <a:endParaRPr lang="en-US" sz="1600" b="1">
              <a:cs typeface="Times New Roman" pitchFamily="18" charset="0"/>
            </a:endParaRPr>
          </a:p>
          <a:p>
            <a:pPr indent="-228600">
              <a:tabLst>
                <a:tab pos="457200" algn="l"/>
              </a:tabLst>
            </a:pPr>
            <a:r>
              <a:rPr lang="en-US" sz="1600" b="1">
                <a:cs typeface="Times New Roman" pitchFamily="18" charset="0"/>
              </a:rPr>
              <a:t>		</a:t>
            </a:r>
            <a:r>
              <a:rPr lang="bg-BG" sz="1600" b="1">
                <a:cs typeface="Times New Roman" pitchFamily="18" charset="0"/>
              </a:rPr>
              <a:t>запомняне на всички двойки ?!</a:t>
            </a:r>
            <a:r>
              <a:rPr lang="bg-BG" sz="1600" b="1">
                <a:latin typeface="Arial" charset="0"/>
                <a:cs typeface="Times New Roman" pitchFamily="18" charset="0"/>
              </a:rPr>
              <a:t>(много, ресурсоемен )</a:t>
            </a:r>
            <a:endParaRPr lang="en-US" sz="1600">
              <a:latin typeface="Arial" charset="0"/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</a:pPr>
            <a:r>
              <a:rPr lang="bg-BG" sz="1600" b="1">
                <a:latin typeface="Arial" charset="0"/>
                <a:cs typeface="Times New Roman" pitchFamily="18" charset="0"/>
              </a:rPr>
              <a:t>2.</a:t>
            </a:r>
            <a:r>
              <a:rPr lang="bg-BG" sz="1600" b="1"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bg-BG" sz="1600" b="1">
                <a:cs typeface="Times New Roman" pitchFamily="18" charset="0"/>
              </a:rPr>
              <a:t>Алгоритъм за бързо намиране ( бавно обединение )</a:t>
            </a:r>
            <a:endParaRPr lang="en-US" sz="1600">
              <a:latin typeface="Arial" charset="0"/>
              <a:cs typeface="Times New Roman" pitchFamily="18" charset="0"/>
            </a:endParaRPr>
          </a:p>
          <a:p>
            <a:pPr indent="-228600" eaLnBrk="0" hangingPunct="0">
              <a:tabLst>
                <a:tab pos="457200" algn="l"/>
              </a:tabLst>
            </a:pPr>
            <a:endParaRPr lang="en-US" sz="1400"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2438400"/>
            <a:ext cx="845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FF0066"/>
                </a:solidFill>
                <a:cs typeface="Times New Roman" pitchFamily="18" charset="0"/>
              </a:rPr>
              <a:t>P	q</a:t>
            </a:r>
            <a:r>
              <a:rPr lang="en-US" sz="1200" b="1">
                <a:cs typeface="Times New Roman" pitchFamily="18" charset="0"/>
              </a:rPr>
              <a:t>	0 1 2 3 4 5 6 7 8 9	#include &lt;stdio.h&gt;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3	4	0 1 2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sz="1200" b="1">
                <a:cs typeface="Times New Roman" pitchFamily="18" charset="0"/>
              </a:rPr>
              <a:t> 4 5 6 7 8 9	#define N	10 000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4	9	0 1 2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9 9</a:t>
            </a:r>
            <a:r>
              <a:rPr lang="en-US" sz="1200" b="1">
                <a:cs typeface="Times New Roman" pitchFamily="18" charset="0"/>
              </a:rPr>
              <a:t> 5 6 7 8 9	main ()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8	0	0 1 2 9 9 5 6 7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1200" b="1">
                <a:cs typeface="Times New Roman" pitchFamily="18" charset="0"/>
              </a:rPr>
              <a:t> 9	{	int I, p, q , t, id[N];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2	3	0 1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9 </a:t>
            </a:r>
            <a:r>
              <a:rPr lang="en-US" sz="1200" b="1">
                <a:cs typeface="Times New Roman" pitchFamily="18" charset="0"/>
              </a:rPr>
              <a:t>9 9 5 6 7 0 9		for( I = 0; I &lt; N; I++) id[I] = I;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5	6	0 1 9 9 9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en-US" sz="1200" b="1">
                <a:cs typeface="Times New Roman" pitchFamily="18" charset="0"/>
              </a:rPr>
              <a:t> 6 7 0 9	          while(scanf(“%d, %d \n”, &amp;p,&amp;q) == </a:t>
            </a:r>
            <a:r>
              <a:rPr lang="bg-BG" sz="1200" b="1">
                <a:cs typeface="Times New Roman" pitchFamily="18" charset="0"/>
              </a:rPr>
              <a:t>край</a:t>
            </a:r>
            <a:endParaRPr lang="en-US" sz="1200" b="1">
              <a:cs typeface="Times New Roman" pitchFamily="18" charset="0"/>
            </a:endParaRPr>
          </a:p>
          <a:p>
            <a:pPr eaLnBrk="1" hangingPunct="1"/>
            <a:r>
              <a:rPr lang="en-US" sz="1200" b="1">
                <a:cs typeface="Times New Roman" pitchFamily="18" charset="0"/>
              </a:rPr>
              <a:t>2	9	0 1 9 9 9 6 6 7 0 9		 { 	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5	9	0 1 9 9 9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9 9</a:t>
            </a:r>
            <a:r>
              <a:rPr lang="en-US" sz="1200" b="1">
                <a:cs typeface="Times New Roman" pitchFamily="18" charset="0"/>
              </a:rPr>
              <a:t> 7 0 9		</a:t>
            </a:r>
            <a:r>
              <a:rPr lang="en-US" sz="1200" b="1">
                <a:solidFill>
                  <a:srgbClr val="000000"/>
                </a:solidFill>
                <a:cs typeface="Times New Roman" pitchFamily="18" charset="0"/>
              </a:rPr>
              <a:t>if( id[p] == id[ q ] )continue;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7	3	0 1 9 9 9 9 9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 9</a:t>
            </a:r>
            <a:r>
              <a:rPr lang="en-US" sz="1200" b="1">
                <a:cs typeface="Times New Roman" pitchFamily="18" charset="0"/>
              </a:rPr>
              <a:t> 0 9		</a:t>
            </a:r>
            <a:r>
              <a:rPr lang="en-US" sz="1200" b="1">
                <a:solidFill>
                  <a:srgbClr val="000000"/>
                </a:solidFill>
                <a:cs typeface="Times New Roman" pitchFamily="18" charset="0"/>
              </a:rPr>
              <a:t>for( t = id[p], I = 0; I&lt;N; I++)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4	8	0 1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0 0 0 0 0 0</a:t>
            </a:r>
            <a:r>
              <a:rPr lang="en-US" sz="1200" b="1">
                <a:cs typeface="Times New Roman" pitchFamily="18" charset="0"/>
              </a:rPr>
              <a:t> 0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0		</a:t>
            </a:r>
            <a:r>
              <a:rPr lang="en-US" sz="1200" b="1">
                <a:solidFill>
                  <a:srgbClr val="000000"/>
                </a:solidFill>
                <a:cs typeface="Times New Roman" pitchFamily="18" charset="0"/>
              </a:rPr>
              <a:t>if(id[I] == t) id[I] = id[q];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5	6	0 1 0 0 0 0 0 0 0 0		printf(“</a:t>
            </a:r>
            <a:r>
              <a:rPr lang="bg-BG" sz="1200" b="1">
                <a:cs typeface="Times New Roman" pitchFamily="18" charset="0"/>
              </a:rPr>
              <a:t>нова връзка”</a:t>
            </a:r>
            <a:r>
              <a:rPr lang="en-US" sz="1200" b="1">
                <a:cs typeface="Times New Roman" pitchFamily="18" charset="0"/>
              </a:rPr>
              <a:t>) }}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0	2	0 1 0 0 0 0 0 0 0 0</a:t>
            </a:r>
          </a:p>
          <a:p>
            <a:pPr eaLnBrk="1" hangingPunct="1"/>
            <a:r>
              <a:rPr lang="en-US" sz="1200" b="1">
                <a:cs typeface="Times New Roman" pitchFamily="18" charset="0"/>
              </a:rPr>
              <a:t>6	1	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1200" b="1">
                <a:cs typeface="Times New Roman" pitchFamily="18" charset="0"/>
              </a:rPr>
              <a:t> 1 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1 1 1 1 1 1 1 1</a:t>
            </a:r>
            <a:r>
              <a:rPr lang="en-US" sz="1200" b="1">
                <a:cs typeface="Times New Roman" pitchFamily="18" charset="0"/>
              </a:rPr>
              <a:t> 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endParaRPr lang="en-GB" sz="120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00113" y="5589588"/>
            <a:ext cx="770413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 sz="1400" b="1" dirty="0">
                <a:cs typeface="Times New Roman" pitchFamily="18" charset="0"/>
              </a:rPr>
              <a:t>Оценка:</a:t>
            </a:r>
            <a:endParaRPr lang="en-US" sz="1400" b="1" dirty="0"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cs typeface="Times New Roman" pitchFamily="18" charset="0"/>
              </a:rPr>
              <a:t>за </a:t>
            </a:r>
            <a:r>
              <a:rPr lang="en-US" sz="1600" b="1" dirty="0">
                <a:cs typeface="Times New Roman" pitchFamily="18" charset="0"/>
              </a:rPr>
              <a:t>N</a:t>
            </a:r>
            <a:r>
              <a:rPr lang="bg-BG" sz="1600" b="1" dirty="0">
                <a:cs typeface="Times New Roman" pitchFamily="18" charset="0"/>
              </a:rPr>
              <a:t> обекта и </a:t>
            </a:r>
            <a:r>
              <a:rPr lang="en-US" sz="1600" b="1" dirty="0">
                <a:cs typeface="Times New Roman" pitchFamily="18" charset="0"/>
              </a:rPr>
              <a:t>M</a:t>
            </a:r>
            <a:r>
              <a:rPr lang="bg-BG" sz="1600" b="1" dirty="0">
                <a:cs typeface="Times New Roman" pitchFamily="18" charset="0"/>
              </a:rPr>
              <a:t> обединения (вх. двойки):</a:t>
            </a:r>
          </a:p>
          <a:p>
            <a:pPr eaLnBrk="1" hangingPunct="1"/>
            <a:endParaRPr lang="bg-BG" sz="1600" b="1" dirty="0"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cs typeface="Times New Roman" pitchFamily="18" charset="0"/>
              </a:rPr>
              <a:t>		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поне </a:t>
            </a: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MN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инструкции (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 for 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с по 1 операция).</a:t>
            </a:r>
            <a:endParaRPr lang="en-US" sz="160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endParaRPr lang="en-GB" sz="1400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1295400" y="1905000"/>
            <a:ext cx="76962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0 1 2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4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5 6 7 8 9		</a:t>
            </a:r>
            <a:r>
              <a:rPr lang="bg-BG" sz="1000" b="1" dirty="0" smtClean="0">
                <a:latin typeface="Verdana" pitchFamily="34" charset="0"/>
              </a:rPr>
              <a:t>1		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9	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6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7  0</a:t>
            </a:r>
            <a:endParaRPr lang="bg-BG" sz="1000" b="1" dirty="0" smtClean="0">
              <a:latin typeface="Verdana" pitchFamily="34" charset="0"/>
            </a:endParaRPr>
          </a:p>
          <a:p>
            <a:pPr>
              <a:defRPr/>
            </a:pPr>
            <a:endParaRPr lang="en-US" sz="1000" dirty="0" smtClean="0">
              <a:latin typeface="Verdana" pitchFamily="34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 								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5,6</a:t>
            </a:r>
            <a:endParaRPr lang="en-US" sz="1000" dirty="0" smtClean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3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3,4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</a:t>
            </a:r>
            <a:r>
              <a:rPr lang="bg-BG" sz="1000" b="1" dirty="0" smtClean="0">
                <a:latin typeface="Verdana" pitchFamily="34" charset="0"/>
              </a:rPr>
              <a:t>               </a:t>
            </a:r>
            <a:r>
              <a:rPr lang="en-US" sz="1000" b="1" dirty="0" smtClean="0">
                <a:latin typeface="Verdana" pitchFamily="34" charset="0"/>
              </a:rPr>
              <a:t>		</a:t>
            </a:r>
            <a:r>
              <a:rPr lang="bg-BG" sz="1000" b="1" dirty="0" smtClean="0">
                <a:latin typeface="Verdana" pitchFamily="34" charset="0"/>
              </a:rPr>
              <a:t> 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2   3   4    	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5</a:t>
            </a:r>
            <a:r>
              <a:rPr lang="bg-BG" sz="1000" b="1" dirty="0" smtClean="0">
                <a:latin typeface="Verdana" pitchFamily="34" charset="0"/>
              </a:rPr>
              <a:t>         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8</a:t>
            </a:r>
            <a:endParaRPr lang="bg-BG" sz="1000" b="1" dirty="0" smtClean="0">
              <a:latin typeface="Verdana" pitchFamily="34" charset="0"/>
            </a:endParaRPr>
          </a:p>
          <a:p>
            <a:pPr>
              <a:defRPr/>
            </a:pPr>
            <a:endParaRPr lang="en-US" sz="1000" dirty="0" smtClean="0">
              <a:latin typeface="Verdana" pitchFamily="34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 </a:t>
            </a:r>
            <a:endParaRPr lang="en-US" sz="1000" dirty="0" smtClean="0"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0 1 2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9 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5 6 7 8 		</a:t>
            </a:r>
            <a:r>
              <a:rPr lang="bg-BG" sz="1000" b="1" dirty="0" smtClean="0">
                <a:latin typeface="Verdana" pitchFamily="34" charset="0"/>
              </a:rPr>
              <a:t>1	       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9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7  0</a:t>
            </a:r>
            <a:endParaRPr lang="bg-BG" sz="1000" b="1" dirty="0" smtClean="0">
              <a:latin typeface="Verdana" pitchFamily="34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</a:rPr>
              <a:t>								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</a:rPr>
              <a:t>2,9;  5,9</a:t>
            </a:r>
            <a:endParaRPr lang="bg-BG" sz="1000" b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>
              <a:defRPr/>
            </a:pPr>
            <a:r>
              <a:rPr lang="bg-BG" sz="1000" b="1" dirty="0" smtClean="0">
                <a:latin typeface="Times New Roman" pitchFamily="18" charset="0"/>
              </a:rPr>
              <a:t> 3	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4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4,9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2  3  4 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5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6		    8</a:t>
            </a:r>
            <a:endParaRPr lang="bg-BG" sz="1000" b="1" dirty="0" smtClean="0">
              <a:latin typeface="Verdana" pitchFamily="34" charset="0"/>
            </a:endParaRPr>
          </a:p>
          <a:p>
            <a:pPr>
              <a:defRPr/>
            </a:pPr>
            <a:endParaRPr lang="en-US" sz="1000" dirty="0" smtClean="0">
              <a:latin typeface="Verdana" pitchFamily="34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 </a:t>
            </a:r>
            <a:endParaRPr lang="en-US" sz="1000" dirty="0" smtClean="0"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1 2 9    5 6 7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0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1		9	</a:t>
            </a:r>
            <a:r>
              <a:rPr lang="bg-BG" sz="1000" b="1" dirty="0" smtClean="0">
                <a:latin typeface="Verdana" pitchFamily="34" charset="0"/>
              </a:rPr>
              <a:t>	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0</a:t>
            </a:r>
            <a:endParaRPr lang="bg-BG" sz="1000" dirty="0" smtClean="0">
              <a:latin typeface="Verdana" pitchFamily="34" charset="0"/>
            </a:endParaRPr>
          </a:p>
          <a:p>
            <a:pPr>
              <a:defRPr/>
            </a:pPr>
            <a:r>
              <a:rPr lang="en-US" sz="1000" dirty="0" smtClean="0">
                <a:latin typeface="Verdana" pitchFamily="34" charset="0"/>
              </a:rPr>
              <a:t>			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</a:rPr>
              <a:t>8,0</a:t>
            </a: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 								      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7,3</a:t>
            </a:r>
            <a:endParaRPr lang="en-US" sz="1000" dirty="0" smtClean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   3   4</a:t>
            </a:r>
            <a:r>
              <a:rPr lang="bg-BG" sz="1000" b="1" dirty="0" smtClean="0">
                <a:latin typeface="Verdana" pitchFamily="34" charset="0"/>
              </a:rPr>
              <a:t>             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8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</a:t>
            </a:r>
            <a:r>
              <a:rPr lang="bg-BG" sz="1000" b="1" dirty="0" smtClean="0">
                <a:latin typeface="Verdana" pitchFamily="34" charset="0"/>
              </a:rPr>
              <a:t>	             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2 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3  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4  5  6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7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		8</a:t>
            </a:r>
            <a:endParaRPr lang="bg-BG" sz="1000" b="1" dirty="0" smtClean="0">
              <a:latin typeface="Verdana" pitchFamily="34" charset="0"/>
            </a:endParaRPr>
          </a:p>
          <a:p>
            <a:pPr>
              <a:defRPr/>
            </a:pPr>
            <a:endParaRPr lang="en-US" sz="1000" dirty="0" smtClean="0">
              <a:latin typeface="Verdana" pitchFamily="34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 </a:t>
            </a:r>
            <a:endParaRPr lang="en-US" sz="1000" dirty="0" smtClean="0">
              <a:latin typeface="Verdana" pitchFamily="34" charset="0"/>
              <a:cs typeface="Times New Roman" pitchFamily="18" charset="0"/>
            </a:endParaRPr>
          </a:p>
          <a:p>
            <a:pPr lvl="1">
              <a:buFontTx/>
              <a:buAutoNum type="arabicPlain"/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9	5 6 7  0	1			0</a:t>
            </a:r>
            <a:endParaRPr lang="bg-BG" sz="1000" b="1" dirty="0" smtClean="0">
              <a:latin typeface="Verdana" pitchFamily="34" charset="0"/>
            </a:endParaRPr>
          </a:p>
          <a:p>
            <a:pPr>
              <a:buFontTx/>
              <a:buAutoNum type="arabicPlain"/>
              <a:defRPr/>
            </a:pPr>
            <a:endParaRPr lang="en-US" sz="1000" dirty="0" smtClean="0">
              <a:latin typeface="Verdana" pitchFamily="34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 								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4,8;5,6;0,2</a:t>
            </a:r>
            <a:endParaRPr lang="en-US" sz="1000" dirty="0" smtClean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bg-BG" sz="1000" b="1" dirty="0" smtClean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  	     2  3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 4	</a:t>
            </a:r>
            <a:r>
              <a:rPr lang="bg-BG" sz="1000" b="1" dirty="0" smtClean="0">
                <a:latin typeface="Verdana" pitchFamily="34" charset="0"/>
              </a:rPr>
              <a:t>          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8	</a:t>
            </a:r>
            <a:r>
              <a:rPr lang="bg-BG" sz="1000" b="1" dirty="0" smtClean="0">
                <a:latin typeface="Verdana" pitchFamily="34" charset="0"/>
              </a:rPr>
              <a:t>		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2   3 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4  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5  6  7  </a:t>
            </a:r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8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 9</a:t>
            </a:r>
            <a:endParaRPr lang="en-US" sz="1000" dirty="0" smtClean="0"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			</a:t>
            </a:r>
            <a:r>
              <a:rPr lang="bg-BG" sz="1000" b="1" dirty="0" smtClean="0">
                <a:latin typeface="Verdana" pitchFamily="34" charset="0"/>
              </a:rPr>
              <a:t>	</a:t>
            </a:r>
            <a:r>
              <a:rPr lang="en-US" sz="1000" b="1" dirty="0" smtClean="0">
                <a:latin typeface="Verdana" pitchFamily="34" charset="0"/>
              </a:rPr>
              <a:t>	</a:t>
            </a:r>
            <a:r>
              <a:rPr lang="en-US" sz="1000" b="1" dirty="0" smtClean="0">
                <a:solidFill>
                  <a:srgbClr val="FF6600"/>
                </a:solidFill>
                <a:latin typeface="Verdana" pitchFamily="34" charset="0"/>
                <a:cs typeface="Times New Roman" pitchFamily="18" charset="0"/>
              </a:rPr>
              <a:t>1</a:t>
            </a:r>
            <a:endParaRPr lang="bg-BG" sz="1000" b="1" dirty="0" smtClean="0">
              <a:solidFill>
                <a:srgbClr val="FF6600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sz="1000" dirty="0" smtClean="0">
                <a:latin typeface="Verdana" pitchFamily="34" charset="0"/>
              </a:rPr>
              <a:t>			</a:t>
            </a: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</a:rPr>
              <a:t>2,3					6,1</a:t>
            </a: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 </a:t>
            </a:r>
            <a:endParaRPr lang="en-US" sz="1000" dirty="0" smtClean="0"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						0   2   3   4   5  </a:t>
            </a:r>
            <a:r>
              <a:rPr lang="en-US" sz="1000" b="1" dirty="0" smtClean="0">
                <a:solidFill>
                  <a:srgbClr val="FF0066"/>
                </a:solidFill>
                <a:latin typeface="Verdana" pitchFamily="34" charset="0"/>
                <a:cs typeface="Times New Roman" pitchFamily="18" charset="0"/>
              </a:rPr>
              <a:t> 6</a:t>
            </a:r>
            <a:r>
              <a:rPr lang="en-US" sz="1000" b="1" dirty="0" smtClean="0">
                <a:latin typeface="Verdana" pitchFamily="34" charset="0"/>
                <a:cs typeface="Times New Roman" pitchFamily="18" charset="0"/>
              </a:rPr>
              <a:t>   7   8   9 </a:t>
            </a:r>
            <a:endParaRPr lang="bg-BG" sz="1000" b="1" dirty="0" smtClean="0">
              <a:latin typeface="Verdana" pitchFamily="34" charset="0"/>
            </a:endParaRPr>
          </a:p>
          <a:p>
            <a:pPr>
              <a:defRPr/>
            </a:pPr>
            <a:r>
              <a:rPr lang="bg-BG" sz="105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*</a:t>
            </a:r>
            <a:r>
              <a:rPr lang="en-US" sz="105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bg-BG" sz="14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връзката е това което се помни.	</a:t>
            </a:r>
            <a:endParaRPr lang="en-US" sz="1400" b="1" dirty="0" smtClean="0">
              <a:solidFill>
                <a:srgbClr val="FF0000"/>
              </a:solidFill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* ако се появи 1 – 7 лесно се </a:t>
            </a:r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bg-BG" sz="1400" b="1" dirty="0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проверява за свързаност</a:t>
            </a:r>
            <a:endParaRPr lang="en-US" sz="1400" dirty="0" smtClean="0">
              <a:solidFill>
                <a:srgbClr val="FF0000"/>
              </a:solidFill>
              <a:latin typeface="Verdana" pitchFamily="34" charset="0"/>
              <a:cs typeface="Times New Roman" pitchFamily="18" charset="0"/>
            </a:endParaRPr>
          </a:p>
          <a:p>
            <a:pPr>
              <a:defRPr/>
            </a:pPr>
            <a:endParaRPr lang="en-GB" sz="1200" dirty="0" smtClean="0">
              <a:latin typeface="Verdana" pitchFamily="34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822325" y="412750"/>
            <a:ext cx="76374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 sz="1800" b="1"/>
              <a:t>Д</a:t>
            </a:r>
            <a:r>
              <a:rPr lang="bg-BG" sz="1800" b="1">
                <a:cs typeface="Times New Roman" pitchFamily="18" charset="0"/>
              </a:rPr>
              <a:t>ървовидно представяне на алгоритъма</a:t>
            </a:r>
            <a:r>
              <a:rPr lang="bg-BG" sz="1400" b="1">
                <a:cs typeface="Times New Roman" pitchFamily="18" charset="0"/>
              </a:rPr>
              <a:t>:</a:t>
            </a:r>
            <a:endParaRPr lang="en-US" sz="1400">
              <a:cs typeface="Times New Roman" pitchFamily="18" charset="0"/>
            </a:endParaRPr>
          </a:p>
          <a:p>
            <a:pPr eaLnBrk="1" hangingPunct="1"/>
            <a:endParaRPr lang="en-GB" sz="1400"/>
          </a:p>
        </p:txBody>
      </p:sp>
      <p:sp>
        <p:nvSpPr>
          <p:cNvPr id="5124" name="Line 55"/>
          <p:cNvSpPr>
            <a:spLocks noChangeShapeType="1"/>
          </p:cNvSpPr>
          <p:nvPr/>
        </p:nvSpPr>
        <p:spPr bwMode="auto">
          <a:xfrm>
            <a:off x="457200" y="6172200"/>
            <a:ext cx="678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5" name="Line 111"/>
          <p:cNvSpPr>
            <a:spLocks noChangeShapeType="1"/>
          </p:cNvSpPr>
          <p:nvPr/>
        </p:nvSpPr>
        <p:spPr bwMode="auto">
          <a:xfrm flipH="1">
            <a:off x="1476375" y="2997200"/>
            <a:ext cx="287338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26" name="Line 112"/>
          <p:cNvSpPr>
            <a:spLocks noChangeShapeType="1"/>
          </p:cNvSpPr>
          <p:nvPr/>
        </p:nvSpPr>
        <p:spPr bwMode="auto">
          <a:xfrm>
            <a:off x="1835150" y="2997200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27" name="Line 110"/>
          <p:cNvSpPr>
            <a:spLocks noChangeShapeType="1"/>
          </p:cNvSpPr>
          <p:nvPr/>
        </p:nvSpPr>
        <p:spPr bwMode="auto">
          <a:xfrm>
            <a:off x="183515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28" name="Line 113"/>
          <p:cNvSpPr>
            <a:spLocks noChangeShapeType="1"/>
          </p:cNvSpPr>
          <p:nvPr/>
        </p:nvSpPr>
        <p:spPr bwMode="auto">
          <a:xfrm>
            <a:off x="6019800" y="2133600"/>
            <a:ext cx="423863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29" name="Line 114"/>
          <p:cNvSpPr>
            <a:spLocks noChangeShapeType="1"/>
          </p:cNvSpPr>
          <p:nvPr/>
        </p:nvSpPr>
        <p:spPr bwMode="auto">
          <a:xfrm flipH="1">
            <a:off x="6011863" y="2133600"/>
            <a:ext cx="127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0" name="Line 115"/>
          <p:cNvSpPr>
            <a:spLocks noChangeShapeType="1"/>
          </p:cNvSpPr>
          <p:nvPr/>
        </p:nvSpPr>
        <p:spPr bwMode="auto">
          <a:xfrm>
            <a:off x="6011863" y="21336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1" name="Line 116"/>
          <p:cNvSpPr>
            <a:spLocks noChangeShapeType="1"/>
          </p:cNvSpPr>
          <p:nvPr/>
        </p:nvSpPr>
        <p:spPr bwMode="auto">
          <a:xfrm>
            <a:off x="69342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2" name="Line 117"/>
          <p:cNvSpPr>
            <a:spLocks noChangeShapeType="1"/>
          </p:cNvSpPr>
          <p:nvPr/>
        </p:nvSpPr>
        <p:spPr bwMode="auto">
          <a:xfrm>
            <a:off x="7239000" y="205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3" name="Line 118"/>
          <p:cNvSpPr>
            <a:spLocks noChangeShapeType="1"/>
          </p:cNvSpPr>
          <p:nvPr/>
        </p:nvSpPr>
        <p:spPr bwMode="auto">
          <a:xfrm>
            <a:off x="70866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4" name="Line 119"/>
          <p:cNvSpPr>
            <a:spLocks noChangeShapeType="1"/>
          </p:cNvSpPr>
          <p:nvPr/>
        </p:nvSpPr>
        <p:spPr bwMode="auto">
          <a:xfrm>
            <a:off x="54102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5" name="Line 120"/>
          <p:cNvSpPr>
            <a:spLocks noChangeShapeType="1"/>
          </p:cNvSpPr>
          <p:nvPr/>
        </p:nvSpPr>
        <p:spPr bwMode="auto">
          <a:xfrm>
            <a:off x="5410200" y="2971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6" name="Line 121"/>
          <p:cNvSpPr>
            <a:spLocks noChangeShapeType="1"/>
          </p:cNvSpPr>
          <p:nvPr/>
        </p:nvSpPr>
        <p:spPr bwMode="auto">
          <a:xfrm flipH="1">
            <a:off x="5105400" y="2971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7" name="Line 122"/>
          <p:cNvSpPr>
            <a:spLocks noChangeShapeType="1"/>
          </p:cNvSpPr>
          <p:nvPr/>
        </p:nvSpPr>
        <p:spPr bwMode="auto">
          <a:xfrm>
            <a:off x="5410200" y="2971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8" name="Line 124"/>
          <p:cNvSpPr>
            <a:spLocks noChangeShapeType="1"/>
          </p:cNvSpPr>
          <p:nvPr/>
        </p:nvSpPr>
        <p:spPr bwMode="auto">
          <a:xfrm flipH="1">
            <a:off x="5257800" y="2971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39" name="Line 125"/>
          <p:cNvSpPr>
            <a:spLocks noChangeShapeType="1"/>
          </p:cNvSpPr>
          <p:nvPr/>
        </p:nvSpPr>
        <p:spPr bwMode="auto">
          <a:xfrm flipH="1">
            <a:off x="1619250" y="378936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40" name="Line 126"/>
          <p:cNvSpPr>
            <a:spLocks noChangeShapeType="1"/>
          </p:cNvSpPr>
          <p:nvPr/>
        </p:nvSpPr>
        <p:spPr bwMode="auto">
          <a:xfrm>
            <a:off x="1692275" y="37893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41" name="Line 127"/>
          <p:cNvSpPr>
            <a:spLocks noChangeShapeType="1"/>
          </p:cNvSpPr>
          <p:nvPr/>
        </p:nvSpPr>
        <p:spPr bwMode="auto">
          <a:xfrm>
            <a:off x="2484438" y="3860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42" name="Line 128"/>
          <p:cNvSpPr>
            <a:spLocks noChangeShapeType="1"/>
          </p:cNvSpPr>
          <p:nvPr/>
        </p:nvSpPr>
        <p:spPr bwMode="auto">
          <a:xfrm>
            <a:off x="7820025" y="3762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grpSp>
        <p:nvGrpSpPr>
          <p:cNvPr id="5143" name="Group 167"/>
          <p:cNvGrpSpPr>
            <a:grpSpLocks/>
          </p:cNvGrpSpPr>
          <p:nvPr/>
        </p:nvGrpSpPr>
        <p:grpSpPr bwMode="auto">
          <a:xfrm>
            <a:off x="5638800" y="3810000"/>
            <a:ext cx="762000" cy="228600"/>
            <a:chOff x="3744" y="2496"/>
            <a:chExt cx="480" cy="144"/>
          </a:xfrm>
        </p:grpSpPr>
        <p:sp>
          <p:nvSpPr>
            <p:cNvPr id="5168" name="Line 129"/>
            <p:cNvSpPr>
              <a:spLocks noChangeShapeType="1"/>
            </p:cNvSpPr>
            <p:nvPr/>
          </p:nvSpPr>
          <p:spPr bwMode="auto">
            <a:xfrm>
              <a:off x="3936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9" name="Line 130"/>
            <p:cNvSpPr>
              <a:spLocks noChangeShapeType="1"/>
            </p:cNvSpPr>
            <p:nvPr/>
          </p:nvSpPr>
          <p:spPr bwMode="auto">
            <a:xfrm>
              <a:off x="3936" y="249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70" name="Line 131"/>
            <p:cNvSpPr>
              <a:spLocks noChangeShapeType="1"/>
            </p:cNvSpPr>
            <p:nvPr/>
          </p:nvSpPr>
          <p:spPr bwMode="auto">
            <a:xfrm flipH="1">
              <a:off x="3744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71" name="Line 132"/>
            <p:cNvSpPr>
              <a:spLocks noChangeShapeType="1"/>
            </p:cNvSpPr>
            <p:nvPr/>
          </p:nvSpPr>
          <p:spPr bwMode="auto">
            <a:xfrm>
              <a:off x="3936" y="24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72" name="Line 133"/>
            <p:cNvSpPr>
              <a:spLocks noChangeShapeType="1"/>
            </p:cNvSpPr>
            <p:nvPr/>
          </p:nvSpPr>
          <p:spPr bwMode="auto">
            <a:xfrm flipH="1">
              <a:off x="3840" y="24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73" name="Line 134"/>
            <p:cNvSpPr>
              <a:spLocks noChangeShapeType="1"/>
            </p:cNvSpPr>
            <p:nvPr/>
          </p:nvSpPr>
          <p:spPr bwMode="auto">
            <a:xfrm>
              <a:off x="3936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</p:grpSp>
      <p:grpSp>
        <p:nvGrpSpPr>
          <p:cNvPr id="5144" name="Group 169"/>
          <p:cNvGrpSpPr>
            <a:grpSpLocks/>
          </p:cNvGrpSpPr>
          <p:nvPr/>
        </p:nvGrpSpPr>
        <p:grpSpPr bwMode="auto">
          <a:xfrm>
            <a:off x="6096000" y="4724400"/>
            <a:ext cx="1295400" cy="228600"/>
            <a:chOff x="3936" y="3072"/>
            <a:chExt cx="816" cy="144"/>
          </a:xfrm>
        </p:grpSpPr>
        <p:sp>
          <p:nvSpPr>
            <p:cNvPr id="5160" name="Line 135"/>
            <p:cNvSpPr>
              <a:spLocks noChangeShapeType="1"/>
            </p:cNvSpPr>
            <p:nvPr/>
          </p:nvSpPr>
          <p:spPr bwMode="auto">
            <a:xfrm>
              <a:off x="4464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1" name="Line 136"/>
            <p:cNvSpPr>
              <a:spLocks noChangeShapeType="1"/>
            </p:cNvSpPr>
            <p:nvPr/>
          </p:nvSpPr>
          <p:spPr bwMode="auto">
            <a:xfrm>
              <a:off x="4464" y="307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2" name="Line 137"/>
            <p:cNvSpPr>
              <a:spLocks noChangeShapeType="1"/>
            </p:cNvSpPr>
            <p:nvPr/>
          </p:nvSpPr>
          <p:spPr bwMode="auto">
            <a:xfrm flipH="1">
              <a:off x="4272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3" name="Line 138"/>
            <p:cNvSpPr>
              <a:spLocks noChangeShapeType="1"/>
            </p:cNvSpPr>
            <p:nvPr/>
          </p:nvSpPr>
          <p:spPr bwMode="auto">
            <a:xfrm>
              <a:off x="4464" y="30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4" name="Line 139"/>
            <p:cNvSpPr>
              <a:spLocks noChangeShapeType="1"/>
            </p:cNvSpPr>
            <p:nvPr/>
          </p:nvSpPr>
          <p:spPr bwMode="auto">
            <a:xfrm flipH="1">
              <a:off x="4368" y="30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5" name="Line 140"/>
            <p:cNvSpPr>
              <a:spLocks noChangeShapeType="1"/>
            </p:cNvSpPr>
            <p:nvPr/>
          </p:nvSpPr>
          <p:spPr bwMode="auto">
            <a:xfrm>
              <a:off x="4464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6" name="Line 141"/>
            <p:cNvSpPr>
              <a:spLocks noChangeShapeType="1"/>
            </p:cNvSpPr>
            <p:nvPr/>
          </p:nvSpPr>
          <p:spPr bwMode="auto">
            <a:xfrm flipH="1">
              <a:off x="4080" y="307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67" name="Line 142"/>
            <p:cNvSpPr>
              <a:spLocks noChangeShapeType="1"/>
            </p:cNvSpPr>
            <p:nvPr/>
          </p:nvSpPr>
          <p:spPr bwMode="auto">
            <a:xfrm flipH="1">
              <a:off x="3936" y="3072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</p:grpSp>
      <p:grpSp>
        <p:nvGrpSpPr>
          <p:cNvPr id="5145" name="Group 168"/>
          <p:cNvGrpSpPr>
            <a:grpSpLocks/>
          </p:cNvGrpSpPr>
          <p:nvPr/>
        </p:nvGrpSpPr>
        <p:grpSpPr bwMode="auto">
          <a:xfrm>
            <a:off x="2124075" y="4724400"/>
            <a:ext cx="381000" cy="228600"/>
            <a:chOff x="1440" y="3072"/>
            <a:chExt cx="240" cy="144"/>
          </a:xfrm>
        </p:grpSpPr>
        <p:sp>
          <p:nvSpPr>
            <p:cNvPr id="5157" name="Line 143"/>
            <p:cNvSpPr>
              <a:spLocks noChangeShapeType="1"/>
            </p:cNvSpPr>
            <p:nvPr/>
          </p:nvSpPr>
          <p:spPr bwMode="auto">
            <a:xfrm>
              <a:off x="1584" y="30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8" name="Line 144"/>
            <p:cNvSpPr>
              <a:spLocks noChangeShapeType="1"/>
            </p:cNvSpPr>
            <p:nvPr/>
          </p:nvSpPr>
          <p:spPr bwMode="auto">
            <a:xfrm flipH="1">
              <a:off x="1440" y="30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9" name="Line 145"/>
            <p:cNvSpPr>
              <a:spLocks noChangeShapeType="1"/>
            </p:cNvSpPr>
            <p:nvPr/>
          </p:nvSpPr>
          <p:spPr bwMode="auto">
            <a:xfrm>
              <a:off x="1584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</p:grpSp>
      <p:sp>
        <p:nvSpPr>
          <p:cNvPr id="5146" name="Line 146"/>
          <p:cNvSpPr>
            <a:spLocks noChangeShapeType="1"/>
          </p:cNvSpPr>
          <p:nvPr/>
        </p:nvSpPr>
        <p:spPr bwMode="auto">
          <a:xfrm>
            <a:off x="36576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5147" name="Line 158"/>
          <p:cNvSpPr>
            <a:spLocks noChangeShapeType="1"/>
          </p:cNvSpPr>
          <p:nvPr/>
        </p:nvSpPr>
        <p:spPr bwMode="auto">
          <a:xfrm flipH="1">
            <a:off x="6457950" y="5334000"/>
            <a:ext cx="47625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grpSp>
        <p:nvGrpSpPr>
          <p:cNvPr id="5148" name="Group 171"/>
          <p:cNvGrpSpPr>
            <a:grpSpLocks/>
          </p:cNvGrpSpPr>
          <p:nvPr/>
        </p:nvGrpSpPr>
        <p:grpSpPr bwMode="auto">
          <a:xfrm>
            <a:off x="6096000" y="5334000"/>
            <a:ext cx="1600200" cy="228600"/>
            <a:chOff x="3984" y="3456"/>
            <a:chExt cx="1008" cy="144"/>
          </a:xfrm>
        </p:grpSpPr>
        <p:sp>
          <p:nvSpPr>
            <p:cNvPr id="5149" name="Line 156"/>
            <p:cNvSpPr>
              <a:spLocks noChangeShapeType="1"/>
            </p:cNvSpPr>
            <p:nvPr/>
          </p:nvSpPr>
          <p:spPr bwMode="auto">
            <a:xfrm>
              <a:off x="4512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0" name="Line 157"/>
            <p:cNvSpPr>
              <a:spLocks noChangeShapeType="1"/>
            </p:cNvSpPr>
            <p:nvPr/>
          </p:nvSpPr>
          <p:spPr bwMode="auto">
            <a:xfrm>
              <a:off x="4512" y="345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1" name="Line 159"/>
            <p:cNvSpPr>
              <a:spLocks noChangeShapeType="1"/>
            </p:cNvSpPr>
            <p:nvPr/>
          </p:nvSpPr>
          <p:spPr bwMode="auto">
            <a:xfrm>
              <a:off x="4512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2" name="Line 160"/>
            <p:cNvSpPr>
              <a:spLocks noChangeShapeType="1"/>
            </p:cNvSpPr>
            <p:nvPr/>
          </p:nvSpPr>
          <p:spPr bwMode="auto">
            <a:xfrm flipH="1">
              <a:off x="44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3" name="Line 161"/>
            <p:cNvSpPr>
              <a:spLocks noChangeShapeType="1"/>
            </p:cNvSpPr>
            <p:nvPr/>
          </p:nvSpPr>
          <p:spPr bwMode="auto">
            <a:xfrm>
              <a:off x="4512" y="34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4" name="Line 162"/>
            <p:cNvSpPr>
              <a:spLocks noChangeShapeType="1"/>
            </p:cNvSpPr>
            <p:nvPr/>
          </p:nvSpPr>
          <p:spPr bwMode="auto">
            <a:xfrm flipH="1">
              <a:off x="4128" y="345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5" name="Line 163"/>
            <p:cNvSpPr>
              <a:spLocks noChangeShapeType="1"/>
            </p:cNvSpPr>
            <p:nvPr/>
          </p:nvSpPr>
          <p:spPr bwMode="auto">
            <a:xfrm flipH="1">
              <a:off x="3984" y="3456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  <p:sp>
          <p:nvSpPr>
            <p:cNvPr id="5156" name="Line 164"/>
            <p:cNvSpPr>
              <a:spLocks noChangeShapeType="1"/>
            </p:cNvSpPr>
            <p:nvPr/>
          </p:nvSpPr>
          <p:spPr bwMode="auto">
            <a:xfrm>
              <a:off x="4512" y="3456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bg-BG"/>
            </a:p>
          </p:txBody>
        </p:sp>
      </p:grp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717550"/>
            <a:ext cx="7580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 sz="1800" b="1">
                <a:solidFill>
                  <a:srgbClr val="000000"/>
                </a:solidFill>
                <a:cs typeface="Times New Roman" pitchFamily="18" charset="0"/>
              </a:rPr>
              <a:t>Алгоритъм за бързо обединение (по-бавно намиране</a:t>
            </a:r>
            <a:r>
              <a:rPr lang="bg-BG" sz="1600" b="1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bg-BG" b="1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GB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79388" y="1905000"/>
            <a:ext cx="8964612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bg-BG" sz="1400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400" dirty="0"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в </a:t>
            </a:r>
            <a:r>
              <a:rPr lang="en-US" sz="1400" b="1" dirty="0">
                <a:solidFill>
                  <a:srgbClr val="000000"/>
                </a:solidFill>
                <a:cs typeface="Times New Roman" pitchFamily="18" charset="0"/>
              </a:rPr>
              <a:t>id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] – указател към свързан или към себе си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няма цикли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400" b="1" dirty="0" err="1">
                <a:solidFill>
                  <a:srgbClr val="000000"/>
                </a:solidFill>
                <a:cs typeface="Times New Roman" pitchFamily="18" charset="0"/>
              </a:rPr>
              <a:t>алгоритъмът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 работи с указатели </a:t>
            </a:r>
            <a:r>
              <a:rPr lang="bg-BG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 бързина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2 обекта са свързани, ако указателите ги водят към общ обект        	(който сочи сам- себе си)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обединението е бързо </a:t>
            </a:r>
            <a:r>
              <a:rPr lang="bg-BG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 променя се само 1 указател.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 </a:t>
            </a:r>
            <a:endParaRPr lang="en-US" sz="1400" dirty="0"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solidFill>
                  <a:srgbClr val="000000"/>
                </a:solidFill>
                <a:cs typeface="Times New Roman" pitchFamily="18" charset="0"/>
              </a:rPr>
              <a:t>алгоритъм: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за всяко </a:t>
            </a:r>
            <a:r>
              <a:rPr lang="en-US" sz="1400" b="1" dirty="0">
                <a:cs typeface="Times New Roman" pitchFamily="18" charset="0"/>
              </a:rPr>
              <a:t>p</a:t>
            </a:r>
            <a:r>
              <a:rPr lang="bg-BG" sz="1400" b="1" dirty="0">
                <a:cs typeface="Times New Roman" pitchFamily="18" charset="0"/>
              </a:rPr>
              <a:t>  и  </a:t>
            </a:r>
            <a:r>
              <a:rPr lang="en-US" sz="1400" b="1" dirty="0">
                <a:cs typeface="Times New Roman" pitchFamily="18" charset="0"/>
              </a:rPr>
              <a:t>q</a:t>
            </a:r>
            <a:r>
              <a:rPr lang="bg-BG" sz="1400" b="1" dirty="0">
                <a:cs typeface="Times New Roman" pitchFamily="18" charset="0"/>
              </a:rPr>
              <a:t>   	1. следваме указатели от </a:t>
            </a:r>
            <a:r>
              <a:rPr lang="en-US" sz="1400" b="1" dirty="0">
                <a:cs typeface="Times New Roman" pitchFamily="18" charset="0"/>
              </a:rPr>
              <a:t>p</a:t>
            </a:r>
            <a:r>
              <a:rPr lang="bg-BG" sz="1400" b="1" dirty="0">
                <a:cs typeface="Times New Roman" pitchFamily="18" charset="0"/>
              </a:rPr>
              <a:t>  докато  </a:t>
            </a:r>
            <a:r>
              <a:rPr lang="en-US" sz="1400" b="1" dirty="0">
                <a:cs typeface="Times New Roman" pitchFamily="18" charset="0"/>
              </a:rPr>
              <a:t>id</a:t>
            </a:r>
            <a:r>
              <a:rPr lang="bg-BG" sz="1400" b="1" dirty="0">
                <a:cs typeface="Times New Roman" pitchFamily="18" charset="0"/>
              </a:rPr>
              <a:t>[</a:t>
            </a:r>
            <a:r>
              <a:rPr lang="en-US" sz="1400" b="1" dirty="0">
                <a:cs typeface="Times New Roman" pitchFamily="18" charset="0"/>
              </a:rPr>
              <a:t>I</a:t>
            </a:r>
            <a:r>
              <a:rPr lang="bg-BG" sz="1400" b="1" dirty="0">
                <a:cs typeface="Times New Roman" pitchFamily="18" charset="0"/>
              </a:rPr>
              <a:t>] == </a:t>
            </a:r>
            <a:r>
              <a:rPr lang="en-US" sz="1400" b="1" dirty="0">
                <a:cs typeface="Times New Roman" pitchFamily="18" charset="0"/>
              </a:rPr>
              <a:t>I</a:t>
            </a:r>
            <a:endParaRPr lang="en-US" sz="1400" dirty="0"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>
                <a:cs typeface="Times New Roman" pitchFamily="18" charset="0"/>
              </a:rPr>
              <a:t>		2. </a:t>
            </a:r>
            <a:r>
              <a:rPr lang="bg-BG" sz="1400" b="1" dirty="0">
                <a:cs typeface="Times New Roman" pitchFamily="18" charset="0"/>
              </a:rPr>
              <a:t>следваме указатели от </a:t>
            </a:r>
            <a:r>
              <a:rPr lang="en-US" sz="1400" b="1" dirty="0">
                <a:cs typeface="Times New Roman" pitchFamily="18" charset="0"/>
              </a:rPr>
              <a:t>q </a:t>
            </a:r>
            <a:r>
              <a:rPr lang="bg-BG" sz="1400" b="1" dirty="0">
                <a:cs typeface="Times New Roman" pitchFamily="18" charset="0"/>
              </a:rPr>
              <a:t>докато  </a:t>
            </a:r>
            <a:r>
              <a:rPr lang="en-US" sz="1400" b="1" dirty="0">
                <a:cs typeface="Times New Roman" pitchFamily="18" charset="0"/>
              </a:rPr>
              <a:t>id[j] == j</a:t>
            </a:r>
            <a:endParaRPr lang="en-US" sz="1400" dirty="0"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>
                <a:cs typeface="Times New Roman" pitchFamily="18" charset="0"/>
              </a:rPr>
              <a:t>		3. </a:t>
            </a:r>
            <a:r>
              <a:rPr lang="en-US" sz="1400" b="1" dirty="0" err="1">
                <a:cs typeface="Times New Roman" pitchFamily="18" charset="0"/>
              </a:rPr>
              <a:t>ako</a:t>
            </a:r>
            <a:r>
              <a:rPr lang="en-US" sz="1400" b="1" dirty="0">
                <a:cs typeface="Times New Roman" pitchFamily="18" charset="0"/>
              </a:rPr>
              <a:t>  I != j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400" b="1" dirty="0">
                <a:cs typeface="Times New Roman" pitchFamily="18" charset="0"/>
              </a:rPr>
              <a:t> id[I]  = id[j]</a:t>
            </a:r>
            <a:endParaRPr lang="en-US" sz="1400" dirty="0"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solidFill>
                  <a:srgbClr val="FF0000"/>
                </a:solidFill>
                <a:cs typeface="Times New Roman" pitchFamily="18" charset="0"/>
              </a:rPr>
              <a:t>следователно обединението  е просто прилепяне на дърво към дърво</a:t>
            </a:r>
            <a:endParaRPr lang="en-US" sz="14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 </a:t>
            </a:r>
            <a:endParaRPr lang="en-US" sz="1400" dirty="0">
              <a:cs typeface="Times New Roman" pitchFamily="18" charset="0"/>
            </a:endParaRP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Програмна реализация (фрагмент): </a:t>
            </a:r>
          </a:p>
          <a:p>
            <a:pPr>
              <a:defRPr/>
            </a:pPr>
            <a:r>
              <a:rPr lang="bg-BG" sz="1400" b="1" dirty="0">
                <a:cs typeface="Times New Roman" pitchFamily="18" charset="0"/>
              </a:rPr>
              <a:t>за всяко </a:t>
            </a:r>
            <a:r>
              <a:rPr lang="en-US" sz="1400" b="1" dirty="0">
                <a:cs typeface="Times New Roman" pitchFamily="18" charset="0"/>
              </a:rPr>
              <a:t>p</a:t>
            </a:r>
            <a:r>
              <a:rPr lang="bg-BG" sz="1400" b="1" dirty="0">
                <a:cs typeface="Times New Roman" pitchFamily="18" charset="0"/>
              </a:rPr>
              <a:t> и </a:t>
            </a:r>
            <a:r>
              <a:rPr lang="en-US" sz="1400" b="1" dirty="0">
                <a:cs typeface="Times New Roman" pitchFamily="18" charset="0"/>
              </a:rPr>
              <a:t>q</a:t>
            </a:r>
            <a:r>
              <a:rPr lang="bg-BG" sz="1400" b="1" dirty="0">
                <a:cs typeface="Times New Roman" pitchFamily="18" charset="0"/>
              </a:rPr>
              <a:t>:</a:t>
            </a:r>
            <a:endParaRPr lang="en-US" sz="1400" dirty="0"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>
                <a:cs typeface="Times New Roman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for ( I = p;  I != id[I];  I = id[ I ]);</a:t>
            </a:r>
            <a:endParaRPr lang="en-US" sz="16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	for ( j = q; j != id[ j ];  j = id [ j ]);</a:t>
            </a:r>
            <a:endParaRPr lang="en-US" sz="16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	if( I == j )  continue;	//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еднакви указатели </a:t>
            </a:r>
            <a:r>
              <a:rPr lang="bg-BG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свързани числа</a:t>
            </a:r>
            <a:endParaRPr lang="en-US" sz="16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	id[I ] = j;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		// обединяваме</a:t>
            </a:r>
            <a:endParaRPr lang="en-US" sz="16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cs typeface="Times New Roman" pitchFamily="18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( “ %d  %d \n”, p, q);</a:t>
            </a:r>
            <a:endParaRPr lang="en-US" sz="16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 sz="105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endParaRPr lang="en-GB" sz="1000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00200" y="1828800"/>
            <a:ext cx="64008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200" b="1" dirty="0">
                <a:cs typeface="Times New Roman" pitchFamily="18" charset="0"/>
              </a:rPr>
              <a:t>p	q	0 1 2 3 4 5 6 7 8 9</a:t>
            </a:r>
            <a:r>
              <a:rPr lang="bg-BG" sz="1200" b="1" dirty="0">
                <a:cs typeface="Times New Roman" pitchFamily="18" charset="0"/>
              </a:rPr>
              <a:t>	0 1 2 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4 </a:t>
            </a:r>
            <a:r>
              <a:rPr lang="bg-BG" sz="1200" b="1" dirty="0">
                <a:cs typeface="Times New Roman" pitchFamily="18" charset="0"/>
              </a:rPr>
              <a:t>5 6 7 8 9 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 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3	4	0 1 2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sz="1200" b="1" dirty="0">
                <a:cs typeface="Times New Roman" pitchFamily="18" charset="0"/>
              </a:rPr>
              <a:t> 4 5 6 7 8 9</a:t>
            </a:r>
            <a:r>
              <a:rPr lang="bg-BG" sz="1200" b="1" dirty="0">
                <a:cs typeface="Times New Roman" pitchFamily="18" charset="0"/>
              </a:rPr>
              <a:t>	</a:t>
            </a:r>
            <a:r>
              <a:rPr lang="bg-BG" sz="1200" b="1" dirty="0"/>
              <a:t>         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4	9	0 1 2 4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9</a:t>
            </a:r>
            <a:r>
              <a:rPr lang="en-US" sz="1200" b="1" dirty="0">
                <a:cs typeface="Times New Roman" pitchFamily="18" charset="0"/>
              </a:rPr>
              <a:t> 5 6 7 8 9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8 	0	0 1 2 4 9 5 6 7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1200" b="1" dirty="0">
                <a:cs typeface="Times New Roman" pitchFamily="18" charset="0"/>
              </a:rPr>
              <a:t> 9</a:t>
            </a:r>
            <a:r>
              <a:rPr lang="bg-BG" sz="1200" b="1" dirty="0">
                <a:cs typeface="Times New Roman" pitchFamily="18" charset="0"/>
              </a:rPr>
              <a:t>	0 1 2 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9</a:t>
            </a:r>
            <a:r>
              <a:rPr lang="bg-BG" sz="1200" b="1" dirty="0">
                <a:cs typeface="Times New Roman" pitchFamily="18" charset="0"/>
              </a:rPr>
              <a:t> 5 6 7 8 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2	3	0 1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9</a:t>
            </a:r>
            <a:r>
              <a:rPr lang="en-US" sz="1200" b="1" dirty="0">
                <a:cs typeface="Times New Roman" pitchFamily="18" charset="0"/>
              </a:rPr>
              <a:t> 4 9 5 6 7 0 9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5	6	0 1 9 4 9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en-US" sz="1200" b="1" dirty="0">
                <a:cs typeface="Times New Roman" pitchFamily="18" charset="0"/>
              </a:rPr>
              <a:t> 6 7 0 9</a:t>
            </a:r>
            <a:r>
              <a:rPr lang="bg-BG" sz="1200" b="1" dirty="0">
                <a:cs typeface="Times New Roman" pitchFamily="18" charset="0"/>
              </a:rPr>
              <a:t>	</a:t>
            </a:r>
            <a:r>
              <a:rPr lang="bg-BG" sz="1200" b="1" dirty="0"/>
              <a:t>         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bg-BG" sz="1200" b="1" dirty="0">
                <a:cs typeface="Times New Roman" pitchFamily="18" charset="0"/>
              </a:rPr>
              <a:t>	3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2	9	0 1 9 4 9 6 6 7 0 9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5	9	0 1 9 4 9 6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9</a:t>
            </a:r>
            <a:r>
              <a:rPr lang="en-US" sz="1200" b="1" dirty="0">
                <a:cs typeface="Times New Roman" pitchFamily="18" charset="0"/>
              </a:rPr>
              <a:t>  7 0 9</a:t>
            </a:r>
            <a:r>
              <a:rPr lang="bg-BG" sz="1200" b="1" dirty="0">
                <a:cs typeface="Times New Roman" pitchFamily="18" charset="0"/>
              </a:rPr>
              <a:t>	1 2 9 5 6 7 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7	3	0 1 9 4 9 6 9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9</a:t>
            </a:r>
            <a:r>
              <a:rPr lang="en-US" sz="1200" b="1" dirty="0">
                <a:cs typeface="Times New Roman" pitchFamily="18" charset="0"/>
              </a:rPr>
              <a:t> 0 9 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4	8	0 1 9 4 9 6 9 9 0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1200" b="1" dirty="0">
                <a:cs typeface="Times New Roman" pitchFamily="18" charset="0"/>
              </a:rPr>
              <a:t> </a:t>
            </a:r>
            <a:r>
              <a:rPr lang="bg-BG" sz="1200" b="1" dirty="0">
                <a:cs typeface="Times New Roman" pitchFamily="18" charset="0"/>
              </a:rPr>
              <a:t>	</a:t>
            </a:r>
            <a:r>
              <a:rPr lang="bg-BG" sz="1200" b="1" dirty="0"/>
              <a:t>      </a:t>
            </a:r>
            <a:r>
              <a:rPr lang="bg-BG" sz="1200" b="1" dirty="0">
                <a:cs typeface="Times New Roman" pitchFamily="18" charset="0"/>
              </a:rPr>
              <a:t>4     3	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8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5 	6	0 1 9 4 9 6 9 9 0 0 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0	2	0 1 9 4 9 6 9 9 0 0</a:t>
            </a:r>
            <a:r>
              <a:rPr lang="bg-BG" sz="1200" b="1" dirty="0">
                <a:cs typeface="Times New Roman" pitchFamily="18" charset="0"/>
              </a:rPr>
              <a:t>	1</a:t>
            </a:r>
            <a:r>
              <a:rPr lang="bg-BG" sz="1200" b="1" dirty="0"/>
              <a:t>         </a:t>
            </a:r>
            <a:r>
              <a:rPr lang="bg-BG" sz="1200" b="1" dirty="0">
                <a:cs typeface="Times New Roman" pitchFamily="18" charset="0"/>
              </a:rPr>
              <a:t>9	5 6 7 0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6	1	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1200" b="1" dirty="0">
                <a:cs typeface="Times New Roman" pitchFamily="18" charset="0"/>
              </a:rPr>
              <a:t> 1 9 4 9 6 9 9 0 0 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ако постъпят:</a:t>
            </a:r>
            <a:r>
              <a:rPr lang="bg-BG" sz="1200" b="1" dirty="0">
                <a:cs typeface="Times New Roman" pitchFamily="18" charset="0"/>
              </a:rPr>
              <a:t>			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bg-BG" sz="1200" b="1" dirty="0"/>
              <a:t>       </a:t>
            </a:r>
            <a:r>
              <a:rPr lang="bg-BG" sz="1200" b="1" dirty="0">
                <a:cs typeface="Times New Roman" pitchFamily="18" charset="0"/>
              </a:rPr>
              <a:t>4       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bg-BG" sz="1200" b="1" dirty="0">
                <a:solidFill>
                  <a:srgbClr val="FF0000"/>
                </a:solidFill>
              </a:rPr>
              <a:t>         </a:t>
            </a:r>
            <a:r>
              <a:rPr lang="bg-BG" sz="1200" b="1" dirty="0">
                <a:cs typeface="Times New Roman" pitchFamily="18" charset="0"/>
              </a:rPr>
              <a:t>8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endParaRPr lang="en-US" sz="1200" b="1" dirty="0">
              <a:cs typeface="Times New Roman" pitchFamily="18" charset="0"/>
            </a:endParaRPr>
          </a:p>
          <a:p>
            <a:pPr eaLnBrk="1" hangingPunct="1"/>
            <a:endParaRPr lang="en-US" sz="1200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5	8</a:t>
            </a:r>
            <a:r>
              <a:rPr lang="en-US" sz="1200" b="1" dirty="0">
                <a:solidFill>
                  <a:srgbClr val="000000"/>
                </a:solidFill>
                <a:cs typeface="Times New Roman" pitchFamily="18" charset="0"/>
              </a:rPr>
              <a:t>	1 1 9 4 9 6 9 9 0 0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endParaRPr lang="en-GB" sz="1200" dirty="0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867400" y="206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867400" y="27813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867400" y="3068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724525" y="3500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795963" y="3789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6300788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5508625" y="4221163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5867400" y="422116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011863" y="4508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808788" y="4221163"/>
            <a:ext cx="682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3563938" y="4797425"/>
            <a:ext cx="127476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692275" y="53006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3563938" y="4941888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>
            <a:off x="4356100" y="53736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>
            <a:off x="4572000" y="55165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H="1">
            <a:off x="3563938" y="566102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>
            <a:off x="3563938" y="57340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1692275" y="5899150"/>
            <a:ext cx="61214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1600" b="1">
                <a:cs typeface="Times New Roman" pitchFamily="18" charset="0"/>
              </a:rPr>
              <a:t>Следователно 5 и 8 са свързана двойка</a:t>
            </a:r>
            <a:endParaRPr lang="en-GB" sz="1600" b="1">
              <a:cs typeface="Times New Roman" pitchFamily="18" charset="0"/>
            </a:endParaRPr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>
            <a:off x="7812088" y="1989138"/>
            <a:ext cx="0" cy="24479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7190" name="Oval 23"/>
          <p:cNvSpPr>
            <a:spLocks noChangeArrowheads="1"/>
          </p:cNvSpPr>
          <p:nvPr/>
        </p:nvSpPr>
        <p:spPr bwMode="auto">
          <a:xfrm>
            <a:off x="8027988" y="1916113"/>
            <a:ext cx="4826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1</a:t>
            </a:r>
          </a:p>
        </p:txBody>
      </p:sp>
      <p:sp>
        <p:nvSpPr>
          <p:cNvPr id="7191" name="Oval 24"/>
          <p:cNvSpPr>
            <a:spLocks noChangeArrowheads="1"/>
          </p:cNvSpPr>
          <p:nvPr/>
        </p:nvSpPr>
        <p:spPr bwMode="auto">
          <a:xfrm>
            <a:off x="8101013" y="2781300"/>
            <a:ext cx="4826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2</a:t>
            </a:r>
          </a:p>
        </p:txBody>
      </p:sp>
      <p:sp>
        <p:nvSpPr>
          <p:cNvPr id="7192" name="Oval 25"/>
          <p:cNvSpPr>
            <a:spLocks noChangeArrowheads="1"/>
          </p:cNvSpPr>
          <p:nvPr/>
        </p:nvSpPr>
        <p:spPr bwMode="auto">
          <a:xfrm>
            <a:off x="8101013" y="3500438"/>
            <a:ext cx="4826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3</a:t>
            </a:r>
          </a:p>
        </p:txBody>
      </p:sp>
      <p:sp>
        <p:nvSpPr>
          <p:cNvPr id="7193" name="Oval 26"/>
          <p:cNvSpPr>
            <a:spLocks noChangeArrowheads="1"/>
          </p:cNvSpPr>
          <p:nvPr/>
        </p:nvSpPr>
        <p:spPr bwMode="auto">
          <a:xfrm>
            <a:off x="8172450" y="4221163"/>
            <a:ext cx="4826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4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0"/>
          <p:cNvSpPr>
            <a:spLocks noChangeArrowheads="1"/>
          </p:cNvSpPr>
          <p:nvPr/>
        </p:nvSpPr>
        <p:spPr bwMode="auto">
          <a:xfrm>
            <a:off x="4716463" y="2636838"/>
            <a:ext cx="3240087" cy="3600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382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 sz="1200" b="1"/>
              <a:t>		</a:t>
            </a:r>
            <a:r>
              <a:rPr lang="en-US" sz="1200" b="1"/>
              <a:t>		</a:t>
            </a:r>
            <a:r>
              <a:rPr lang="bg-BG" sz="1200" b="1">
                <a:cs typeface="Times New Roman" pitchFamily="18" charset="0"/>
              </a:rPr>
              <a:t>		1	9	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bg-BG" sz="1200" b="1">
                <a:cs typeface="Times New Roman" pitchFamily="18" charset="0"/>
              </a:rPr>
              <a:t> 7 0</a:t>
            </a:r>
            <a:r>
              <a:rPr lang="en-GB" sz="1200"/>
              <a:t/>
            </a:r>
            <a:br>
              <a:rPr lang="en-GB" sz="1200"/>
            </a:br>
            <a:endParaRPr lang="bg-BG" sz="1200"/>
          </a:p>
          <a:p>
            <a:pPr eaLnBrk="1" hangingPunct="1"/>
            <a:r>
              <a:rPr lang="bg-BG" sz="1200" b="1">
                <a:cs typeface="Times New Roman" pitchFamily="18" charset="0"/>
              </a:rPr>
              <a:t>	</a:t>
            </a:r>
            <a:r>
              <a:rPr lang="en-US" sz="1200" b="1">
                <a:cs typeface="Times New Roman" pitchFamily="18" charset="0"/>
              </a:rPr>
              <a:t>		</a:t>
            </a:r>
            <a:r>
              <a:rPr lang="bg-BG" sz="1200" b="1">
                <a:cs typeface="Times New Roman" pitchFamily="18" charset="0"/>
              </a:rPr>
              <a:t>			2	4       3    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bg-BG" sz="1200" b="1">
                <a:cs typeface="Times New Roman" pitchFamily="18" charset="0"/>
              </a:rPr>
              <a:t>	</a:t>
            </a:r>
            <a:r>
              <a:rPr lang="en-US" sz="1200" b="1">
                <a:cs typeface="Times New Roman" pitchFamily="18" charset="0"/>
              </a:rPr>
              <a:t>	</a:t>
            </a:r>
            <a:r>
              <a:rPr lang="bg-BG" sz="1200" b="1">
                <a:cs typeface="Times New Roman" pitchFamily="18" charset="0"/>
              </a:rPr>
              <a:t>8</a:t>
            </a:r>
            <a:endParaRPr lang="bg-BG" sz="1200" b="1"/>
          </a:p>
          <a:p>
            <a:pPr eaLnBrk="1" hangingPunct="1"/>
            <a:endParaRPr lang="en-US" sz="1200"/>
          </a:p>
          <a:p>
            <a:pPr lvl="1" eaLnBrk="1" hangingPunct="1"/>
            <a:r>
              <a:rPr lang="en-US" sz="1200" b="1">
                <a:cs typeface="Times New Roman" pitchFamily="18" charset="0"/>
              </a:rPr>
              <a:t>1</a:t>
            </a:r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9</a:t>
            </a:r>
            <a:r>
              <a:rPr lang="bg-BG" sz="1200" b="1">
                <a:cs typeface="Times New Roman" pitchFamily="18" charset="0"/>
              </a:rPr>
              <a:t>	7  0		</a:t>
            </a:r>
            <a:r>
              <a:rPr lang="en-US" sz="1200" b="1">
                <a:cs typeface="Times New Roman" pitchFamily="18" charset="0"/>
              </a:rPr>
              <a:t>	</a:t>
            </a:r>
            <a:r>
              <a:rPr lang="bg-BG" sz="1200" b="1">
                <a:cs typeface="Times New Roman" pitchFamily="18" charset="0"/>
              </a:rPr>
              <a:t>1		0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bg-BG" sz="1200" b="1">
                <a:cs typeface="Times New Roman" pitchFamily="18" charset="0"/>
              </a:rPr>
              <a:t> 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en-US" sz="1200" b="1"/>
              <a:t>	</a:t>
            </a:r>
            <a:r>
              <a:rPr lang="bg-BG" sz="1200" b="1"/>
              <a:t>      </a:t>
            </a:r>
            <a:r>
              <a:rPr lang="bg-BG" sz="1200" b="1">
                <a:cs typeface="Times New Roman" pitchFamily="18" charset="0"/>
              </a:rPr>
              <a:t>2     4      6	</a:t>
            </a:r>
            <a:r>
              <a:rPr lang="bg-BG" sz="1200" b="1"/>
              <a:t>      </a:t>
            </a:r>
            <a:r>
              <a:rPr lang="bg-BG" sz="1200" b="1">
                <a:cs typeface="Times New Roman" pitchFamily="18" charset="0"/>
              </a:rPr>
              <a:t>8		</a:t>
            </a:r>
            <a:r>
              <a:rPr lang="bg-BG" sz="1200" b="1"/>
              <a:t>	        </a:t>
            </a:r>
            <a:r>
              <a:rPr lang="en-US" sz="1200" b="1"/>
              <a:t>	     </a:t>
            </a:r>
            <a:r>
              <a:rPr lang="bg-BG" sz="1200" b="1">
                <a:cs typeface="Times New Roman" pitchFamily="18" charset="0"/>
              </a:rPr>
              <a:t>9	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8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bg-BG" sz="1200" b="1">
                <a:cs typeface="Times New Roman" pitchFamily="18" charset="0"/>
              </a:rPr>
              <a:t> 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en-GB" sz="1200"/>
              <a:t/>
            </a:r>
            <a:br>
              <a:rPr lang="en-GB" sz="1200"/>
            </a:br>
            <a:r>
              <a:rPr lang="bg-BG" sz="1200"/>
              <a:t>	</a:t>
            </a:r>
            <a:r>
              <a:rPr lang="en-US" sz="1200"/>
              <a:t>   </a:t>
            </a:r>
            <a:r>
              <a:rPr lang="bg-BG" sz="1200" b="1">
                <a:cs typeface="Times New Roman" pitchFamily="18" charset="0"/>
              </a:rPr>
              <a:t>3</a:t>
            </a:r>
            <a:r>
              <a:rPr lang="bg-BG" sz="1200" b="1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bg-BG" sz="1200" b="1">
                <a:cs typeface="Times New Roman" pitchFamily="18" charset="0"/>
              </a:rPr>
              <a:t>	</a:t>
            </a:r>
            <a:r>
              <a:rPr lang="en-US" sz="1200" b="1">
                <a:cs typeface="Times New Roman" pitchFamily="18" charset="0"/>
              </a:rPr>
              <a:t>	</a:t>
            </a:r>
            <a:r>
              <a:rPr lang="bg-BG" sz="1200" b="1">
                <a:cs typeface="Times New Roman" pitchFamily="18" charset="0"/>
              </a:rPr>
              <a:t>			2  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bg-BG" sz="1200" b="1">
                <a:cs typeface="Times New Roman" pitchFamily="18" charset="0"/>
              </a:rPr>
              <a:t>    6   7</a:t>
            </a:r>
            <a:endParaRPr lang="bg-BG" sz="1200" b="1"/>
          </a:p>
          <a:p>
            <a:pPr eaLnBrk="1" hangingPunct="1"/>
            <a:endParaRPr lang="bg-BG" sz="1200" b="1"/>
          </a:p>
          <a:p>
            <a:pPr eaLnBrk="1" hangingPunct="1"/>
            <a:r>
              <a:rPr lang="bg-BG" sz="1200" b="1"/>
              <a:t>				</a:t>
            </a:r>
            <a:r>
              <a:rPr lang="en-US" sz="1200" b="1"/>
              <a:t>	</a:t>
            </a:r>
            <a:r>
              <a:rPr lang="bg-BG" sz="1200" b="1"/>
              <a:t>		    3   5</a:t>
            </a:r>
          </a:p>
          <a:p>
            <a:pPr eaLnBrk="1" hangingPunct="1"/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en-US" sz="1200" b="1">
                <a:cs typeface="Times New Roman" pitchFamily="18" charset="0"/>
              </a:rPr>
              <a:t>	</a:t>
            </a:r>
            <a:r>
              <a:rPr lang="bg-BG" sz="1200" b="1">
                <a:cs typeface="Times New Roman" pitchFamily="18" charset="0"/>
              </a:rPr>
              <a:t>1	9	0		</a:t>
            </a:r>
            <a:r>
              <a:rPr lang="bg-BG" sz="1200" b="1"/>
              <a:t>	</a:t>
            </a:r>
            <a:r>
              <a:rPr lang="en-US" sz="1200" b="1"/>
              <a:t>		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1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bg-BG" sz="1200" b="1">
                <a:cs typeface="Times New Roman" pitchFamily="18" charset="0"/>
              </a:rPr>
              <a:t>	</a:t>
            </a:r>
            <a:endParaRPr lang="bg-BG" sz="1200" b="1"/>
          </a:p>
          <a:p>
            <a:pPr eaLnBrk="1" hangingPunct="1"/>
            <a:r>
              <a:rPr lang="en-US" sz="1200" b="1"/>
              <a:t>             </a:t>
            </a:r>
            <a:r>
              <a:rPr lang="bg-BG" sz="1200" b="1">
                <a:cs typeface="Times New Roman" pitchFamily="18" charset="0"/>
              </a:rPr>
              <a:t>2  4   6   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7</a:t>
            </a:r>
            <a:r>
              <a:rPr lang="bg-BG" sz="1200" b="1">
                <a:cs typeface="Times New Roman" pitchFamily="18" charset="0"/>
              </a:rPr>
              <a:t>	8	</a:t>
            </a:r>
            <a:r>
              <a:rPr lang="en-US" sz="1200" b="1">
                <a:cs typeface="Times New Roman" pitchFamily="18" charset="0"/>
              </a:rPr>
              <a:t>		</a:t>
            </a:r>
            <a:r>
              <a:rPr lang="bg-BG" sz="1200" b="1">
                <a:cs typeface="Times New Roman" pitchFamily="18" charset="0"/>
              </a:rPr>
              <a:t>		0</a:t>
            </a:r>
            <a:endParaRPr lang="bg-BG" sz="1200" b="1"/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 b="1">
                <a:cs typeface="Times New Roman" pitchFamily="18" charset="0"/>
              </a:rPr>
              <a:t>		         </a:t>
            </a:r>
            <a:r>
              <a:rPr lang="bg-BG" sz="1200" b="1">
                <a:cs typeface="Times New Roman" pitchFamily="18" charset="0"/>
              </a:rPr>
              <a:t>				</a:t>
            </a:r>
            <a:r>
              <a:rPr lang="bg-BG" sz="1200" b="1"/>
              <a:t>	</a:t>
            </a:r>
            <a:r>
              <a:rPr lang="en-US" sz="1200" b="1"/>
              <a:t>          </a:t>
            </a:r>
            <a:r>
              <a:rPr lang="bg-BG" sz="1200" b="1">
                <a:cs typeface="Times New Roman" pitchFamily="18" charset="0"/>
              </a:rPr>
              <a:t>9</a:t>
            </a:r>
            <a:r>
              <a:rPr lang="bg-BG" sz="1200" b="1"/>
              <a:t>         </a:t>
            </a:r>
            <a:r>
              <a:rPr lang="bg-BG" sz="1200" b="1">
                <a:cs typeface="Times New Roman" pitchFamily="18" charset="0"/>
              </a:rPr>
              <a:t>8</a:t>
            </a:r>
            <a:r>
              <a:rPr lang="en-US" sz="1200" b="1">
                <a:cs typeface="Times New Roman" pitchFamily="18" charset="0"/>
              </a:rPr>
              <a:t>	</a:t>
            </a:r>
            <a:endParaRPr lang="bg-BG" sz="1200" b="1"/>
          </a:p>
          <a:p>
            <a:pPr eaLnBrk="1" hangingPunct="1"/>
            <a:endParaRPr lang="en-US" sz="1200"/>
          </a:p>
          <a:p>
            <a:pPr eaLnBrk="1" hangingPunct="1"/>
            <a:r>
              <a:rPr lang="bg-BG" sz="1200" b="1">
                <a:cs typeface="Times New Roman" pitchFamily="18" charset="0"/>
              </a:rPr>
              <a:t>	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     3</a:t>
            </a:r>
            <a:r>
              <a:rPr lang="bg-BG" sz="1200" b="1"/>
              <a:t>    </a:t>
            </a:r>
            <a:r>
              <a:rPr lang="bg-BG" sz="1200" b="1">
                <a:cs typeface="Times New Roman" pitchFamily="18" charset="0"/>
              </a:rPr>
              <a:t>5			</a:t>
            </a:r>
            <a:r>
              <a:rPr lang="en-US" sz="1200" b="1">
                <a:cs typeface="Times New Roman" pitchFamily="18" charset="0"/>
              </a:rPr>
              <a:t>		</a:t>
            </a:r>
            <a:r>
              <a:rPr lang="bg-BG" sz="1200" b="1">
                <a:cs typeface="Times New Roman" pitchFamily="18" charset="0"/>
              </a:rPr>
              <a:t>2     4       </a:t>
            </a:r>
            <a:r>
              <a:rPr lang="bg-BG" sz="1200" b="1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bg-BG" sz="1200" b="1">
                <a:cs typeface="Times New Roman" pitchFamily="18" charset="0"/>
              </a:rPr>
              <a:t>	7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bg-BG" sz="1200" b="1">
                <a:cs typeface="Times New Roman" pitchFamily="18" charset="0"/>
              </a:rPr>
              <a:t> 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r>
              <a:rPr lang="en-GB" sz="1200"/>
              <a:t/>
            </a:r>
            <a:br>
              <a:rPr lang="en-GB" sz="1200"/>
            </a:br>
            <a:r>
              <a:rPr lang="bg-BG" sz="1200" b="1">
                <a:cs typeface="Times New Roman" pitchFamily="18" charset="0"/>
              </a:rPr>
              <a:t>	</a:t>
            </a:r>
            <a:r>
              <a:rPr lang="bg-BG" sz="1200" b="1"/>
              <a:t>			      </a:t>
            </a:r>
            <a:r>
              <a:rPr lang="en-US" sz="1200" b="1"/>
              <a:t>		</a:t>
            </a:r>
            <a:r>
              <a:rPr lang="bg-BG" sz="1200" b="1"/>
              <a:t> </a:t>
            </a:r>
            <a:r>
              <a:rPr lang="bg-BG" sz="1200" b="1">
                <a:cs typeface="Times New Roman" pitchFamily="18" charset="0"/>
              </a:rPr>
              <a:t>3</a:t>
            </a:r>
            <a:r>
              <a:rPr lang="bg-BG" sz="1200" b="1"/>
              <a:t>         </a:t>
            </a:r>
            <a:r>
              <a:rPr lang="bg-BG" sz="1200" b="1">
                <a:cs typeface="Times New Roman" pitchFamily="18" charset="0"/>
              </a:rPr>
              <a:t>5</a:t>
            </a:r>
            <a:endParaRPr lang="en-US" sz="1200">
              <a:cs typeface="Times New Roman" pitchFamily="18" charset="0"/>
            </a:endParaRPr>
          </a:p>
          <a:p>
            <a:pPr eaLnBrk="1" hangingPunct="1"/>
            <a:endParaRPr lang="en-GB" sz="120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flipH="1">
            <a:off x="5003800" y="2060575"/>
            <a:ext cx="6985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7092950" y="2133600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6011863" y="2420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5810250" y="2133600"/>
            <a:ext cx="130175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6659563" y="2205038"/>
            <a:ext cx="85725" cy="144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1187450" y="2781300"/>
            <a:ext cx="84138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331913" y="285273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1258888" y="2781300"/>
            <a:ext cx="576262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1908175" y="326866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>
            <a:off x="1476375" y="32131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2411413" y="285273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H="1">
            <a:off x="6156325" y="285273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6732588" y="285273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6100763" y="3213100"/>
            <a:ext cx="48736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H="1">
            <a:off x="5940425" y="3213100"/>
            <a:ext cx="223838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 flipH="1">
            <a:off x="6084888" y="3213100"/>
            <a:ext cx="71437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6156325" y="32131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6084888" y="37893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6372225" y="3716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 flipH="1">
            <a:off x="1116013" y="4508500"/>
            <a:ext cx="71437" cy="144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6" name="Line 23"/>
          <p:cNvSpPr>
            <a:spLocks noChangeShapeType="1"/>
          </p:cNvSpPr>
          <p:nvPr/>
        </p:nvSpPr>
        <p:spPr bwMode="auto">
          <a:xfrm>
            <a:off x="1258888" y="45085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7" name="Line 24"/>
          <p:cNvSpPr>
            <a:spLocks noChangeShapeType="1"/>
          </p:cNvSpPr>
          <p:nvPr/>
        </p:nvSpPr>
        <p:spPr bwMode="auto">
          <a:xfrm>
            <a:off x="1403350" y="4437063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1331913" y="45085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2195513" y="4508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 flipH="1">
            <a:off x="1116013" y="4868863"/>
            <a:ext cx="142875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 flipH="1">
            <a:off x="1403350" y="4868863"/>
            <a:ext cx="144463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>
            <a:off x="6732588" y="4508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 flipH="1">
            <a:off x="6516688" y="48688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804025" y="4868863"/>
            <a:ext cx="73025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5" name="Line 32"/>
          <p:cNvSpPr>
            <a:spLocks noChangeShapeType="1"/>
          </p:cNvSpPr>
          <p:nvPr/>
        </p:nvSpPr>
        <p:spPr bwMode="auto">
          <a:xfrm flipH="1">
            <a:off x="5940425" y="5229225"/>
            <a:ext cx="333375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 flipH="1">
            <a:off x="6227763" y="5229225"/>
            <a:ext cx="1063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6384925" y="5229225"/>
            <a:ext cx="2746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6372225" y="5229225"/>
            <a:ext cx="1223963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29" name="Line 36"/>
          <p:cNvSpPr>
            <a:spLocks noChangeShapeType="1"/>
          </p:cNvSpPr>
          <p:nvPr/>
        </p:nvSpPr>
        <p:spPr bwMode="auto">
          <a:xfrm flipH="1">
            <a:off x="5940425" y="5589588"/>
            <a:ext cx="287338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30" name="Line 37"/>
          <p:cNvSpPr>
            <a:spLocks noChangeShapeType="1"/>
          </p:cNvSpPr>
          <p:nvPr/>
        </p:nvSpPr>
        <p:spPr bwMode="auto">
          <a:xfrm flipH="1">
            <a:off x="6516688" y="5589588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31" name="Line 38"/>
          <p:cNvSpPr>
            <a:spLocks noChangeShapeType="1"/>
          </p:cNvSpPr>
          <p:nvPr/>
        </p:nvSpPr>
        <p:spPr bwMode="auto">
          <a:xfrm flipH="1">
            <a:off x="2843213" y="2276475"/>
            <a:ext cx="1652587" cy="431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32" name="Line 39"/>
          <p:cNvSpPr>
            <a:spLocks noChangeShapeType="1"/>
          </p:cNvSpPr>
          <p:nvPr/>
        </p:nvSpPr>
        <p:spPr bwMode="auto">
          <a:xfrm flipV="1">
            <a:off x="2438400" y="3429000"/>
            <a:ext cx="2057400" cy="914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>
            <a:off x="8027988" y="1916113"/>
            <a:ext cx="4826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5</a:t>
            </a:r>
          </a:p>
        </p:txBody>
      </p:sp>
      <p:sp>
        <p:nvSpPr>
          <p:cNvPr id="8234" name="Oval 42"/>
          <p:cNvSpPr>
            <a:spLocks noChangeArrowheads="1"/>
          </p:cNvSpPr>
          <p:nvPr/>
        </p:nvSpPr>
        <p:spPr bwMode="auto">
          <a:xfrm>
            <a:off x="1403350" y="2133600"/>
            <a:ext cx="4826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6</a:t>
            </a:r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2339975" y="5013325"/>
            <a:ext cx="4826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7</a:t>
            </a:r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7308850" y="2997200"/>
            <a:ext cx="482600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8</a:t>
            </a:r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7164388" y="4652963"/>
            <a:ext cx="4826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/>
              <a:t>9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94968" y="332656"/>
            <a:ext cx="8893175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 sz="1600" b="1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600" b="1" dirty="0"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600" b="1" dirty="0">
                <a:cs typeface="Times New Roman" pitchFamily="18" charset="0"/>
              </a:rPr>
              <a:t>свързани елементи </a:t>
            </a:r>
            <a:r>
              <a:rPr lang="bg-BG" sz="16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bg-BG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изграждат </a:t>
            </a:r>
            <a:r>
              <a:rPr lang="bg-BG" sz="18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поддървета</a:t>
            </a:r>
            <a:endParaRPr lang="en-US" sz="1800" b="1" dirty="0"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600" b="1" dirty="0"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600" b="1" dirty="0">
                <a:cs typeface="Times New Roman" pitchFamily="18" charset="0"/>
              </a:rPr>
              <a:t>2 обекта в дърво са свързани тогава и само тогава, ако са свързани 	</a:t>
            </a:r>
            <a:r>
              <a:rPr lang="bg-BG" sz="1600" b="1" dirty="0" smtClean="0">
                <a:cs typeface="Times New Roman" pitchFamily="18" charset="0"/>
              </a:rPr>
              <a:t>през общ корен</a:t>
            </a:r>
            <a:endParaRPr lang="en-US" sz="1600" b="1" dirty="0"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600" b="1" dirty="0"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600" b="1" dirty="0">
                <a:cs typeface="Times New Roman" pitchFamily="18" charset="0"/>
              </a:rPr>
              <a:t>всяко дърво има точно 1 корен</a:t>
            </a:r>
            <a:endParaRPr lang="en-US" sz="1600" b="1" dirty="0"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bg-BG" sz="1600" b="1" dirty="0"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bg-BG" sz="1600" b="1" dirty="0">
                <a:cs typeface="Times New Roman" pitchFamily="18" charset="0"/>
              </a:rPr>
              <a:t>за всеки възел на дървото има път до корена</a:t>
            </a:r>
            <a:endParaRPr lang="en-US" sz="1600" b="1" dirty="0"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cs typeface="Times New Roman" pitchFamily="18" charset="0"/>
              </a:rPr>
              <a:t> </a:t>
            </a:r>
            <a:endParaRPr lang="en-US" sz="1600" b="1" dirty="0">
              <a:cs typeface="Times New Roman" pitchFamily="18" charset="0"/>
            </a:endParaRPr>
          </a:p>
          <a:p>
            <a:pPr eaLnBrk="1" hangingPunct="1"/>
            <a:r>
              <a:rPr lang="en-GB" sz="1600" b="1" dirty="0"/>
              <a:t/>
            </a:r>
            <a:br>
              <a:rPr lang="en-GB" sz="1600" b="1" dirty="0"/>
            </a:br>
            <a:r>
              <a:rPr lang="bg-BG" sz="1600" b="1" dirty="0">
                <a:solidFill>
                  <a:srgbClr val="FF0000"/>
                </a:solidFill>
                <a:cs typeface="Times New Roman" pitchFamily="18" charset="0"/>
              </a:rPr>
              <a:t>В алгоритъм 1 достигаме корена през 1 връзка; при алгоритъм 2</a:t>
            </a:r>
          </a:p>
          <a:p>
            <a:pPr eaLnBrk="1" hangingPunct="1"/>
            <a:r>
              <a:rPr lang="bg-BG" sz="1600" b="1" dirty="0">
                <a:solidFill>
                  <a:srgbClr val="FF0000"/>
                </a:solidFill>
                <a:cs typeface="Times New Roman" pitchFamily="18" charset="0"/>
              </a:rPr>
              <a:t>това не  </a:t>
            </a:r>
            <a:r>
              <a:rPr lang="bg-BG" sz="1600" b="1" dirty="0" smtClean="0">
                <a:solidFill>
                  <a:srgbClr val="FF0000"/>
                </a:solidFill>
                <a:cs typeface="Times New Roman" pitchFamily="18" charset="0"/>
              </a:rPr>
              <a:t>задължително е така.</a:t>
            </a:r>
            <a:endParaRPr lang="en-US" sz="1600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cs typeface="Times New Roman" pitchFamily="18" charset="0"/>
              </a:rPr>
              <a:t> </a:t>
            </a:r>
            <a:endParaRPr lang="en-US" sz="1600" b="1" dirty="0">
              <a:cs typeface="Times New Roman" pitchFamily="18" charset="0"/>
            </a:endParaRPr>
          </a:p>
          <a:p>
            <a:pPr eaLnBrk="1" hangingPunct="1"/>
            <a:r>
              <a:rPr lang="en-GB" sz="1400" b="1" dirty="0">
                <a:solidFill>
                  <a:srgbClr val="000000"/>
                </a:solidFill>
              </a:rPr>
              <a:t/>
            </a:r>
            <a:br>
              <a:rPr lang="en-GB" sz="1400" b="1" dirty="0">
                <a:solidFill>
                  <a:srgbClr val="000000"/>
                </a:solidFill>
              </a:rPr>
            </a:br>
            <a:r>
              <a:rPr lang="bg-BG" sz="1600" b="1" dirty="0">
                <a:solidFill>
                  <a:srgbClr val="000000"/>
                </a:solidFill>
              </a:rPr>
              <a:t>оценяване на </a:t>
            </a:r>
            <a:r>
              <a:rPr lang="bg-BG" sz="1600" b="1" dirty="0" smtClean="0">
                <a:solidFill>
                  <a:srgbClr val="000000"/>
                </a:solidFill>
                <a:cs typeface="Times New Roman" pitchFamily="18" charset="0"/>
              </a:rPr>
              <a:t>бързодействие на алгоритъм 2: </a:t>
            </a:r>
            <a:endParaRPr lang="en-US" sz="1600" b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cs typeface="Times New Roman" pitchFamily="18" charset="0"/>
              </a:rPr>
              <a:t>за всяка вх. двойка не се обхожда целия масив , както в 1.</a:t>
            </a:r>
            <a:endParaRPr lang="en-US" sz="1600" b="1" dirty="0"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При М двойки и 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обекта  и 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&gt; 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има  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MN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/ 2 инструкции.</a:t>
            </a:r>
            <a:endParaRPr lang="en-US" sz="1600" b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r>
              <a:rPr lang="bg-BG" sz="1600" b="1" dirty="0">
                <a:cs typeface="Times New Roman" pitchFamily="18" charset="0"/>
              </a:rPr>
              <a:t>Доказателство: </a:t>
            </a:r>
          </a:p>
          <a:p>
            <a:pPr eaLnBrk="1" hangingPunct="1"/>
            <a:r>
              <a:rPr lang="bg-BG" sz="1600" b="1" dirty="0">
                <a:cs typeface="Times New Roman" pitchFamily="18" charset="0"/>
              </a:rPr>
              <a:t>при входна поредица:   1  -- 2 ;  </a:t>
            </a:r>
            <a:r>
              <a:rPr lang="bg-BG" sz="1600" b="1" dirty="0" err="1">
                <a:cs typeface="Times New Roman" pitchFamily="18" charset="0"/>
              </a:rPr>
              <a:t>2</a:t>
            </a:r>
            <a:r>
              <a:rPr lang="bg-BG" sz="1600" b="1" dirty="0">
                <a:cs typeface="Times New Roman" pitchFamily="18" charset="0"/>
              </a:rPr>
              <a:t> – 3; …. (най-тежък вариант ) получаваме дърво , изродено във права линия от </a:t>
            </a:r>
            <a:r>
              <a:rPr lang="en-US" sz="1600" b="1" dirty="0">
                <a:cs typeface="Times New Roman" pitchFamily="18" charset="0"/>
              </a:rPr>
              <a:t>N</a:t>
            </a:r>
            <a:r>
              <a:rPr lang="bg-BG" sz="1600" b="1" dirty="0">
                <a:cs typeface="Times New Roman" pitchFamily="18" charset="0"/>
              </a:rPr>
              <a:t> свързани обекта.</a:t>
            </a:r>
            <a:endParaRPr lang="bg-BG" sz="1600" b="1" dirty="0"/>
          </a:p>
          <a:p>
            <a:pPr eaLnBrk="1" hangingPunct="1"/>
            <a:r>
              <a:rPr lang="bg-BG" sz="16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sz="1600" b="1" dirty="0">
                <a:cs typeface="Times New Roman" pitchFamily="18" charset="0"/>
              </a:rPr>
              <a:t> Следователно в него има 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  -  1 </a:t>
            </a:r>
            <a:r>
              <a:rPr lang="bg-BG" sz="1600" b="1" dirty="0">
                <a:cs typeface="Times New Roman" pitchFamily="18" charset="0"/>
              </a:rPr>
              <a:t>указателя</a:t>
            </a:r>
            <a:endParaRPr lang="en-US" sz="1600" b="1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à"/>
            </a:pPr>
            <a:r>
              <a:rPr lang="bg-BG" sz="1600" b="1" dirty="0">
                <a:cs typeface="Times New Roman" pitchFamily="18" charset="0"/>
              </a:rPr>
              <a:t>  за първите </a:t>
            </a:r>
            <a:r>
              <a:rPr lang="en-US" sz="1600" b="1" dirty="0">
                <a:cs typeface="Times New Roman" pitchFamily="18" charset="0"/>
              </a:rPr>
              <a:t>N</a:t>
            </a:r>
            <a:r>
              <a:rPr lang="bg-BG" sz="1600" b="1" dirty="0">
                <a:cs typeface="Times New Roman" pitchFamily="18" charset="0"/>
              </a:rPr>
              <a:t> обекта средно обхождаме  </a:t>
            </a:r>
            <a:r>
              <a:rPr lang="en-US" sz="1600" b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bg-BG" sz="1600" b="1" dirty="0">
                <a:solidFill>
                  <a:srgbClr val="000000"/>
                </a:solidFill>
                <a:cs typeface="Times New Roman" pitchFamily="18" charset="0"/>
              </a:rPr>
              <a:t>  - 1  / 2 </a:t>
            </a:r>
            <a:r>
              <a:rPr lang="bg-BG" sz="1600" b="1" dirty="0">
                <a:cs typeface="Times New Roman" pitchFamily="18" charset="0"/>
              </a:rPr>
              <a:t>указателя; </a:t>
            </a:r>
          </a:p>
          <a:p>
            <a:pPr eaLnBrk="1" hangingPunct="1">
              <a:buFont typeface="Wingdings" pitchFamily="2" charset="2"/>
              <a:buChar char="à"/>
            </a:pPr>
            <a:r>
              <a:rPr lang="bg-BG" sz="1600" b="1" dirty="0">
                <a:cs typeface="Times New Roman" pitchFamily="18" charset="0"/>
              </a:rPr>
              <a:t>  за М двойки:  </a:t>
            </a:r>
            <a:r>
              <a:rPr lang="bg-BG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bg-BG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/ 2</a:t>
            </a:r>
            <a:r>
              <a:rPr lang="en-GB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010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 sz="1600" b="1">
                <a:cs typeface="Times New Roman" pitchFamily="18" charset="0"/>
              </a:rPr>
              <a:t>3.</a:t>
            </a:r>
            <a:r>
              <a:rPr lang="bg-BG" sz="1600" b="1"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bg-BG" sz="1800" b="1">
                <a:latin typeface="Times New Roman" pitchFamily="18" charset="0"/>
                <a:cs typeface="Times New Roman" pitchFamily="18" charset="0"/>
              </a:rPr>
              <a:t>алгоритъм на п</a:t>
            </a:r>
            <a:r>
              <a:rPr lang="bg-BG" sz="1800" b="1">
                <a:cs typeface="Times New Roman" pitchFamily="18" charset="0"/>
              </a:rPr>
              <a:t>ретеглено бързо обединение</a:t>
            </a:r>
            <a:endParaRPr lang="en-US" sz="1800">
              <a:cs typeface="Times New Roman" pitchFamily="18" charset="0"/>
            </a:endParaRPr>
          </a:p>
          <a:p>
            <a:pPr eaLnBrk="1" hangingPunct="1"/>
            <a:r>
              <a:rPr lang="bg-BG" sz="1600" b="1">
                <a:cs typeface="Times New Roman" pitchFamily="18" charset="0"/>
              </a:rPr>
              <a:t>(корен на по-малко дърво към корен на по-голямо)</a:t>
            </a:r>
            <a:endParaRPr lang="en-US" sz="1600">
              <a:cs typeface="Times New Roman" pitchFamily="18" charset="0"/>
            </a:endParaRPr>
          </a:p>
          <a:p>
            <a:pPr eaLnBrk="1" hangingPunct="1"/>
            <a:endParaRPr lang="en-GB" sz="140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838200" y="2133600"/>
            <a:ext cx="8197850" cy="379412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3  4		0 1 2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 3</a:t>
            </a:r>
            <a:r>
              <a:rPr lang="en-US" sz="1000" b="1" dirty="0">
                <a:cs typeface="Times New Roman" pitchFamily="18" charset="0"/>
              </a:rPr>
              <a:t> 5 6 7 8 9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 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GB" sz="1000" dirty="0"/>
              <a:t/>
            </a:r>
            <a:br>
              <a:rPr lang="en-GB" sz="1000" dirty="0"/>
            </a:br>
            <a:r>
              <a:rPr lang="bg-BG" sz="1000" b="1" dirty="0"/>
              <a:t>		        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4			</a:t>
            </a:r>
            <a:r>
              <a:rPr lang="en-US" sz="1000" b="1" dirty="0">
                <a:cs typeface="Times New Roman" pitchFamily="18" charset="0"/>
              </a:rPr>
              <a:t>#include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1000" b="1" dirty="0">
                <a:cs typeface="Times New Roman" pitchFamily="18" charset="0"/>
              </a:rPr>
              <a:t>&lt;</a:t>
            </a:r>
            <a:r>
              <a:rPr lang="en-US" sz="1000" b="1" dirty="0" err="1">
                <a:cs typeface="Times New Roman" pitchFamily="18" charset="0"/>
              </a:rPr>
              <a:t>stdio.h</a:t>
            </a:r>
            <a:r>
              <a:rPr lang="en-US" sz="1000" b="1" dirty="0">
                <a:cs typeface="Times New Roman" pitchFamily="18" charset="0"/>
              </a:rPr>
              <a:t>&gt;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4   9		0 1 2 3 5 6 7 8 		#define  N   10 000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					main()		</a:t>
            </a:r>
            <a:r>
              <a:rPr lang="bg-BG" sz="1000" b="1" dirty="0">
                <a:cs typeface="Times New Roman" pitchFamily="18" charset="0"/>
              </a:rPr>
              <a:t>указатели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bg-BG" sz="1000" b="1" dirty="0">
                <a:solidFill>
                  <a:srgbClr val="FF0000"/>
                </a:solidFill>
              </a:rPr>
              <a:t>		      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4    9			</a:t>
            </a:r>
            <a:r>
              <a:rPr lang="en-US" sz="1000" b="1" dirty="0">
                <a:cs typeface="Times New Roman" pitchFamily="18" charset="0"/>
              </a:rPr>
              <a:t>{</a:t>
            </a:r>
            <a:r>
              <a:rPr lang="bg-BG" sz="1000" b="1" dirty="0">
                <a:cs typeface="Times New Roman" pitchFamily="18" charset="0"/>
              </a:rPr>
              <a:t>		брой в/</a:t>
            </a:r>
            <a:r>
              <a:rPr lang="bg-BG" sz="1000" b="1" dirty="0" err="1">
                <a:cs typeface="Times New Roman" pitchFamily="18" charset="0"/>
              </a:rPr>
              <a:t>хове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8   0		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8</a:t>
            </a:r>
            <a:r>
              <a:rPr lang="en-US" sz="1000" b="1" dirty="0">
                <a:cs typeface="Times New Roman" pitchFamily="18" charset="0"/>
              </a:rPr>
              <a:t> 1 2   3   5 6 7		</a:t>
            </a:r>
            <a:r>
              <a:rPr lang="bg-BG" sz="1000" b="1" dirty="0"/>
              <a:t>   </a:t>
            </a:r>
            <a:r>
              <a:rPr lang="en-US" sz="1050" b="1" dirty="0" err="1">
                <a:cs typeface="Times New Roman" pitchFamily="18" charset="0"/>
              </a:rPr>
              <a:t>int</a:t>
            </a:r>
            <a:r>
              <a:rPr lang="en-US" sz="1050" b="1" dirty="0">
                <a:cs typeface="Times New Roman" pitchFamily="18" charset="0"/>
              </a:rPr>
              <a:t> I, j, p, q, id[N],  </a:t>
            </a:r>
            <a:r>
              <a:rPr lang="en-US" sz="1050" b="1" dirty="0" err="1">
                <a:cs typeface="Times New Roman" pitchFamily="18" charset="0"/>
              </a:rPr>
              <a:t>sz</a:t>
            </a:r>
            <a:r>
              <a:rPr lang="en-US" sz="1050" b="1" dirty="0">
                <a:cs typeface="Times New Roman" pitchFamily="18" charset="0"/>
              </a:rPr>
              <a:t>[N];</a:t>
            </a:r>
            <a:endParaRPr lang="en-US" sz="1050" dirty="0">
              <a:cs typeface="Times New Roman" pitchFamily="18" charset="0"/>
            </a:endParaRPr>
          </a:p>
          <a:p>
            <a:pPr>
              <a:defRPr/>
            </a:pPr>
            <a:r>
              <a:rPr lang="bg-BG" sz="1000" b="1" dirty="0">
                <a:cs typeface="Times New Roman" pitchFamily="18" charset="0"/>
              </a:rPr>
              <a:t>					</a:t>
            </a:r>
            <a:r>
              <a:rPr lang="en-US" sz="1050" b="1" dirty="0">
                <a:cs typeface="Times New Roman" pitchFamily="18" charset="0"/>
              </a:rPr>
              <a:t>for(I=0;I&lt;N;  I++)</a:t>
            </a:r>
            <a:endParaRPr lang="en-US" sz="105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                </a:t>
            </a:r>
            <a:r>
              <a:rPr lang="bg-BG" sz="1000" b="1" dirty="0">
                <a:solidFill>
                  <a:srgbClr val="FF0000"/>
                </a:solidFill>
                <a:latin typeface="Times New Roman" pitchFamily="18" charset="0"/>
              </a:rPr>
              <a:t>		0</a:t>
            </a:r>
            <a:r>
              <a: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g-BG" sz="1000" b="1" dirty="0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>
                <a:cs typeface="Times New Roman" pitchFamily="18" charset="0"/>
              </a:rPr>
              <a:t>4  9			</a:t>
            </a:r>
            <a:r>
              <a:rPr lang="en-US" sz="1050" b="1" dirty="0">
                <a:cs typeface="Times New Roman" pitchFamily="18" charset="0"/>
              </a:rPr>
              <a:t>{id[I] = I; 	</a:t>
            </a:r>
            <a:r>
              <a:rPr lang="en-US" sz="1050" b="1" dirty="0" err="1">
                <a:cs typeface="Times New Roman" pitchFamily="18" charset="0"/>
              </a:rPr>
              <a:t>sz</a:t>
            </a:r>
            <a:r>
              <a:rPr lang="en-US" sz="1050" b="1" dirty="0">
                <a:cs typeface="Times New Roman" pitchFamily="18" charset="0"/>
              </a:rPr>
              <a:t>[ I] = 1;}</a:t>
            </a:r>
            <a:endParaRPr lang="en-US" sz="1050" dirty="0">
              <a:cs typeface="Times New Roman" pitchFamily="18" charset="0"/>
            </a:endParaRPr>
          </a:p>
          <a:p>
            <a:pPr>
              <a:defRPr/>
            </a:pPr>
            <a:r>
              <a:rPr lang="bg-BG" sz="1000" b="1" dirty="0"/>
              <a:t>					</a:t>
            </a:r>
            <a:r>
              <a:rPr lang="en-US" sz="1050" b="1" dirty="0">
                <a:cs typeface="Times New Roman" pitchFamily="18" charset="0"/>
              </a:rPr>
              <a:t>while(</a:t>
            </a:r>
            <a:r>
              <a:rPr lang="en-US" sz="1050" b="1" dirty="0" err="1">
                <a:cs typeface="Times New Roman" pitchFamily="18" charset="0"/>
              </a:rPr>
              <a:t>scanf</a:t>
            </a:r>
            <a:r>
              <a:rPr lang="en-US" sz="1050" b="1" dirty="0">
                <a:cs typeface="Times New Roman" pitchFamily="18" charset="0"/>
              </a:rPr>
              <a:t>(“%d %d\n”, &amp;p, &amp;q)  == </a:t>
            </a:r>
            <a:r>
              <a:rPr lang="bg-BG" sz="1050" b="1" dirty="0">
                <a:cs typeface="Times New Roman" pitchFamily="18" charset="0"/>
              </a:rPr>
              <a:t>край</a:t>
            </a:r>
            <a:r>
              <a:rPr lang="bg-BG" sz="1000" b="1" dirty="0">
                <a:cs typeface="Times New Roman" pitchFamily="18" charset="0"/>
              </a:rPr>
              <a:t>)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2   3		8  1     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sz="1000" b="1" dirty="0">
                <a:cs typeface="Times New Roman" pitchFamily="18" charset="0"/>
              </a:rPr>
              <a:t>    5 6 7		{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					</a:t>
            </a:r>
            <a:r>
              <a:rPr lang="en-US" sz="1050" b="1" dirty="0">
                <a:cs typeface="Times New Roman" pitchFamily="18" charset="0"/>
              </a:rPr>
              <a:t>for( I = p; I != id[ I ]; I = id[ I ]);</a:t>
            </a:r>
            <a:endParaRPr lang="en-US" sz="105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		0</a:t>
            </a:r>
            <a:r>
              <a:rPr lang="bg-BG" sz="1000" b="1" dirty="0"/>
              <a:t>      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1000" b="1" dirty="0">
                <a:cs typeface="Times New Roman" pitchFamily="18" charset="0"/>
              </a:rPr>
              <a:t>   4       9		fo</a:t>
            </a:r>
            <a:r>
              <a:rPr lang="en-US" sz="1100" b="1" dirty="0">
                <a:cs typeface="Times New Roman" pitchFamily="18" charset="0"/>
              </a:rPr>
              <a:t>r( j = q;  j != id[j ];   j = id[ j ]);</a:t>
            </a:r>
            <a:endParaRPr lang="en-US" sz="1100" dirty="0">
              <a:cs typeface="Times New Roman" pitchFamily="18" charset="0"/>
            </a:endParaRPr>
          </a:p>
          <a:p>
            <a:pPr>
              <a:defRPr/>
            </a:pPr>
            <a:r>
              <a:rPr lang="en-US" sz="1100" b="1" dirty="0">
                <a:cs typeface="Times New Roman" pitchFamily="18" charset="0"/>
              </a:rPr>
              <a:t> </a:t>
            </a:r>
            <a:endParaRPr lang="en-US" sz="11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5   6		8 1	 3	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en-US" sz="1000" b="1" dirty="0">
                <a:cs typeface="Times New Roman" pitchFamily="18" charset="0"/>
              </a:rPr>
              <a:t>  7	</a:t>
            </a:r>
            <a:r>
              <a:rPr lang="bg-BG" sz="1000" b="1" dirty="0"/>
              <a:t>   </a:t>
            </a:r>
            <a:r>
              <a:rPr lang="en-US" sz="1050" b="1" dirty="0">
                <a:cs typeface="Times New Roman" pitchFamily="18" charset="0"/>
              </a:rPr>
              <a:t>if (I == j ) continue;</a:t>
            </a:r>
            <a:endParaRPr lang="en-US" sz="105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					</a:t>
            </a:r>
            <a:r>
              <a:rPr lang="bg-BG" sz="1000" b="1" dirty="0"/>
              <a:t>   </a:t>
            </a:r>
            <a:r>
              <a:rPr lang="en-US" sz="1000" b="1" dirty="0">
                <a:cs typeface="Times New Roman" pitchFamily="18" charset="0"/>
              </a:rPr>
              <a:t>if( </a:t>
            </a:r>
            <a:r>
              <a:rPr lang="en-US" sz="1000" b="1" dirty="0" err="1">
                <a:cs typeface="Times New Roman" pitchFamily="18" charset="0"/>
              </a:rPr>
              <a:t>sz</a:t>
            </a:r>
            <a:r>
              <a:rPr lang="en-US" sz="1000" b="1" dirty="0">
                <a:cs typeface="Times New Roman" pitchFamily="18" charset="0"/>
              </a:rPr>
              <a:t> [ I ]  &lt; </a:t>
            </a:r>
            <a:r>
              <a:rPr lang="en-US" sz="1000" b="1" dirty="0" err="1">
                <a:cs typeface="Times New Roman" pitchFamily="18" charset="0"/>
              </a:rPr>
              <a:t>sz</a:t>
            </a:r>
            <a:r>
              <a:rPr lang="en-US" sz="1000" b="1" dirty="0">
                <a:cs typeface="Times New Roman" pitchFamily="18" charset="0"/>
              </a:rPr>
              <a:t> [ j ])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		0	2  4   9    </a:t>
            </a:r>
            <a:r>
              <a:rPr lang="bg-BG" sz="1000" b="1" dirty="0"/>
              <a:t>      </a:t>
            </a:r>
            <a:r>
              <a:rPr lang="en-US" sz="1000" b="1" dirty="0">
                <a:solidFill>
                  <a:srgbClr val="FF0000"/>
                </a:solidFill>
                <a:cs typeface="Times New Roman" pitchFamily="18" charset="0"/>
              </a:rPr>
              <a:t>6	</a:t>
            </a:r>
            <a:r>
              <a:rPr lang="bg-BG" sz="1000" b="1" dirty="0">
                <a:solidFill>
                  <a:srgbClr val="FF0000"/>
                </a:solidFill>
              </a:rPr>
              <a:t>   </a:t>
            </a:r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>
                <a:cs typeface="Times New Roman" pitchFamily="18" charset="0"/>
              </a:rPr>
              <a:t>{ id[ I ] = j;  </a:t>
            </a:r>
            <a:r>
              <a:rPr lang="en-US" sz="1000" b="1" dirty="0" err="1">
                <a:cs typeface="Times New Roman" pitchFamily="18" charset="0"/>
              </a:rPr>
              <a:t>sz</a:t>
            </a:r>
            <a:r>
              <a:rPr lang="en-US" sz="1000" b="1" dirty="0">
                <a:cs typeface="Times New Roman" pitchFamily="18" charset="0"/>
              </a:rPr>
              <a:t>[ j ] += </a:t>
            </a:r>
            <a:r>
              <a:rPr lang="en-US" sz="1000" b="1" dirty="0" err="1">
                <a:cs typeface="Times New Roman" pitchFamily="18" charset="0"/>
              </a:rPr>
              <a:t>sz</a:t>
            </a:r>
            <a:r>
              <a:rPr lang="en-US" sz="1000" b="1" dirty="0">
                <a:cs typeface="Times New Roman" pitchFamily="18" charset="0"/>
              </a:rPr>
              <a:t>[ I ];}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2    9</a:t>
            </a:r>
            <a:endParaRPr lang="en-US" sz="1000" dirty="0">
              <a:cs typeface="Times New Roman" pitchFamily="18" charset="0"/>
            </a:endParaRPr>
          </a:p>
          <a:p>
            <a:pPr>
              <a:defRPr/>
            </a:pPr>
            <a:r>
              <a:rPr lang="en-US" sz="1000" b="1" dirty="0">
                <a:cs typeface="Times New Roman" pitchFamily="18" charset="0"/>
              </a:rPr>
              <a:t>					</a:t>
            </a:r>
            <a:r>
              <a:rPr lang="en-US" sz="1100" b="1" dirty="0">
                <a:cs typeface="Times New Roman" pitchFamily="18" charset="0"/>
              </a:rPr>
              <a:t>else   { id[ j ] = I;  </a:t>
            </a:r>
            <a:r>
              <a:rPr lang="en-US" sz="1100" b="1" dirty="0" err="1">
                <a:cs typeface="Times New Roman" pitchFamily="18" charset="0"/>
              </a:rPr>
              <a:t>sz</a:t>
            </a:r>
            <a:r>
              <a:rPr lang="en-US" sz="1100" b="1" dirty="0">
                <a:cs typeface="Times New Roman" pitchFamily="18" charset="0"/>
              </a:rPr>
              <a:t> [ I ] += </a:t>
            </a:r>
            <a:r>
              <a:rPr lang="en-US" sz="1100" b="1" dirty="0" err="1">
                <a:cs typeface="Times New Roman" pitchFamily="18" charset="0"/>
              </a:rPr>
              <a:t>sz</a:t>
            </a:r>
            <a:r>
              <a:rPr lang="en-US" sz="1100" b="1" dirty="0">
                <a:cs typeface="Times New Roman" pitchFamily="18" charset="0"/>
              </a:rPr>
              <a:t>[ j ];}</a:t>
            </a:r>
            <a:endParaRPr lang="en-US" sz="1100" dirty="0">
              <a:cs typeface="Times New Roman" pitchFamily="18" charset="0"/>
            </a:endParaRPr>
          </a:p>
          <a:p>
            <a:pPr>
              <a:defRPr/>
            </a:pPr>
            <a:r>
              <a:rPr lang="en-US" sz="1100" b="1" dirty="0">
                <a:cs typeface="Times New Roman" pitchFamily="18" charset="0"/>
              </a:rPr>
              <a:t>					</a:t>
            </a:r>
            <a:r>
              <a:rPr lang="bg-BG" sz="1100" b="1" dirty="0"/>
              <a:t>   </a:t>
            </a:r>
            <a:r>
              <a:rPr lang="en-US" sz="1100" b="1" dirty="0" err="1">
                <a:cs typeface="Times New Roman" pitchFamily="18" charset="0"/>
              </a:rPr>
              <a:t>printf</a:t>
            </a:r>
            <a:r>
              <a:rPr lang="en-US" sz="1100" b="1" dirty="0">
                <a:cs typeface="Times New Roman" pitchFamily="18" charset="0"/>
              </a:rPr>
              <a:t> ( % d  %d \n”, p, q);</a:t>
            </a:r>
          </a:p>
          <a:p>
            <a:pPr>
              <a:defRPr/>
            </a:pPr>
            <a:r>
              <a:rPr lang="en-US" sz="1100" b="1" dirty="0">
                <a:cs typeface="Times New Roman" pitchFamily="18" charset="0"/>
              </a:rPr>
              <a:t>					}}</a:t>
            </a:r>
            <a:endParaRPr lang="en-US" sz="1100" dirty="0">
              <a:cs typeface="Times New Roman" pitchFamily="18" charset="0"/>
            </a:endParaRPr>
          </a:p>
          <a:p>
            <a:pPr>
              <a:defRPr/>
            </a:pPr>
            <a:endParaRPr lang="en-GB" sz="1000" dirty="0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31242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30480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200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80035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3200400" y="3352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276600" y="3352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790825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>
            <a:off x="32004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2766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276600" y="396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2800350" y="461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37338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733800" y="4572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3733800" y="4572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4619625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6705600" y="3048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7162800" y="3200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0261" name="TextBox 1"/>
          <p:cNvSpPr txBox="1">
            <a:spLocks noChangeArrowheads="1"/>
          </p:cNvSpPr>
          <p:nvPr/>
        </p:nvSpPr>
        <p:spPr bwMode="auto">
          <a:xfrm>
            <a:off x="323850" y="1628775"/>
            <a:ext cx="424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/>
              <a:t>Дървовидно представяне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50875" y="1865313"/>
            <a:ext cx="8493125" cy="48021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200" b="1" dirty="0">
                <a:cs typeface="Times New Roman" pitchFamily="18" charset="0"/>
              </a:rPr>
              <a:t>5    9		8   1	3	     7		* </a:t>
            </a:r>
            <a:r>
              <a:rPr lang="bg-BG" sz="1200" b="1" dirty="0">
                <a:cs typeface="Times New Roman" pitchFamily="18" charset="0"/>
              </a:rPr>
              <a:t>пътищата силно се скъсяват</a:t>
            </a:r>
            <a:r>
              <a:rPr lang="en-US" sz="1200" b="1" dirty="0">
                <a:cs typeface="Times New Roman" pitchFamily="18" charset="0"/>
              </a:rPr>
              <a:t>	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>
                <a:cs typeface="Times New Roman" pitchFamily="18" charset="0"/>
              </a:rPr>
              <a:t>						* най-тежък случай: еднакви 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		0    2   4  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5   9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			</a:t>
            </a:r>
            <a:r>
              <a:rPr lang="bg-BG" sz="1200" b="1" dirty="0">
                <a:cs typeface="Times New Roman" pitchFamily="18" charset="0"/>
              </a:rPr>
              <a:t>дървета за обединение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				6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7    3		8  1		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bg-BG" sz="1200" b="1" dirty="0">
                <a:cs typeface="Times New Roman" pitchFamily="18" charset="0"/>
              </a:rPr>
              <a:t>0  2  4  6  8	</a:t>
            </a:r>
            <a:r>
              <a:rPr lang="bg-BG" sz="1200" b="1" dirty="0"/>
              <a:t>  </a:t>
            </a:r>
            <a:r>
              <a:rPr lang="bg-BG" sz="1200" b="1" dirty="0">
                <a:cs typeface="Times New Roman" pitchFamily="18" charset="0"/>
              </a:rPr>
              <a:t>по 2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 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GB" sz="1200" dirty="0"/>
              <a:t/>
            </a:r>
            <a:br>
              <a:rPr lang="en-GB" sz="1200" dirty="0"/>
            </a:br>
            <a:r>
              <a:rPr lang="bg-BG" sz="1200" dirty="0"/>
              <a:t>		</a:t>
            </a:r>
            <a:r>
              <a:rPr lang="en-US" sz="1200" b="1" dirty="0">
                <a:cs typeface="Times New Roman" pitchFamily="18" charset="0"/>
              </a:rPr>
              <a:t>0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         </a:t>
            </a:r>
            <a:r>
              <a:rPr lang="en-US" sz="1200" b="1" dirty="0">
                <a:cs typeface="Times New Roman" pitchFamily="18" charset="0"/>
              </a:rPr>
              <a:t>2 4  5 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7</a:t>
            </a:r>
            <a:r>
              <a:rPr lang="en-US" sz="1200" b="1" dirty="0">
                <a:cs typeface="Times New Roman" pitchFamily="18" charset="0"/>
              </a:rPr>
              <a:t>  9</a:t>
            </a:r>
            <a:r>
              <a:rPr lang="bg-BG" sz="1200" b="1" dirty="0">
                <a:cs typeface="Times New Roman" pitchFamily="18" charset="0"/>
              </a:rPr>
              <a:t>			1  3  5  7  9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/>
              <a:t>		               </a:t>
            </a:r>
            <a:r>
              <a:rPr lang="en-US" sz="1200" b="1" dirty="0">
                <a:cs typeface="Times New Roman" pitchFamily="18" charset="0"/>
              </a:rPr>
              <a:t>6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 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4   8		3	1</a:t>
            </a:r>
            <a:r>
              <a:rPr lang="bg-BG" sz="1200" b="1" dirty="0">
                <a:cs typeface="Times New Roman" pitchFamily="18" charset="0"/>
              </a:rPr>
              <a:t>	</a:t>
            </a:r>
            <a:r>
              <a:rPr lang="bg-BG" sz="1200" b="1" dirty="0"/>
              <a:t> 		</a:t>
            </a:r>
            <a:r>
              <a:rPr lang="bg-BG" sz="1200" b="1" dirty="0">
                <a:cs typeface="Times New Roman" pitchFamily="18" charset="0"/>
              </a:rPr>
              <a:t>0 </a:t>
            </a:r>
            <a:r>
              <a:rPr lang="bg-BG" sz="1200" b="1" dirty="0"/>
              <a:t>        </a:t>
            </a:r>
            <a:r>
              <a:rPr lang="bg-BG" sz="1200" b="1" dirty="0">
                <a:cs typeface="Times New Roman" pitchFamily="18" charset="0"/>
              </a:rPr>
              <a:t>4	8</a:t>
            </a:r>
            <a:r>
              <a:rPr lang="bg-BG" sz="1200" b="1" dirty="0"/>
              <a:t>     </a:t>
            </a:r>
            <a:r>
              <a:rPr lang="en-US" sz="1200" b="1" dirty="0"/>
              <a:t>	</a:t>
            </a:r>
            <a:r>
              <a:rPr lang="bg-BG" sz="1200" b="1" dirty="0"/>
              <a:t> </a:t>
            </a:r>
            <a:r>
              <a:rPr lang="bg-BG" sz="1200" b="1" dirty="0">
                <a:cs typeface="Times New Roman" pitchFamily="18" charset="0"/>
              </a:rPr>
              <a:t>по 4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 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GB" sz="1200" dirty="0"/>
              <a:t/>
            </a:r>
            <a:br>
              <a:rPr lang="en-GB" sz="1200" dirty="0"/>
            </a:br>
            <a:r>
              <a:rPr lang="bg-BG" sz="1200" dirty="0"/>
              <a:t>	           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8</a:t>
            </a:r>
            <a:r>
              <a:rPr lang="en-US" sz="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en-US" sz="1200" b="1" dirty="0">
                <a:cs typeface="Times New Roman" pitchFamily="18" charset="0"/>
              </a:rPr>
              <a:t>2 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sz="1200" b="1" dirty="0">
                <a:cs typeface="Times New Roman" pitchFamily="18" charset="0"/>
              </a:rPr>
              <a:t>  5  7  9</a:t>
            </a:r>
            <a:r>
              <a:rPr lang="bg-BG" sz="1200" b="1" dirty="0">
                <a:cs typeface="Times New Roman" pitchFamily="18" charset="0"/>
              </a:rPr>
              <a:t>		</a:t>
            </a:r>
            <a:r>
              <a:rPr lang="bg-BG" sz="1200" b="1" dirty="0"/>
              <a:t>	</a:t>
            </a:r>
            <a:r>
              <a:rPr lang="bg-BG" sz="1200" b="1" dirty="0">
                <a:cs typeface="Times New Roman" pitchFamily="18" charset="0"/>
              </a:rPr>
              <a:t>1    2</a:t>
            </a:r>
            <a:r>
              <a:rPr lang="bg-BG" sz="1200" b="1" dirty="0"/>
              <a:t>   </a:t>
            </a:r>
            <a:r>
              <a:rPr lang="bg-BG" sz="1200" b="1" dirty="0">
                <a:cs typeface="Times New Roman" pitchFamily="18" charset="0"/>
              </a:rPr>
              <a:t>5   6	9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                            </a:t>
            </a:r>
            <a:r>
              <a:rPr lang="bg-BG" sz="1200" b="1" dirty="0">
                <a:latin typeface="Times New Roman" pitchFamily="18" charset="0"/>
              </a:rPr>
              <a:t>         0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bg-BG" sz="1200" b="1" dirty="0">
                <a:latin typeface="Times New Roman" pitchFamily="18" charset="0"/>
              </a:rPr>
              <a:t>                  </a:t>
            </a:r>
            <a:r>
              <a:rPr lang="en-US" sz="1200" b="1" dirty="0">
                <a:cs typeface="Times New Roman" pitchFamily="18" charset="0"/>
              </a:rPr>
              <a:t>6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/>
              <a:t>						         </a:t>
            </a:r>
            <a:r>
              <a:rPr lang="bg-BG" sz="1200" b="1" dirty="0">
                <a:cs typeface="Times New Roman" pitchFamily="18" charset="0"/>
              </a:rPr>
              <a:t>3</a:t>
            </a:r>
            <a:r>
              <a:rPr lang="bg-BG" sz="1200" b="1" dirty="0"/>
              <a:t>     </a:t>
            </a:r>
            <a:r>
              <a:rPr lang="bg-BG" sz="1200" b="1" dirty="0">
                <a:cs typeface="Times New Roman" pitchFamily="18" charset="0"/>
              </a:rPr>
              <a:t>7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5    6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>
                <a:cs typeface="Times New Roman" pitchFamily="18" charset="0"/>
              </a:rPr>
              <a:t>					</a:t>
            </a:r>
            <a:r>
              <a:rPr lang="en-US" sz="1200" b="1" dirty="0">
                <a:cs typeface="Times New Roman" pitchFamily="18" charset="0"/>
              </a:rPr>
              <a:t>		       	</a:t>
            </a:r>
            <a:r>
              <a:rPr lang="bg-BG" sz="1200" b="1" dirty="0">
                <a:cs typeface="Times New Roman" pitchFamily="18" charset="0"/>
              </a:rPr>
              <a:t>по 8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0</a:t>
            </a:r>
            <a:r>
              <a:rPr lang="bg-BG" sz="1200" b="1" dirty="0">
                <a:latin typeface="Times New Roman" pitchFamily="18" charset="0"/>
              </a:rPr>
              <a:t>     </a:t>
            </a:r>
            <a:r>
              <a:rPr lang="en-US" sz="1200" b="1" dirty="0">
                <a:cs typeface="Times New Roman" pitchFamily="18" charset="0"/>
              </a:rPr>
              <a:t>2</a:t>
            </a:r>
            <a:r>
              <a:rPr lang="bg-BG" sz="1200" b="1" dirty="0">
                <a:cs typeface="Times New Roman" pitchFamily="18" charset="0"/>
              </a:rPr>
              <a:t>	</a:t>
            </a:r>
            <a:r>
              <a:rPr lang="en-US" sz="1200" b="1" dirty="0">
                <a:cs typeface="Times New Roman" pitchFamily="18" charset="0"/>
              </a:rPr>
              <a:t>			</a:t>
            </a:r>
            <a:r>
              <a:rPr lang="bg-BG" sz="1200" b="1" dirty="0">
                <a:cs typeface="Times New Roman" pitchFamily="18" charset="0"/>
              </a:rPr>
              <a:t>			( по степен на 2 )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 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en-US" sz="1200" b="1" dirty="0">
                <a:cs typeface="Times New Roman" pitchFamily="18" charset="0"/>
              </a:rPr>
              <a:t>6    1		3</a:t>
            </a:r>
            <a:r>
              <a:rPr lang="bg-BG" sz="1200" b="1" dirty="0">
                <a:cs typeface="Times New Roman" pitchFamily="18" charset="0"/>
              </a:rPr>
              <a:t>		максимален брой указатели до 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>
                <a:cs typeface="Times New Roman" pitchFamily="18" charset="0"/>
              </a:rPr>
              <a:t>				корен при    </a:t>
            </a:r>
            <a:r>
              <a:rPr lang="en-US" sz="1200" b="1" dirty="0" smtClean="0">
                <a:cs typeface="Times New Roman" pitchFamily="18" charset="0"/>
              </a:rPr>
              <a:t>    </a:t>
            </a:r>
            <a:r>
              <a:rPr lang="bg-BG" sz="1200" b="1" dirty="0" smtClean="0">
                <a:cs typeface="Times New Roman" pitchFamily="18" charset="0"/>
              </a:rPr>
              <a:t>върха   </a:t>
            </a:r>
            <a:r>
              <a:rPr lang="bg-BG" sz="1200" b="1" dirty="0">
                <a:cs typeface="Times New Roman" pitchFamily="18" charset="0"/>
              </a:rPr>
              <a:t>е </a:t>
            </a:r>
            <a:r>
              <a:rPr lang="bg-BG" sz="1200" b="1" dirty="0" smtClean="0">
                <a:cs typeface="Times New Roman" pitchFamily="18" charset="0"/>
              </a:rPr>
              <a:t>„</a:t>
            </a:r>
            <a:r>
              <a:rPr lang="en-US" sz="1200" b="1" dirty="0" smtClean="0">
                <a:cs typeface="Times New Roman" pitchFamily="18" charset="0"/>
              </a:rPr>
              <a:t>n</a:t>
            </a:r>
            <a:r>
              <a:rPr lang="bg-BG" sz="1200" b="1" dirty="0" smtClean="0">
                <a:cs typeface="Times New Roman" pitchFamily="18" charset="0"/>
              </a:rPr>
              <a:t>“.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400" b="1" dirty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bg-BG" sz="1400" b="1" dirty="0">
                <a:latin typeface="Times New Roman" pitchFamily="18" charset="0"/>
              </a:rPr>
              <a:t>	             8</a:t>
            </a:r>
            <a:r>
              <a:rPr lang="bg-BG" sz="1400" b="1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bg-BG" sz="1400" b="1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bg-BG" sz="1400" b="1" dirty="0">
                <a:cs typeface="Times New Roman" pitchFamily="18" charset="0"/>
              </a:rPr>
              <a:t>  2  4  5  7  9	</a:t>
            </a:r>
            <a:r>
              <a:rPr lang="bg-BG" sz="1200" b="1" dirty="0">
                <a:cs typeface="Times New Roman" pitchFamily="18" charset="0"/>
              </a:rPr>
              <a:t>2 дървета с  </a:t>
            </a:r>
            <a:r>
              <a:rPr lang="en-US" sz="1200" b="1" dirty="0" smtClean="0">
                <a:cs typeface="Times New Roman" pitchFamily="18" charset="0"/>
              </a:rPr>
              <a:t>      </a:t>
            </a:r>
            <a:r>
              <a:rPr lang="bg-BG" sz="1200" b="1" dirty="0" smtClean="0">
                <a:cs typeface="Times New Roman" pitchFamily="18" charset="0"/>
              </a:rPr>
              <a:t>  </a:t>
            </a:r>
            <a:r>
              <a:rPr lang="bg-BG" sz="1200" b="1" dirty="0">
                <a:cs typeface="Times New Roman" pitchFamily="18" charset="0"/>
              </a:rPr>
              <a:t>върха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sz="1200" b="1" dirty="0">
                <a:cs typeface="Times New Roman" pitchFamily="18" charset="0"/>
              </a:rPr>
              <a:t>  </a:t>
            </a:r>
            <a:r>
              <a:rPr lang="en-US" sz="1200" b="1" dirty="0" smtClean="0">
                <a:cs typeface="Times New Roman" pitchFamily="18" charset="0"/>
              </a:rPr>
              <a:t>        </a:t>
            </a:r>
            <a:r>
              <a:rPr lang="bg-BG" sz="1200" b="1" dirty="0" smtClean="0">
                <a:cs typeface="Times New Roman" pitchFamily="18" charset="0"/>
              </a:rPr>
              <a:t>върха</a:t>
            </a:r>
            <a:r>
              <a:rPr lang="bg-BG" sz="1100" b="1" dirty="0" smtClean="0">
                <a:cs typeface="Times New Roman" pitchFamily="18" charset="0"/>
              </a:rPr>
              <a:t>.</a:t>
            </a:r>
            <a:endParaRPr lang="en-US" sz="11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>
                <a:latin typeface="Times New Roman" pitchFamily="18" charset="0"/>
                <a:sym typeface="Wingdings" pitchFamily="2" charset="2"/>
              </a:rPr>
              <a:t>				</a:t>
            </a:r>
            <a:r>
              <a:rPr lang="bg-BG" sz="11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sz="1100" b="1" dirty="0">
                <a:cs typeface="Times New Roman" pitchFamily="18" charset="0"/>
              </a:rPr>
              <a:t> </a:t>
            </a:r>
            <a:r>
              <a:rPr lang="bg-BG" sz="1200" b="1" dirty="0">
                <a:cs typeface="Times New Roman" pitchFamily="18" charset="0"/>
              </a:rPr>
              <a:t>разстоянието нараства само на</a:t>
            </a:r>
            <a:endParaRPr lang="en-US" sz="1200" dirty="0">
              <a:cs typeface="Times New Roman" pitchFamily="18" charset="0"/>
            </a:endParaRPr>
          </a:p>
          <a:p>
            <a:pPr eaLnBrk="1" hangingPunct="1"/>
            <a:r>
              <a:rPr lang="bg-BG" sz="1200" b="1" dirty="0"/>
              <a:t>	        </a:t>
            </a:r>
            <a:r>
              <a:rPr lang="bg-BG" sz="1200" b="1" dirty="0">
                <a:cs typeface="Times New Roman" pitchFamily="18" charset="0"/>
              </a:rPr>
              <a:t>0	</a:t>
            </a:r>
            <a:r>
              <a:rPr lang="bg-BG" sz="1200" b="1" dirty="0"/>
              <a:t>    </a:t>
            </a:r>
            <a:r>
              <a:rPr lang="bg-BG" sz="1200" b="1" dirty="0">
                <a:solidFill>
                  <a:srgbClr val="FF0000"/>
                </a:solidFill>
                <a:cs typeface="Times New Roman" pitchFamily="18" charset="0"/>
              </a:rPr>
              <a:t>6				</a:t>
            </a:r>
            <a:r>
              <a:rPr lang="bg-BG" sz="1200" b="1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n-US" sz="1600" b="1" dirty="0" smtClean="0">
                <a:solidFill>
                  <a:schemeClr val="hlink"/>
                </a:solidFill>
                <a:cs typeface="Times New Roman" pitchFamily="18" charset="0"/>
              </a:rPr>
              <a:t>n</a:t>
            </a:r>
            <a:r>
              <a:rPr lang="bg-BG" sz="1600" b="1" dirty="0" smtClean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bg-BG" sz="1600" b="1" dirty="0">
                <a:solidFill>
                  <a:schemeClr val="hlink"/>
                </a:solidFill>
                <a:cs typeface="Times New Roman" pitchFamily="18" charset="0"/>
              </a:rPr>
              <a:t>+ 1 .</a:t>
            </a:r>
            <a:r>
              <a:rPr lang="bg-BG" sz="14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GB" sz="1200" dirty="0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6670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2987675" y="2057400"/>
            <a:ext cx="593725" cy="292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3276600" y="2057400"/>
            <a:ext cx="304800" cy="219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3492500" y="2057400"/>
            <a:ext cx="88900" cy="219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3581400" y="2057400"/>
            <a:ext cx="198438" cy="292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3635375" y="2420938"/>
            <a:ext cx="784225" cy="936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2627313" y="2781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3132138" y="2852738"/>
            <a:ext cx="12319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3348038" y="2852738"/>
            <a:ext cx="10747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3563938" y="2852738"/>
            <a:ext cx="8509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>
            <a:off x="3779838" y="2852738"/>
            <a:ext cx="6937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 flipH="1">
            <a:off x="3995738" y="2852738"/>
            <a:ext cx="4699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>
            <a:off x="3348038" y="3357563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6300788" y="2852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6516688" y="2852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6732588" y="2852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6948488" y="2781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7164388" y="2852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 flipH="1">
            <a:off x="2339975" y="39338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2627313" y="3933825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>
            <a:off x="2627313" y="3933825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>
            <a:off x="2700338" y="393382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2700338" y="393382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0" name="Line 27"/>
          <p:cNvSpPr>
            <a:spLocks noChangeShapeType="1"/>
          </p:cNvSpPr>
          <p:nvPr/>
        </p:nvSpPr>
        <p:spPr bwMode="auto">
          <a:xfrm>
            <a:off x="2627313" y="3860800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1" name="Line 28"/>
          <p:cNvSpPr>
            <a:spLocks noChangeShapeType="1"/>
          </p:cNvSpPr>
          <p:nvPr/>
        </p:nvSpPr>
        <p:spPr bwMode="auto">
          <a:xfrm flipH="1">
            <a:off x="2268538" y="4437063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>
            <a:off x="3132138" y="44370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3" name="Line 30"/>
          <p:cNvSpPr>
            <a:spLocks noChangeShapeType="1"/>
          </p:cNvSpPr>
          <p:nvPr/>
        </p:nvSpPr>
        <p:spPr bwMode="auto">
          <a:xfrm>
            <a:off x="6300788" y="3933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4" name="Line 31"/>
          <p:cNvSpPr>
            <a:spLocks noChangeShapeType="1"/>
          </p:cNvSpPr>
          <p:nvPr/>
        </p:nvSpPr>
        <p:spPr bwMode="auto">
          <a:xfrm>
            <a:off x="6300788" y="39338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5" name="Line 32"/>
          <p:cNvSpPr>
            <a:spLocks noChangeShapeType="1"/>
          </p:cNvSpPr>
          <p:nvPr/>
        </p:nvSpPr>
        <p:spPr bwMode="auto">
          <a:xfrm>
            <a:off x="6659563" y="443706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6" name="Line 33"/>
          <p:cNvSpPr>
            <a:spLocks noChangeShapeType="1"/>
          </p:cNvSpPr>
          <p:nvPr/>
        </p:nvSpPr>
        <p:spPr bwMode="auto">
          <a:xfrm>
            <a:off x="6877050" y="386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7" name="Line 34"/>
          <p:cNvSpPr>
            <a:spLocks noChangeShapeType="1"/>
          </p:cNvSpPr>
          <p:nvPr/>
        </p:nvSpPr>
        <p:spPr bwMode="auto">
          <a:xfrm>
            <a:off x="6877050" y="39338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8" name="Line 35"/>
          <p:cNvSpPr>
            <a:spLocks noChangeShapeType="1"/>
          </p:cNvSpPr>
          <p:nvPr/>
        </p:nvSpPr>
        <p:spPr bwMode="auto">
          <a:xfrm>
            <a:off x="7235825" y="3933825"/>
            <a:ext cx="720725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>
            <a:off x="7151688" y="44370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0" name="Line 37"/>
          <p:cNvSpPr>
            <a:spLocks noChangeShapeType="1"/>
          </p:cNvSpPr>
          <p:nvPr/>
        </p:nvSpPr>
        <p:spPr bwMode="auto">
          <a:xfrm flipH="1">
            <a:off x="2195513" y="573405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 flipH="1">
            <a:off x="2411413" y="5734050"/>
            <a:ext cx="2333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2" name="Line 39"/>
          <p:cNvSpPr>
            <a:spLocks noChangeShapeType="1"/>
          </p:cNvSpPr>
          <p:nvPr/>
        </p:nvSpPr>
        <p:spPr bwMode="auto">
          <a:xfrm flipH="1">
            <a:off x="2627313" y="5734050"/>
            <a:ext cx="9525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>
            <a:off x="2627313" y="573405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>
            <a:off x="2627313" y="5734050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5" name="Line 42"/>
          <p:cNvSpPr>
            <a:spLocks noChangeShapeType="1"/>
          </p:cNvSpPr>
          <p:nvPr/>
        </p:nvSpPr>
        <p:spPr bwMode="auto">
          <a:xfrm>
            <a:off x="2700338" y="5734050"/>
            <a:ext cx="5032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6" name="Line 43"/>
          <p:cNvSpPr>
            <a:spLocks noChangeShapeType="1"/>
          </p:cNvSpPr>
          <p:nvPr/>
        </p:nvSpPr>
        <p:spPr bwMode="auto">
          <a:xfrm>
            <a:off x="2700338" y="57340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7" name="Line 44"/>
          <p:cNvSpPr>
            <a:spLocks noChangeShapeType="1"/>
          </p:cNvSpPr>
          <p:nvPr/>
        </p:nvSpPr>
        <p:spPr bwMode="auto">
          <a:xfrm flipH="1">
            <a:off x="2192338" y="622458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8" name="Line 45"/>
          <p:cNvSpPr>
            <a:spLocks noChangeShapeType="1"/>
          </p:cNvSpPr>
          <p:nvPr/>
        </p:nvSpPr>
        <p:spPr bwMode="auto">
          <a:xfrm flipH="1">
            <a:off x="2916238" y="623728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bg-BG"/>
          </a:p>
        </p:txBody>
      </p:sp>
      <p:sp>
        <p:nvSpPr>
          <p:cNvPr id="11309" name="TextBox 1"/>
          <p:cNvSpPr txBox="1">
            <a:spLocks noChangeArrowheads="1"/>
          </p:cNvSpPr>
          <p:nvPr/>
        </p:nvSpPr>
        <p:spPr bwMode="auto">
          <a:xfrm>
            <a:off x="468313" y="404813"/>
            <a:ext cx="8234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bg-BG"/>
              <a:t>Дървовидно представяне на алгоритъма и 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22295" y="2975547"/>
                <a:ext cx="442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400" b="1" i="0" smtClean="0">
                              <a:latin typeface="Cambria Math"/>
                            </a:rPr>
                            <m:t>𝐧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95" y="2975547"/>
                <a:ext cx="44217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92080" y="5661248"/>
                <a:ext cx="442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400" b="1" i="0" smtClean="0">
                              <a:latin typeface="Cambria Math"/>
                            </a:rPr>
                            <m:t>𝐧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661248"/>
                <a:ext cx="442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74695" y="3127947"/>
                <a:ext cx="442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400" b="1" i="0" smtClean="0">
                              <a:latin typeface="Cambria Math"/>
                            </a:rPr>
                            <m:t>𝐧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95" y="3127947"/>
                <a:ext cx="44217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25972" y="5877272"/>
                <a:ext cx="442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400" b="1" i="0" smtClean="0">
                              <a:latin typeface="Cambria Math"/>
                            </a:rPr>
                            <m:t>𝐧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72" y="5877272"/>
                <a:ext cx="44217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660232" y="5877272"/>
                <a:ext cx="615297" cy="31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400" b="1" i="0" smtClean="0">
                              <a:latin typeface="Cambria Math"/>
                            </a:rPr>
                            <m:t>𝐧</m:t>
                          </m:r>
                          <m:r>
                            <a:rPr lang="en-US" sz="1400" b="1" i="0" smtClean="0">
                              <a:latin typeface="Cambria Math"/>
                            </a:rPr>
                            <m:t>+</m:t>
                          </m:r>
                          <m:r>
                            <a:rPr lang="en-US" sz="1400" b="1" i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877272"/>
                <a:ext cx="615297" cy="3125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1">
      <a:dk1>
        <a:srgbClr val="356677"/>
      </a:dk1>
      <a:lt1>
        <a:srgbClr val="FFFFFF"/>
      </a:lt1>
      <a:dk2>
        <a:srgbClr val="3E798E"/>
      </a:dk2>
      <a:lt2>
        <a:srgbClr val="FFFFCC"/>
      </a:lt2>
      <a:accent1>
        <a:srgbClr val="7FA0B1"/>
      </a:accent1>
      <a:accent2>
        <a:srgbClr val="3A7184"/>
      </a:accent2>
      <a:accent3>
        <a:srgbClr val="AFBEC6"/>
      </a:accent3>
      <a:accent4>
        <a:srgbClr val="DADADA"/>
      </a:accent4>
      <a:accent5>
        <a:srgbClr val="C0CDD5"/>
      </a:accent5>
      <a:accent6>
        <a:srgbClr val="346677"/>
      </a:accent6>
      <a:hlink>
        <a:srgbClr val="FFBF0B"/>
      </a:hlink>
      <a:folHlink>
        <a:srgbClr val="CC99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897</TotalTime>
  <Words>212</Words>
  <Application>Microsoft Office PowerPoint</Application>
  <PresentationFormat>On-screen Show (4:3)</PresentationFormat>
  <Paragraphs>231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Bold Stripes</vt:lpstr>
      <vt:lpstr>Варианти на алгоритми. Влияние върху производителността. Въведение в анализа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Варианти на алгоритми. Влияние върху производителността. Въведение в анализа</dc:title>
  <dc:creator>nakov</dc:creator>
  <cp:lastModifiedBy>Ivan Stankov</cp:lastModifiedBy>
  <cp:revision>64</cp:revision>
  <cp:lastPrinted>1601-01-01T00:00:00Z</cp:lastPrinted>
  <dcterms:created xsi:type="dcterms:W3CDTF">2003-10-31T20:25:23Z</dcterms:created>
  <dcterms:modified xsi:type="dcterms:W3CDTF">2022-02-13T19:34:52Z</dcterms:modified>
</cp:coreProperties>
</file>