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5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CF544D-0347-4879-8109-57B1F654AD19}" type="datetimeFigureOut">
              <a:rPr lang="bg-BG" smtClean="0"/>
              <a:t>15.10.2022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B1B2DC3-8901-4DC4-834A-5DA882FB2AC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s@cs.princeton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440201">
            <a:off x="997947" y="2967335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Regular expressions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75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3789041"/>
            <a:ext cx="8568952" cy="19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932808"/>
            <a:ext cx="8664962" cy="19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63688" y="2348880"/>
            <a:ext cx="28803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1574860" y="2252638"/>
            <a:ext cx="314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NFA</a:t>
            </a:r>
            <a:r>
              <a:rPr lang="bg-BG" sz="1600" b="1" dirty="0" smtClean="0"/>
              <a:t> съответстващ на шаблон</a:t>
            </a:r>
            <a:endParaRPr lang="bg-BG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1763688" y="5445224"/>
            <a:ext cx="2160240" cy="267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Box 3"/>
          <p:cNvSpPr txBox="1"/>
          <p:nvPr/>
        </p:nvSpPr>
        <p:spPr>
          <a:xfrm>
            <a:off x="775228" y="5377947"/>
            <a:ext cx="326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 smtClean="0"/>
              <a:t>Път на намиране на съответствие с </a:t>
            </a:r>
            <a:endParaRPr lang="bg-BG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920" y="3501008"/>
            <a:ext cx="246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Входен низ:</a:t>
            </a:r>
            <a:r>
              <a:rPr lang="en-US" dirty="0" smtClean="0"/>
              <a:t> AAAABD: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5712865"/>
            <a:ext cx="2703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/>
              <a:t>Указано е значението на :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3409" y="6051419"/>
            <a:ext cx="60855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03409" y="6309320"/>
            <a:ext cx="608551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" y="0"/>
            <a:ext cx="5080967" cy="445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32367" y="116632"/>
            <a:ext cx="3851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/>
              <a:t>Примерът илюстрира,че са възможни последователности, каращи </a:t>
            </a:r>
            <a:r>
              <a:rPr lang="en-US" b="1" dirty="0" smtClean="0"/>
              <a:t> </a:t>
            </a:r>
            <a:r>
              <a:rPr lang="bg-BG" b="1" dirty="0" smtClean="0"/>
              <a:t>автомат</a:t>
            </a:r>
            <a:r>
              <a:rPr lang="en-US" b="1" dirty="0" smtClean="0"/>
              <a:t> </a:t>
            </a:r>
            <a:r>
              <a:rPr lang="bg-BG" b="1" dirty="0" smtClean="0"/>
              <a:t>да не достигне изход</a:t>
            </a:r>
            <a:r>
              <a:rPr lang="en-US" b="1" dirty="0" smtClean="0"/>
              <a:t>, </a:t>
            </a:r>
            <a:r>
              <a:rPr lang="bg-BG" b="1" dirty="0" smtClean="0"/>
              <a:t>дори и при прост текст като </a:t>
            </a:r>
            <a:r>
              <a:rPr lang="en-US" b="1" dirty="0" smtClean="0"/>
              <a:t> </a:t>
            </a:r>
            <a:r>
              <a:rPr lang="en-US" b="1" dirty="0"/>
              <a:t>A </a:t>
            </a:r>
            <a:r>
              <a:rPr lang="en-US" b="1" dirty="0" err="1"/>
              <a:t>A</a:t>
            </a:r>
            <a:r>
              <a:rPr lang="en-US" b="1" dirty="0"/>
              <a:t> </a:t>
            </a:r>
            <a:r>
              <a:rPr lang="en-US" b="1" dirty="0" err="1"/>
              <a:t>A</a:t>
            </a:r>
            <a:r>
              <a:rPr lang="en-US" b="1" dirty="0"/>
              <a:t> </a:t>
            </a:r>
            <a:r>
              <a:rPr lang="en-US" b="1" dirty="0" err="1"/>
              <a:t>A</a:t>
            </a:r>
            <a:r>
              <a:rPr lang="en-US" b="1" dirty="0"/>
              <a:t> B D </a:t>
            </a:r>
            <a:r>
              <a:rPr lang="bg-BG" b="1" dirty="0" smtClean="0"/>
              <a:t> (който е разпознаваем)</a:t>
            </a:r>
            <a:r>
              <a:rPr lang="en-US" b="1" dirty="0" smtClean="0"/>
              <a:t>. </a:t>
            </a:r>
          </a:p>
          <a:p>
            <a:r>
              <a:rPr lang="en-US" b="1" dirty="0"/>
              <a:t>	</a:t>
            </a:r>
            <a:r>
              <a:rPr lang="bg-BG" b="1" dirty="0" smtClean="0"/>
              <a:t>Например, ако </a:t>
            </a:r>
            <a:r>
              <a:rPr lang="en-US" b="1" dirty="0" smtClean="0"/>
              <a:t> </a:t>
            </a:r>
            <a:r>
              <a:rPr lang="bg-BG" b="1" dirty="0" smtClean="0"/>
              <a:t>автомата</a:t>
            </a:r>
            <a:r>
              <a:rPr lang="en-US" b="1" dirty="0" smtClean="0"/>
              <a:t> </a:t>
            </a:r>
          </a:p>
          <a:p>
            <a:r>
              <a:rPr lang="bg-BG" b="1" dirty="0" smtClean="0"/>
              <a:t>прави преход към състоянието </a:t>
            </a:r>
            <a:r>
              <a:rPr lang="en-US" b="1" dirty="0" smtClean="0"/>
              <a:t>4</a:t>
            </a:r>
            <a:r>
              <a:rPr lang="bg-BG" b="1" dirty="0" smtClean="0"/>
              <a:t>, преди да сканира  всички </a:t>
            </a:r>
            <a:r>
              <a:rPr lang="en-US" b="1" dirty="0" smtClean="0"/>
              <a:t> A</a:t>
            </a:r>
            <a:r>
              <a:rPr lang="bg-BG" b="1" dirty="0" smtClean="0"/>
              <a:t>-та</a:t>
            </a:r>
            <a:r>
              <a:rPr lang="en-US" b="1" dirty="0" smtClean="0"/>
              <a:t>,</a:t>
            </a:r>
            <a:r>
              <a:rPr lang="bg-BG" b="1" dirty="0" smtClean="0"/>
              <a:t> попада в състояние без изход</a:t>
            </a:r>
            <a:r>
              <a:rPr lang="en-US" b="1" dirty="0" smtClean="0"/>
              <a:t>,</a:t>
            </a:r>
            <a:r>
              <a:rPr lang="bg-BG" b="1" dirty="0" smtClean="0"/>
              <a:t> тъй като единственият преход от състояние </a:t>
            </a:r>
            <a:r>
              <a:rPr lang="en-US" b="1" dirty="0" smtClean="0"/>
              <a:t>4 </a:t>
            </a:r>
            <a:r>
              <a:rPr lang="bg-BG" b="1" dirty="0" smtClean="0"/>
              <a:t>навън е откриване на </a:t>
            </a:r>
            <a:r>
              <a:rPr lang="en-US" b="1" dirty="0" smtClean="0"/>
              <a:t>B</a:t>
            </a:r>
            <a:r>
              <a:rPr lang="en-US" b="1" dirty="0"/>
              <a:t>. </a:t>
            </a:r>
            <a:endParaRPr lang="bg-BG" b="1" dirty="0" smtClean="0"/>
          </a:p>
          <a:p>
            <a:r>
              <a:rPr lang="bg-BG" b="1" dirty="0" smtClean="0"/>
              <a:t>Или отиде в 6,  а липсва символ С.</a:t>
            </a:r>
            <a:endParaRPr lang="en-US" b="1" dirty="0" smtClean="0"/>
          </a:p>
          <a:p>
            <a:r>
              <a:rPr lang="bg-BG" b="1" dirty="0" smtClean="0"/>
              <a:t>Горните 2 примера онагледяват необходимостта от недетерминиран подход</a:t>
            </a:r>
            <a:r>
              <a:rPr lang="en-US" b="1" dirty="0" smtClean="0"/>
              <a:t>.</a:t>
            </a:r>
            <a:endParaRPr lang="bg-BG" b="1" dirty="0"/>
          </a:p>
        </p:txBody>
      </p:sp>
      <p:sp>
        <p:nvSpPr>
          <p:cNvPr id="5" name="Rectangle 4"/>
          <p:cNvSpPr/>
          <p:nvPr/>
        </p:nvSpPr>
        <p:spPr>
          <a:xfrm>
            <a:off x="144041" y="5506492"/>
            <a:ext cx="8951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виждаме основната разлика между </a:t>
            </a:r>
            <a:r>
              <a:rPr lang="en-US" dirty="0" smtClean="0">
                <a:solidFill>
                  <a:srgbClr val="C00000"/>
                </a:solidFill>
              </a:rPr>
              <a:t> NFA </a:t>
            </a:r>
            <a:r>
              <a:rPr lang="bg-BG" dirty="0" smtClean="0">
                <a:solidFill>
                  <a:srgbClr val="C00000"/>
                </a:solidFill>
              </a:rPr>
              <a:t>и</a:t>
            </a:r>
            <a:r>
              <a:rPr lang="en-US" dirty="0" smtClean="0">
                <a:solidFill>
                  <a:srgbClr val="C00000"/>
                </a:solidFill>
              </a:rPr>
              <a:t> DFA</a:t>
            </a:r>
            <a:r>
              <a:rPr lang="bg-BG" dirty="0" smtClean="0">
                <a:solidFill>
                  <a:srgbClr val="C00000"/>
                </a:solidFill>
              </a:rPr>
              <a:t>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bg-BG" dirty="0" smtClean="0">
              <a:solidFill>
                <a:srgbClr val="C00000"/>
              </a:solidFill>
            </a:endParaRPr>
          </a:p>
          <a:p>
            <a:r>
              <a:rPr lang="bg-BG" dirty="0" smtClean="0"/>
              <a:t>тъй като </a:t>
            </a:r>
            <a:r>
              <a:rPr lang="en-US" dirty="0" smtClean="0"/>
              <a:t>NFA</a:t>
            </a:r>
            <a:r>
              <a:rPr lang="bg-BG" dirty="0" smtClean="0"/>
              <a:t> може да има множество изходящи връзки от всяко състояние</a:t>
            </a:r>
            <a:r>
              <a:rPr lang="en-US" dirty="0" smtClean="0"/>
              <a:t>, </a:t>
            </a:r>
            <a:r>
              <a:rPr lang="bg-BG" dirty="0" smtClean="0"/>
              <a:t>преходът навън от състояние е недетерминиран</a:t>
            </a:r>
            <a:r>
              <a:rPr lang="en-US" dirty="0" smtClean="0"/>
              <a:t>—</a:t>
            </a:r>
            <a:r>
              <a:rPr lang="bg-BG" dirty="0" smtClean="0"/>
              <a:t> възможни са различни преходи, при различен брой сканирани символа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7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04609"/>
            <a:ext cx="5999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</a:rPr>
              <a:t>Софтуерна представа за  поведението на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NFA</a:t>
            </a:r>
            <a:endParaRPr lang="bg-BG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5807"/>
            <a:ext cx="88924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bg-BG" b="1" dirty="0" smtClean="0">
                <a:solidFill>
                  <a:srgbClr val="C00000"/>
                </a:solidFill>
              </a:rPr>
              <a:t>представяне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 smtClean="0"/>
              <a:t> RE </a:t>
            </a:r>
            <a:r>
              <a:rPr lang="bg-BG" b="1" dirty="0" smtClean="0"/>
              <a:t>поражда </a:t>
            </a:r>
            <a:r>
              <a:rPr lang="bg-BG" b="1" dirty="0" smtClean="0">
                <a:solidFill>
                  <a:srgbClr val="C00000"/>
                </a:solidFill>
              </a:rPr>
              <a:t>поредица от </a:t>
            </a:r>
            <a:r>
              <a:rPr lang="bg-BG" b="1" dirty="0" smtClean="0">
                <a:solidFill>
                  <a:srgbClr val="FF0000"/>
                </a:solidFill>
              </a:rPr>
              <a:t>състояния </a:t>
            </a:r>
            <a:r>
              <a:rPr lang="bg-BG" b="1" dirty="0" smtClean="0"/>
              <a:t> в които попада автомата</a:t>
            </a:r>
            <a:r>
              <a:rPr lang="en-US" b="1" dirty="0" smtClean="0"/>
              <a:t> (</a:t>
            </a:r>
            <a:r>
              <a:rPr lang="bg-BG" b="1" dirty="0" smtClean="0"/>
              <a:t> цели числа, от 0 до </a:t>
            </a:r>
            <a:r>
              <a:rPr lang="en-US" b="1" dirty="0" smtClean="0"/>
              <a:t> </a:t>
            </a:r>
            <a:r>
              <a:rPr lang="en-US" b="1" dirty="0"/>
              <a:t>M, </a:t>
            </a:r>
            <a:r>
              <a:rPr lang="bg-BG" b="1" dirty="0" smtClean="0"/>
              <a:t>където </a:t>
            </a:r>
            <a:r>
              <a:rPr lang="en-US" b="1" dirty="0" smtClean="0"/>
              <a:t> </a:t>
            </a:r>
            <a:r>
              <a:rPr lang="en-US" b="1" dirty="0"/>
              <a:t>M </a:t>
            </a:r>
            <a:r>
              <a:rPr lang="bg-BG" b="1" dirty="0" smtClean="0"/>
              <a:t>е броя на символите в израза - </a:t>
            </a:r>
            <a:r>
              <a:rPr lang="en-US" b="1" dirty="0" smtClean="0"/>
              <a:t> </a:t>
            </a:r>
            <a:r>
              <a:rPr lang="en-US" b="1" dirty="0"/>
              <a:t>RE). </a:t>
            </a:r>
            <a:endParaRPr lang="bg-BG" b="1" dirty="0" smtClean="0"/>
          </a:p>
          <a:p>
            <a:r>
              <a:rPr lang="bg-BG" b="1" dirty="0" smtClean="0"/>
              <a:t>Т.е. щ</a:t>
            </a:r>
            <a:r>
              <a:rPr lang="en-US" i="1" dirty="0" smtClean="0"/>
              <a:t>e </a:t>
            </a:r>
            <a:r>
              <a:rPr lang="bg-BG" i="1" dirty="0" smtClean="0"/>
              <a:t>строим граф – според </a:t>
            </a:r>
            <a:r>
              <a:rPr lang="en-US" i="1" dirty="0" smtClean="0"/>
              <a:t> </a:t>
            </a:r>
            <a:r>
              <a:rPr lang="en-US" i="1" dirty="0"/>
              <a:t>RE </a:t>
            </a:r>
            <a:r>
              <a:rPr lang="bg-BG" i="1" dirty="0" smtClean="0"/>
              <a:t>, числените стойности на състоянията му съответстват на масив (</a:t>
            </a:r>
            <a:r>
              <a:rPr lang="en-US" i="1" dirty="0" smtClean="0"/>
              <a:t> </a:t>
            </a:r>
            <a:r>
              <a:rPr lang="en-US" b="1" i="1" dirty="0"/>
              <a:t>re</a:t>
            </a:r>
            <a:r>
              <a:rPr lang="en-US" b="1" i="1" dirty="0" smtClean="0"/>
              <a:t>[]</a:t>
            </a:r>
            <a:r>
              <a:rPr lang="bg-BG" b="1" i="1" dirty="0" smtClean="0"/>
              <a:t> </a:t>
            </a:r>
            <a:r>
              <a:rPr lang="bg-BG" i="1" dirty="0" smtClean="0"/>
              <a:t>)</a:t>
            </a:r>
            <a:r>
              <a:rPr lang="en-US" i="1" dirty="0" smtClean="0"/>
              <a:t> </a:t>
            </a:r>
            <a:r>
              <a:rPr lang="bg-BG" i="1" dirty="0" smtClean="0"/>
              <a:t>от </a:t>
            </a:r>
            <a:r>
              <a:rPr lang="en-US" i="1" dirty="0" smtClean="0"/>
              <a:t> char</a:t>
            </a:r>
            <a:r>
              <a:rPr lang="bg-BG" i="1" dirty="0" smtClean="0"/>
              <a:t>. Така ще отразим допустимите преходи в състояния – ако </a:t>
            </a:r>
            <a:r>
              <a:rPr lang="en-US" b="1" i="1" dirty="0" smtClean="0"/>
              <a:t>re[</a:t>
            </a:r>
            <a:r>
              <a:rPr lang="en-US" b="1" i="1" dirty="0" err="1" smtClean="0"/>
              <a:t>i</a:t>
            </a:r>
            <a:r>
              <a:rPr lang="en-US" b="1" i="1" dirty="0"/>
              <a:t>] </a:t>
            </a:r>
            <a:r>
              <a:rPr lang="bg-BG" i="1" dirty="0" smtClean="0"/>
              <a:t>съвпада с елемент от азбуката на езика</a:t>
            </a:r>
            <a:r>
              <a:rPr lang="en-US" i="1" dirty="0" smtClean="0"/>
              <a:t>, </a:t>
            </a:r>
            <a:r>
              <a:rPr lang="bg-BG" i="1" dirty="0" smtClean="0"/>
              <a:t>имаме допустим преход от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bg-BG" i="1" dirty="0" smtClean="0"/>
              <a:t>към </a:t>
            </a:r>
            <a:r>
              <a:rPr lang="en-US" i="1" dirty="0" smtClean="0"/>
              <a:t> </a:t>
            </a:r>
            <a:r>
              <a:rPr lang="en-US" i="1" dirty="0"/>
              <a:t>i+1). </a:t>
            </a:r>
            <a:endParaRPr lang="en-US" i="1" dirty="0" smtClean="0"/>
          </a:p>
          <a:p>
            <a:r>
              <a:rPr lang="bg-BG" b="1" dirty="0" smtClean="0"/>
              <a:t>Представянето на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(empty)-</a:t>
            </a:r>
            <a:r>
              <a:rPr lang="bg-BG" b="1" dirty="0" smtClean="0">
                <a:solidFill>
                  <a:srgbClr val="C00000"/>
                </a:solidFill>
              </a:rPr>
              <a:t>преходите </a:t>
            </a:r>
            <a:r>
              <a:rPr lang="bg-BG" b="1" dirty="0" smtClean="0"/>
              <a:t>е през т.нар. </a:t>
            </a:r>
            <a:r>
              <a:rPr lang="en-US" b="1" dirty="0" smtClean="0">
                <a:solidFill>
                  <a:srgbClr val="C00000"/>
                </a:solidFill>
              </a:rPr>
              <a:t> digraph </a:t>
            </a:r>
            <a:r>
              <a:rPr lang="en-US" b="1" dirty="0" smtClean="0"/>
              <a:t>—</a:t>
            </a:r>
            <a:r>
              <a:rPr lang="bg-BG" b="1" dirty="0" smtClean="0"/>
              <a:t> тези преходи се представят с връзки </a:t>
            </a:r>
            <a:r>
              <a:rPr lang="en-US" b="1" dirty="0" smtClean="0"/>
              <a:t> (</a:t>
            </a:r>
            <a:r>
              <a:rPr lang="bg-BG" b="1" dirty="0" smtClean="0"/>
              <a:t> </a:t>
            </a:r>
            <a:r>
              <a:rPr lang="bg-BG" b="1" dirty="0" smtClean="0">
                <a:solidFill>
                  <a:srgbClr val="FF0000"/>
                </a:solidFill>
              </a:rPr>
              <a:t>означените с червено </a:t>
            </a:r>
            <a:r>
              <a:rPr lang="bg-BG" b="1" dirty="0" smtClean="0"/>
              <a:t> в диаграмата на графа)</a:t>
            </a:r>
            <a:r>
              <a:rPr lang="en-US" b="1" dirty="0" smtClean="0"/>
              <a:t>. </a:t>
            </a:r>
            <a:r>
              <a:rPr lang="bg-BG" b="1" dirty="0" smtClean="0"/>
              <a:t>Всички допустими преходи са в графа.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Empty</a:t>
            </a:r>
            <a:r>
              <a:rPr lang="bg-BG" b="1" dirty="0" smtClean="0">
                <a:solidFill>
                  <a:srgbClr val="FF0000"/>
                </a:solidFill>
              </a:rPr>
              <a:t> – преходите</a:t>
            </a:r>
            <a:r>
              <a:rPr lang="bg-BG" b="1" dirty="0"/>
              <a:t> </a:t>
            </a:r>
            <a:r>
              <a:rPr lang="bg-BG" b="1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bg-BG" b="1" dirty="0" smtClean="0">
                <a:solidFill>
                  <a:srgbClr val="FF0000"/>
                </a:solidFill>
              </a:rPr>
              <a:t>) </a:t>
            </a:r>
            <a:r>
              <a:rPr lang="bg-BG" b="1" dirty="0" smtClean="0"/>
              <a:t>съставят т.нар.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digraph G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bg-BG" b="1" dirty="0" smtClean="0"/>
              <a:t>в </a:t>
            </a:r>
            <a:r>
              <a:rPr lang="en-US" b="1" dirty="0" smtClean="0"/>
              <a:t>digraph</a:t>
            </a:r>
            <a:r>
              <a:rPr lang="bg-BG" b="1" dirty="0" smtClean="0"/>
              <a:t> за нашия пример ще имаме  9 възела:</a:t>
            </a:r>
            <a:endParaRPr lang="en-US" b="1" dirty="0" smtClean="0"/>
          </a:p>
          <a:p>
            <a:endParaRPr lang="en-US" b="1" dirty="0"/>
          </a:p>
          <a:p>
            <a:r>
              <a:rPr lang="en-US" sz="2000" b="1" dirty="0">
                <a:solidFill>
                  <a:srgbClr val="C00000"/>
                </a:solidFill>
              </a:rPr>
              <a:t>0 →</a:t>
            </a:r>
            <a:r>
              <a:rPr lang="en-US" sz="2000" b="1" dirty="0" smtClean="0">
                <a:solidFill>
                  <a:srgbClr val="C00000"/>
                </a:solidFill>
              </a:rPr>
              <a:t>1	 </a:t>
            </a:r>
            <a:r>
              <a:rPr lang="en-US" sz="2000" b="1" dirty="0">
                <a:solidFill>
                  <a:srgbClr val="C00000"/>
                </a:solidFill>
              </a:rPr>
              <a:t>1 →</a:t>
            </a:r>
            <a:r>
              <a:rPr lang="en-US" sz="2000" b="1" dirty="0" smtClean="0">
                <a:solidFill>
                  <a:srgbClr val="C00000"/>
                </a:solidFill>
              </a:rPr>
              <a:t>2	 </a:t>
            </a:r>
            <a:r>
              <a:rPr lang="en-US" sz="2000" b="1" dirty="0">
                <a:solidFill>
                  <a:srgbClr val="C00000"/>
                </a:solidFill>
              </a:rPr>
              <a:t>1 →6 </a:t>
            </a:r>
            <a:r>
              <a:rPr lang="en-US" sz="2000" b="1" dirty="0" smtClean="0">
                <a:solidFill>
                  <a:srgbClr val="C00000"/>
                </a:solidFill>
              </a:rPr>
              <a:t>	2 </a:t>
            </a:r>
            <a:r>
              <a:rPr lang="en-US" sz="2000" b="1" dirty="0">
                <a:solidFill>
                  <a:srgbClr val="C00000"/>
                </a:solidFill>
              </a:rPr>
              <a:t>→3 </a:t>
            </a:r>
            <a:r>
              <a:rPr lang="en-US" sz="2000" b="1" dirty="0" smtClean="0">
                <a:solidFill>
                  <a:srgbClr val="C00000"/>
                </a:solidFill>
              </a:rPr>
              <a:t>	3 </a:t>
            </a:r>
            <a:r>
              <a:rPr lang="en-US" sz="2000" b="1" dirty="0">
                <a:solidFill>
                  <a:srgbClr val="C00000"/>
                </a:solidFill>
              </a:rPr>
              <a:t>→2 </a:t>
            </a:r>
            <a:r>
              <a:rPr lang="en-US" sz="2000" b="1" dirty="0" smtClean="0">
                <a:solidFill>
                  <a:srgbClr val="C00000"/>
                </a:solidFill>
              </a:rPr>
              <a:t>	3 </a:t>
            </a:r>
            <a:r>
              <a:rPr lang="en-US" sz="2000" b="1" dirty="0">
                <a:solidFill>
                  <a:srgbClr val="C00000"/>
                </a:solidFill>
              </a:rPr>
              <a:t>→4 </a:t>
            </a:r>
            <a:r>
              <a:rPr lang="en-US" sz="2000" b="1" dirty="0" smtClean="0">
                <a:solidFill>
                  <a:srgbClr val="C00000"/>
                </a:solidFill>
              </a:rPr>
              <a:t>	5 </a:t>
            </a:r>
            <a:r>
              <a:rPr lang="en-US" sz="2000" b="1" dirty="0">
                <a:solidFill>
                  <a:srgbClr val="C00000"/>
                </a:solidFill>
              </a:rPr>
              <a:t>→8 </a:t>
            </a:r>
            <a:r>
              <a:rPr lang="en-US" sz="2000" b="1" dirty="0" smtClean="0">
                <a:solidFill>
                  <a:srgbClr val="C00000"/>
                </a:solidFill>
              </a:rPr>
              <a:t>	8 </a:t>
            </a:r>
            <a:r>
              <a:rPr lang="en-US" sz="2000" b="1" dirty="0">
                <a:solidFill>
                  <a:srgbClr val="C00000"/>
                </a:solidFill>
              </a:rPr>
              <a:t>→9 </a:t>
            </a:r>
            <a:r>
              <a:rPr lang="en-US" sz="2000" b="1" dirty="0" smtClean="0">
                <a:solidFill>
                  <a:srgbClr val="C00000"/>
                </a:solidFill>
              </a:rPr>
              <a:t>	10 </a:t>
            </a:r>
            <a:r>
              <a:rPr lang="en-US" sz="2000" b="1" dirty="0">
                <a:solidFill>
                  <a:srgbClr val="C00000"/>
                </a:solidFill>
              </a:rPr>
              <a:t>→11</a:t>
            </a:r>
            <a:endParaRPr lang="bg-BG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7" y="4869160"/>
            <a:ext cx="814332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78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57270"/>
            <a:ext cx="27792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NFA </a:t>
            </a:r>
            <a:r>
              <a:rPr lang="bg-BG" sz="2000" b="1" dirty="0" smtClean="0">
                <a:solidFill>
                  <a:srgbClr val="C00000"/>
                </a:solidFill>
              </a:rPr>
              <a:t>– симулация на </a:t>
            </a:r>
          </a:p>
          <a:p>
            <a:r>
              <a:rPr lang="bg-BG" sz="2000" b="1" dirty="0" smtClean="0">
                <a:solidFill>
                  <a:srgbClr val="C00000"/>
                </a:solidFill>
              </a:rPr>
              <a:t> поведението  и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bg-BG" sz="2000" b="1" dirty="0" smtClean="0">
                <a:solidFill>
                  <a:srgbClr val="C00000"/>
                </a:solidFill>
              </a:rPr>
              <a:t> достижимост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bg-BG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0"/>
            <a:ext cx="6516217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416" y="2348880"/>
            <a:ext cx="9036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 smtClean="0"/>
              <a:t>За правилната симулация на </a:t>
            </a:r>
            <a:r>
              <a:rPr lang="en-US" i="1" dirty="0" smtClean="0"/>
              <a:t> </a:t>
            </a:r>
            <a:r>
              <a:rPr lang="en-US" i="1" dirty="0"/>
              <a:t>NFA, </a:t>
            </a:r>
            <a:r>
              <a:rPr lang="bg-BG" i="1" dirty="0" smtClean="0"/>
              <a:t>пазим всички преходи в състояния,  които са се срещнали в процеса на действие на автомата по  изследване текущ символ от входния поток – т. нар. изследване достижимост при множествен вход (</a:t>
            </a:r>
            <a:r>
              <a:rPr lang="en-US" i="1" dirty="0" smtClean="0"/>
              <a:t> </a:t>
            </a:r>
            <a:r>
              <a:rPr lang="en-US" i="1" dirty="0"/>
              <a:t>multiple-source </a:t>
            </a:r>
            <a:r>
              <a:rPr lang="en-US" i="1" dirty="0" smtClean="0"/>
              <a:t>reachability computation). </a:t>
            </a:r>
          </a:p>
          <a:p>
            <a:r>
              <a:rPr lang="en-US" b="1" dirty="0"/>
              <a:t>	</a:t>
            </a:r>
            <a:r>
              <a:rPr lang="bg-BG" b="1" dirty="0" smtClean="0"/>
              <a:t>Например, </a:t>
            </a:r>
            <a:r>
              <a:rPr lang="en-US" b="1" dirty="0" smtClean="0"/>
              <a:t> </a:t>
            </a:r>
            <a:r>
              <a:rPr lang="bg-BG" b="1" dirty="0" smtClean="0"/>
              <a:t>възможен набор от състояния за нашия </a:t>
            </a:r>
            <a:r>
              <a:rPr lang="en-US" b="1" dirty="0" smtClean="0"/>
              <a:t> NFA</a:t>
            </a:r>
            <a:r>
              <a:rPr lang="bg-BG" b="1" dirty="0" smtClean="0"/>
              <a:t> може да е :</a:t>
            </a:r>
            <a:r>
              <a:rPr lang="en-US" b="1" dirty="0" smtClean="0"/>
              <a:t> </a:t>
            </a:r>
            <a:r>
              <a:rPr lang="en-US" b="1" dirty="0"/>
              <a:t>0 1 2 3 4 </a:t>
            </a:r>
            <a:r>
              <a:rPr lang="en-US" b="1" dirty="0" smtClean="0"/>
              <a:t>6</a:t>
            </a:r>
            <a:r>
              <a:rPr lang="bg-BG" b="1" dirty="0" smtClean="0"/>
              <a:t>. Ако първия символ е </a:t>
            </a:r>
            <a:r>
              <a:rPr lang="en-US" b="1" dirty="0" smtClean="0"/>
              <a:t> </a:t>
            </a:r>
            <a:r>
              <a:rPr lang="en-US" b="1" dirty="0"/>
              <a:t>A, </a:t>
            </a:r>
            <a:r>
              <a:rPr lang="en-US" b="1" dirty="0" smtClean="0"/>
              <a:t>NFA</a:t>
            </a:r>
            <a:r>
              <a:rPr lang="bg-BG" b="1" dirty="0" smtClean="0"/>
              <a:t> автоматът може да има </a:t>
            </a:r>
            <a:r>
              <a:rPr lang="en-US" b="1" dirty="0" smtClean="0"/>
              <a:t> </a:t>
            </a:r>
            <a:r>
              <a:rPr lang="en-US" b="1" dirty="0"/>
              <a:t>match transition </a:t>
            </a:r>
            <a:r>
              <a:rPr lang="bg-BG" b="1" dirty="0" smtClean="0"/>
              <a:t>към </a:t>
            </a:r>
            <a:r>
              <a:rPr lang="en-US" b="1" dirty="0" smtClean="0"/>
              <a:t> 3 </a:t>
            </a:r>
            <a:r>
              <a:rPr lang="bg-BG" b="1" dirty="0" smtClean="0"/>
              <a:t>или</a:t>
            </a:r>
            <a:r>
              <a:rPr lang="en-US" b="1" dirty="0" smtClean="0"/>
              <a:t> 7</a:t>
            </a:r>
            <a:r>
              <a:rPr lang="bg-BG" b="1" dirty="0" smtClean="0"/>
              <a:t>.  След това може да премине чрез 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bg-BG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-</a:t>
            </a:r>
            <a:r>
              <a:rPr lang="en-US" b="1" dirty="0"/>
              <a:t>transitions </a:t>
            </a:r>
            <a:r>
              <a:rPr lang="bg-BG" b="1" dirty="0" smtClean="0"/>
              <a:t>от </a:t>
            </a:r>
            <a:r>
              <a:rPr lang="en-US" b="1" dirty="0" smtClean="0"/>
              <a:t>3 </a:t>
            </a:r>
            <a:r>
              <a:rPr lang="bg-BG" b="1" dirty="0" smtClean="0"/>
              <a:t>към </a:t>
            </a:r>
            <a:r>
              <a:rPr lang="en-US" b="1" dirty="0" smtClean="0"/>
              <a:t> </a:t>
            </a:r>
            <a:r>
              <a:rPr lang="en-US" b="1" dirty="0"/>
              <a:t>2 </a:t>
            </a:r>
            <a:r>
              <a:rPr lang="bg-BG" b="1" dirty="0" smtClean="0"/>
              <a:t>или от </a:t>
            </a:r>
            <a:r>
              <a:rPr lang="en-US" b="1" dirty="0" smtClean="0"/>
              <a:t> </a:t>
            </a:r>
            <a:r>
              <a:rPr lang="en-US" b="1" dirty="0"/>
              <a:t>3 </a:t>
            </a:r>
            <a:r>
              <a:rPr lang="bg-BG" b="1" dirty="0" smtClean="0"/>
              <a:t>към</a:t>
            </a:r>
            <a:r>
              <a:rPr lang="en-US" b="1" dirty="0" smtClean="0"/>
              <a:t> 4</a:t>
            </a:r>
            <a:r>
              <a:rPr lang="bg-BG" b="1" dirty="0" smtClean="0"/>
              <a:t>.  Така че,  множеството  допустими състояния, водещи до </a:t>
            </a:r>
            <a:r>
              <a:rPr lang="en-US" b="1" dirty="0" smtClean="0"/>
              <a:t>match </a:t>
            </a:r>
            <a:r>
              <a:rPr lang="en-US" b="1" dirty="0"/>
              <a:t>transition </a:t>
            </a:r>
            <a:r>
              <a:rPr lang="bg-BG" b="1" dirty="0" smtClean="0"/>
              <a:t>за втория символ са </a:t>
            </a:r>
            <a:r>
              <a:rPr lang="en-US" b="1" dirty="0" smtClean="0"/>
              <a:t> </a:t>
            </a:r>
            <a:r>
              <a:rPr lang="en-US" b="1" dirty="0"/>
              <a:t>2 3 </a:t>
            </a:r>
            <a:r>
              <a:rPr lang="en-US" b="1" dirty="0" smtClean="0"/>
              <a:t>4</a:t>
            </a:r>
            <a:r>
              <a:rPr lang="bg-BG" b="1" dirty="0" smtClean="0"/>
              <a:t> и</a:t>
            </a:r>
            <a:r>
              <a:rPr lang="en-US" b="1" dirty="0" smtClean="0"/>
              <a:t> </a:t>
            </a:r>
            <a:r>
              <a:rPr lang="en-US" b="1" dirty="0"/>
              <a:t>7. </a:t>
            </a:r>
            <a:endParaRPr lang="en-US" b="1" dirty="0" smtClean="0"/>
          </a:p>
          <a:p>
            <a:r>
              <a:rPr lang="bg-BG" b="1" dirty="0" err="1" smtClean="0"/>
              <a:t>Итерирайки</a:t>
            </a:r>
            <a:r>
              <a:rPr lang="bg-BG" b="1" dirty="0" smtClean="0"/>
              <a:t> в този процес, достигаме до момента в който всички входни символи  са се изчерпали – и това води до един от двата резултата</a:t>
            </a:r>
            <a:r>
              <a:rPr lang="en-US" b="1" dirty="0" smtClean="0"/>
              <a:t>: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619672" y="5661248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■ </a:t>
            </a:r>
            <a:r>
              <a:rPr lang="bg-BG" dirty="0" smtClean="0">
                <a:solidFill>
                  <a:srgbClr val="C00000"/>
                </a:solidFill>
              </a:rPr>
              <a:t>достигнали сме до крайния -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accept state.</a:t>
            </a:r>
          </a:p>
          <a:p>
            <a:r>
              <a:rPr lang="en-US" dirty="0">
                <a:solidFill>
                  <a:srgbClr val="C00000"/>
                </a:solidFill>
              </a:rPr>
              <a:t>■ </a:t>
            </a:r>
            <a:r>
              <a:rPr lang="bg-BG" dirty="0" smtClean="0">
                <a:solidFill>
                  <a:srgbClr val="C00000"/>
                </a:solidFill>
              </a:rPr>
              <a:t>множеството от достижими състояния не включва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accept state</a:t>
            </a:r>
            <a:r>
              <a:rPr lang="en-US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91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" y="584586"/>
            <a:ext cx="9036496" cy="627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396" y="759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90274"/>
            <a:ext cx="7785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err="1" smtClean="0"/>
              <a:t>Симулационен</a:t>
            </a:r>
            <a:r>
              <a:rPr lang="bg-BG" b="1" dirty="0" smtClean="0"/>
              <a:t> процес  за вход </a:t>
            </a:r>
            <a:r>
              <a:rPr lang="en-US" b="1" dirty="0" smtClean="0"/>
              <a:t>AABD</a:t>
            </a:r>
            <a:r>
              <a:rPr lang="bg-BG" b="1" dirty="0" smtClean="0"/>
              <a:t> при </a:t>
            </a:r>
            <a:r>
              <a:rPr lang="en-US" b="1" dirty="0" smtClean="0"/>
              <a:t>NFA </a:t>
            </a:r>
            <a:r>
              <a:rPr lang="bg-BG" b="1" dirty="0" smtClean="0"/>
              <a:t>автомата за нашия </a:t>
            </a:r>
            <a:r>
              <a:rPr lang="en-US" b="1" dirty="0" smtClean="0"/>
              <a:t>RE</a:t>
            </a:r>
            <a:endParaRPr lang="bg-BG" b="1" dirty="0" smtClean="0"/>
          </a:p>
          <a:p>
            <a:r>
              <a:rPr lang="bg-BG" b="1" dirty="0" smtClean="0"/>
              <a:t>(възможни преходи):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5437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70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156012"/>
            <a:ext cx="861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Възможни преходи при симулацията  за вход </a:t>
            </a:r>
            <a:r>
              <a:rPr lang="en-US" b="1" dirty="0" smtClean="0"/>
              <a:t>AABD</a:t>
            </a:r>
            <a:r>
              <a:rPr lang="bg-BG" b="1" dirty="0" smtClean="0"/>
              <a:t> при </a:t>
            </a:r>
            <a:r>
              <a:rPr lang="en-US" b="1" dirty="0" smtClean="0"/>
              <a:t>NFA </a:t>
            </a:r>
            <a:r>
              <a:rPr lang="bg-BG" b="1" dirty="0" smtClean="0"/>
              <a:t>автомат за </a:t>
            </a:r>
            <a:r>
              <a:rPr lang="en-US" b="1" dirty="0" smtClean="0"/>
              <a:t>RE</a:t>
            </a:r>
            <a:endParaRPr lang="bg-BG" b="1" dirty="0"/>
          </a:p>
        </p:txBody>
      </p:sp>
      <p:sp>
        <p:nvSpPr>
          <p:cNvPr id="3" name="Rectangle 2"/>
          <p:cNvSpPr/>
          <p:nvPr/>
        </p:nvSpPr>
        <p:spPr>
          <a:xfrm>
            <a:off x="1115616" y="6525344"/>
            <a:ext cx="1368152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5220072" y="6525344"/>
            <a:ext cx="2376264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414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737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b="1" dirty="0" smtClean="0">
                <a:solidFill>
                  <a:srgbClr val="FF0000"/>
                </a:solidFill>
              </a:rPr>
              <a:t>Изграждане на </a:t>
            </a:r>
            <a:r>
              <a:rPr lang="en-US" sz="2400" b="1" dirty="0" smtClean="0">
                <a:solidFill>
                  <a:srgbClr val="FF0000"/>
                </a:solidFill>
              </a:rPr>
              <a:t> NFA</a:t>
            </a:r>
            <a:r>
              <a:rPr lang="bg-BG" sz="2400" b="1" dirty="0" smtClean="0">
                <a:solidFill>
                  <a:srgbClr val="FF0000"/>
                </a:solidFill>
              </a:rPr>
              <a:t>, съответстващ на даден 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RE</a:t>
            </a:r>
            <a:endParaRPr lang="bg-BG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620688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bg-BG" dirty="0" smtClean="0"/>
              <a:t>Да построим </a:t>
            </a:r>
            <a:r>
              <a:rPr lang="en-US" dirty="0" smtClean="0"/>
              <a:t> </a:t>
            </a:r>
            <a:r>
              <a:rPr lang="en-US" b="1" dirty="0"/>
              <a:t>digraph G </a:t>
            </a:r>
            <a:r>
              <a:rPr lang="bg-BG" dirty="0" smtClean="0"/>
              <a:t>, който се състои от всички </a:t>
            </a:r>
            <a:r>
              <a:rPr lang="bg-BG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bg-BG" b="1" dirty="0" smtClean="0">
                <a:solidFill>
                  <a:srgbClr val="FF0000"/>
                </a:solidFill>
              </a:rPr>
              <a:t> -</a:t>
            </a:r>
            <a:r>
              <a:rPr lang="en-US" dirty="0" smtClean="0"/>
              <a:t>transitions.</a:t>
            </a:r>
            <a:endParaRPr lang="bg-BG" dirty="0" smtClean="0"/>
          </a:p>
          <a:p>
            <a:r>
              <a:rPr lang="bg-BG" dirty="0" smtClean="0"/>
              <a:t>Ще използваме и стек за да проследим позиционното съответствие за срещнатите „</a:t>
            </a:r>
            <a:r>
              <a:rPr lang="bg-BG" b="1" dirty="0" smtClean="0"/>
              <a:t>(</a:t>
            </a:r>
            <a:r>
              <a:rPr lang="bg-BG" dirty="0" smtClean="0"/>
              <a:t>„ и </a:t>
            </a:r>
            <a:r>
              <a:rPr lang="en-US" dirty="0" smtClean="0"/>
              <a:t>  </a:t>
            </a:r>
            <a:r>
              <a:rPr lang="bg-BG" dirty="0" smtClean="0"/>
              <a:t>„</a:t>
            </a:r>
            <a:r>
              <a:rPr lang="en-US" b="1" dirty="0" smtClean="0"/>
              <a:t>or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r>
              <a:rPr lang="bg-BG" dirty="0" smtClean="0"/>
              <a:t>операции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bg-BG" b="1" dirty="0" smtClean="0">
                <a:solidFill>
                  <a:srgbClr val="FF0000"/>
                </a:solidFill>
              </a:rPr>
              <a:t>Отработване на операция </a:t>
            </a:r>
            <a:r>
              <a:rPr lang="en-US" b="1" dirty="0" smtClean="0">
                <a:solidFill>
                  <a:srgbClr val="FF0000"/>
                </a:solidFill>
              </a:rPr>
              <a:t>Concatenation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bg-BG" b="1" dirty="0" smtClean="0">
              <a:solidFill>
                <a:srgbClr val="FF0000"/>
              </a:solidFill>
            </a:endParaRPr>
          </a:p>
          <a:p>
            <a:r>
              <a:rPr lang="bg-BG" b="1" dirty="0" smtClean="0"/>
              <a:t>С помощта на </a:t>
            </a:r>
            <a:r>
              <a:rPr lang="en-US" dirty="0" smtClean="0"/>
              <a:t>NFA</a:t>
            </a:r>
            <a:r>
              <a:rPr lang="en-US" dirty="0"/>
              <a:t>, </a:t>
            </a:r>
            <a:r>
              <a:rPr lang="bg-BG" dirty="0" smtClean="0"/>
              <a:t>операцията –</a:t>
            </a:r>
            <a:r>
              <a:rPr lang="en-US" dirty="0" smtClean="0"/>
              <a:t> </a:t>
            </a:r>
            <a:r>
              <a:rPr lang="en-US" b="1" dirty="0" smtClean="0"/>
              <a:t>concatenation</a:t>
            </a:r>
            <a:r>
              <a:rPr lang="bg-BG" b="1" dirty="0" smtClean="0"/>
              <a:t> </a:t>
            </a:r>
            <a:r>
              <a:rPr lang="bg-BG" dirty="0" smtClean="0"/>
              <a:t>е една от най-лесните за имплементация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  <a:r>
              <a:rPr lang="bg-BG" b="1" dirty="0" smtClean="0"/>
              <a:t>Допустимите преходи </a:t>
            </a:r>
            <a:r>
              <a:rPr lang="bg-BG" dirty="0" smtClean="0"/>
              <a:t>(</a:t>
            </a:r>
            <a:r>
              <a:rPr lang="en-US" dirty="0" smtClean="0"/>
              <a:t>Match transitions</a:t>
            </a:r>
            <a:r>
              <a:rPr lang="bg-BG" dirty="0" smtClean="0"/>
              <a:t>) за състояния, кореспондиращи на символите в азбуката на конкретния език (описан с </a:t>
            </a:r>
            <a:r>
              <a:rPr lang="en-US" dirty="0" smtClean="0"/>
              <a:t>RE)</a:t>
            </a:r>
            <a:r>
              <a:rPr lang="bg-BG" dirty="0" smtClean="0"/>
              <a:t>, всъщност неявно реализират тази операция</a:t>
            </a:r>
            <a:r>
              <a:rPr lang="en-US" dirty="0" smtClean="0"/>
              <a:t>.</a:t>
            </a:r>
            <a:endParaRPr lang="bg-BG" dirty="0" smtClean="0"/>
          </a:p>
          <a:p>
            <a:endParaRPr lang="en-US" dirty="0"/>
          </a:p>
          <a:p>
            <a:r>
              <a:rPr lang="bg-BG" b="1" dirty="0" smtClean="0">
                <a:solidFill>
                  <a:srgbClr val="FF0000"/>
                </a:solidFill>
              </a:rPr>
              <a:t>Обработка на скоби.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bg-BG" b="1" dirty="0" smtClean="0">
              <a:solidFill>
                <a:srgbClr val="FF0000"/>
              </a:solidFill>
            </a:endParaRPr>
          </a:p>
          <a:p>
            <a:r>
              <a:rPr lang="bg-BG" b="1" dirty="0" smtClean="0"/>
              <a:t>Вкарваме в стек </a:t>
            </a:r>
            <a:r>
              <a:rPr lang="en-US" b="1" dirty="0" smtClean="0"/>
              <a:t> </a:t>
            </a:r>
            <a:r>
              <a:rPr lang="en-US" dirty="0"/>
              <a:t>RE </a:t>
            </a:r>
            <a:r>
              <a:rPr lang="bg-BG" dirty="0" smtClean="0"/>
              <a:t>индекса за всяка срещната „(„.</a:t>
            </a:r>
            <a:r>
              <a:rPr lang="en-US" dirty="0" smtClean="0"/>
              <a:t> </a:t>
            </a:r>
            <a:r>
              <a:rPr lang="bg-BG" dirty="0" smtClean="0"/>
              <a:t>Когато срещнем съответстващата й „)“, извличаме от стека съответстващата лява скоба, по начин показан по-долу</a:t>
            </a:r>
            <a:r>
              <a:rPr lang="en-US" dirty="0" smtClean="0"/>
              <a:t>. </a:t>
            </a:r>
            <a:endParaRPr lang="bg-BG" dirty="0" smtClean="0"/>
          </a:p>
          <a:p>
            <a:endParaRPr lang="en-US" dirty="0"/>
          </a:p>
          <a:p>
            <a:r>
              <a:rPr lang="bg-BG" b="1" dirty="0" smtClean="0">
                <a:solidFill>
                  <a:srgbClr val="FF0000"/>
                </a:solidFill>
              </a:rPr>
              <a:t>Обработване на операция - </a:t>
            </a:r>
            <a:r>
              <a:rPr lang="en-US" b="1" dirty="0" smtClean="0">
                <a:solidFill>
                  <a:srgbClr val="FF0000"/>
                </a:solidFill>
              </a:rPr>
              <a:t>Closure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bg-BG" b="1" dirty="0" smtClean="0">
              <a:solidFill>
                <a:srgbClr val="FF0000"/>
              </a:solidFill>
            </a:endParaRPr>
          </a:p>
          <a:p>
            <a:r>
              <a:rPr lang="bg-BG" dirty="0" smtClean="0"/>
              <a:t>Операция -</a:t>
            </a:r>
            <a:r>
              <a:rPr lang="en-US" dirty="0" smtClean="0"/>
              <a:t> </a:t>
            </a:r>
            <a:r>
              <a:rPr lang="en-US" dirty="0"/>
              <a:t>closure (*) </a:t>
            </a:r>
            <a:r>
              <a:rPr lang="bg-BG" dirty="0" smtClean="0"/>
              <a:t>може да се срещне :</a:t>
            </a:r>
            <a:r>
              <a:rPr lang="en-US" dirty="0" smtClean="0"/>
              <a:t> </a:t>
            </a:r>
          </a:p>
          <a:p>
            <a:r>
              <a:rPr lang="bg-BG" dirty="0"/>
              <a:t>-</a:t>
            </a:r>
            <a:r>
              <a:rPr lang="en-US" dirty="0" smtClean="0"/>
              <a:t> </a:t>
            </a:r>
            <a:r>
              <a:rPr lang="bg-BG" dirty="0" smtClean="0"/>
              <a:t>след единичен символ, когато добавяме </a:t>
            </a:r>
            <a:r>
              <a:rPr lang="bg-BG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en-US" dirty="0" smtClean="0"/>
              <a:t>-</a:t>
            </a:r>
            <a:r>
              <a:rPr lang="en-US" dirty="0"/>
              <a:t>transitions </a:t>
            </a:r>
            <a:r>
              <a:rPr lang="bg-BG" dirty="0" smtClean="0"/>
              <a:t>към и от символа ;</a:t>
            </a:r>
          </a:p>
          <a:p>
            <a:r>
              <a:rPr lang="bg-BG" dirty="0" smtClean="0"/>
              <a:t>или</a:t>
            </a:r>
            <a:r>
              <a:rPr lang="en-US" dirty="0" smtClean="0"/>
              <a:t> </a:t>
            </a:r>
          </a:p>
          <a:p>
            <a:r>
              <a:rPr lang="bg-BG" smtClean="0"/>
              <a:t>- след </a:t>
            </a:r>
            <a:r>
              <a:rPr lang="bg-BG" dirty="0" smtClean="0"/>
              <a:t>дясна скоба  „)“ </a:t>
            </a:r>
            <a:r>
              <a:rPr lang="en-US" dirty="0" smtClean="0"/>
              <a:t>, </a:t>
            </a:r>
            <a:r>
              <a:rPr lang="bg-BG" dirty="0" smtClean="0"/>
              <a:t>когато ще добавим </a:t>
            </a:r>
            <a:r>
              <a:rPr lang="bg-BG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€</a:t>
            </a:r>
            <a:r>
              <a:rPr lang="en-US" dirty="0" smtClean="0"/>
              <a:t> </a:t>
            </a:r>
            <a:r>
              <a:rPr lang="en-US" dirty="0"/>
              <a:t>-transitions to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bg-BG" dirty="0" smtClean="0"/>
              <a:t>съответстващата лява скоба и то стоящата на върха на стека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936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92696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Обработка на </a:t>
            </a:r>
            <a:r>
              <a:rPr lang="en-US" b="1" dirty="0" smtClean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.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bg-BG" dirty="0" smtClean="0"/>
              <a:t>обработваме </a:t>
            </a:r>
            <a:r>
              <a:rPr lang="en-US" dirty="0" smtClean="0"/>
              <a:t> </a:t>
            </a:r>
            <a:r>
              <a:rPr lang="en-US" dirty="0"/>
              <a:t>RE </a:t>
            </a:r>
            <a:r>
              <a:rPr lang="bg-BG" dirty="0" smtClean="0"/>
              <a:t>от вида </a:t>
            </a:r>
            <a:r>
              <a:rPr lang="en-US" dirty="0" smtClean="0"/>
              <a:t>(A </a:t>
            </a:r>
            <a:r>
              <a:rPr lang="en-US" dirty="0"/>
              <a:t>| B) </a:t>
            </a:r>
            <a:r>
              <a:rPr lang="bg-BG" dirty="0" smtClean="0"/>
              <a:t>, където 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bg-BG" dirty="0" smtClean="0"/>
              <a:t>са елементи на </a:t>
            </a:r>
            <a:r>
              <a:rPr lang="en-US" dirty="0" smtClean="0"/>
              <a:t> RE</a:t>
            </a:r>
            <a:r>
              <a:rPr lang="bg-BG" dirty="0" smtClean="0"/>
              <a:t> езика, с добавяне на 2 </a:t>
            </a:r>
            <a:r>
              <a:rPr lang="bg-BG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en-US" dirty="0" smtClean="0"/>
              <a:t>-</a:t>
            </a:r>
            <a:r>
              <a:rPr lang="en-US" dirty="0"/>
              <a:t>transitions: </a:t>
            </a:r>
            <a:endParaRPr lang="en-US" dirty="0" smtClean="0"/>
          </a:p>
          <a:p>
            <a:r>
              <a:rPr lang="en-US" dirty="0" smtClean="0"/>
              <a:t>-   </a:t>
            </a:r>
            <a:r>
              <a:rPr lang="bg-BG" dirty="0" smtClean="0"/>
              <a:t>Един от възела за „(„ към възела за обработка на първия символ от  частта „</a:t>
            </a:r>
            <a:r>
              <a:rPr lang="en-US" dirty="0" smtClean="0"/>
              <a:t> B</a:t>
            </a:r>
            <a:r>
              <a:rPr lang="bg-BG" dirty="0" smtClean="0"/>
              <a:t> „ и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bg-BG" dirty="0" smtClean="0"/>
              <a:t>Един от възела, съответстващ  на оператора „</a:t>
            </a:r>
            <a:r>
              <a:rPr lang="en-US" dirty="0" smtClean="0"/>
              <a:t>|</a:t>
            </a:r>
            <a:r>
              <a:rPr lang="bg-BG" dirty="0" smtClean="0"/>
              <a:t>“ към възела, съответстващ на  „)“</a:t>
            </a:r>
            <a:r>
              <a:rPr lang="en-US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bg-BG" dirty="0" smtClean="0"/>
              <a:t>В стек поставяме </a:t>
            </a:r>
            <a:r>
              <a:rPr lang="en-US" dirty="0" smtClean="0"/>
              <a:t> </a:t>
            </a:r>
            <a:r>
              <a:rPr lang="en-US" dirty="0"/>
              <a:t>RE </a:t>
            </a:r>
            <a:r>
              <a:rPr lang="en-US" dirty="0" smtClean="0"/>
              <a:t>index</a:t>
            </a:r>
            <a:r>
              <a:rPr lang="bg-BG" dirty="0" smtClean="0"/>
              <a:t>, съответстващ на операцията  „</a:t>
            </a:r>
            <a:r>
              <a:rPr lang="en-US" dirty="0" smtClean="0"/>
              <a:t>|</a:t>
            </a:r>
            <a:r>
              <a:rPr lang="bg-BG" dirty="0" smtClean="0"/>
              <a:t>“</a:t>
            </a:r>
            <a:r>
              <a:rPr lang="en-US" dirty="0" smtClean="0"/>
              <a:t> (</a:t>
            </a:r>
            <a:r>
              <a:rPr lang="bg-BG" dirty="0" smtClean="0"/>
              <a:t> така също и  за индекса , съответстващ на лявата  скоба</a:t>
            </a:r>
            <a:r>
              <a:rPr lang="en-US" dirty="0" smtClean="0"/>
              <a:t>, </a:t>
            </a:r>
            <a:r>
              <a:rPr lang="bg-BG" dirty="0" smtClean="0"/>
              <a:t>описана по-горе</a:t>
            </a:r>
            <a:r>
              <a:rPr lang="en-US" dirty="0" smtClean="0"/>
              <a:t>)</a:t>
            </a:r>
            <a:r>
              <a:rPr lang="bg-BG" dirty="0" smtClean="0"/>
              <a:t>. Така информацията , която ни е нужна е на върха  на стека при необходимост – а това е в момента, когато достигнем дясна скоба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bg-BG" dirty="0" smtClean="0"/>
              <a:t>Така описаните </a:t>
            </a:r>
            <a:r>
              <a:rPr lang="bg-BG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en-US" dirty="0" smtClean="0"/>
              <a:t> </a:t>
            </a:r>
            <a:r>
              <a:rPr lang="en-US" dirty="0"/>
              <a:t>-transitions </a:t>
            </a:r>
            <a:r>
              <a:rPr lang="bg-BG" dirty="0" smtClean="0"/>
              <a:t>позволяват </a:t>
            </a:r>
            <a:r>
              <a:rPr lang="en-US" dirty="0" smtClean="0"/>
              <a:t> </a:t>
            </a:r>
            <a:r>
              <a:rPr lang="en-US" dirty="0"/>
              <a:t>NFA </a:t>
            </a:r>
            <a:r>
              <a:rPr lang="bg-BG" dirty="0" smtClean="0"/>
              <a:t>да избере една от двете алтернативи</a:t>
            </a:r>
            <a:r>
              <a:rPr lang="en-US" dirty="0" smtClean="0"/>
              <a:t>. </a:t>
            </a:r>
            <a:r>
              <a:rPr lang="bg-BG" dirty="0" smtClean="0"/>
              <a:t>Не следва да добавяме</a:t>
            </a:r>
            <a:r>
              <a:rPr lang="bg-BG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en-US" dirty="0" smtClean="0"/>
              <a:t> </a:t>
            </a:r>
            <a:r>
              <a:rPr lang="en-US" dirty="0"/>
              <a:t>-transition </a:t>
            </a:r>
            <a:r>
              <a:rPr lang="bg-BG" dirty="0" smtClean="0"/>
              <a:t>от възела съответстващ на </a:t>
            </a:r>
          </a:p>
          <a:p>
            <a:r>
              <a:rPr lang="bg-BG" dirty="0" smtClean="0"/>
              <a:t>оператора „</a:t>
            </a:r>
            <a:r>
              <a:rPr lang="en-US" dirty="0" smtClean="0"/>
              <a:t>|</a:t>
            </a:r>
            <a:r>
              <a:rPr lang="bg-BG" dirty="0" smtClean="0"/>
              <a:t>“ към възел за състояние с по-висок индекс</a:t>
            </a:r>
            <a:r>
              <a:rPr lang="en-US" dirty="0" smtClean="0"/>
              <a:t>, </a:t>
            </a:r>
            <a:r>
              <a:rPr lang="bg-BG" dirty="0" smtClean="0"/>
              <a:t>така както правим при всички други ситуации. Единственият начин, в който </a:t>
            </a:r>
            <a:r>
              <a:rPr lang="en-US" dirty="0" smtClean="0"/>
              <a:t> </a:t>
            </a:r>
            <a:r>
              <a:rPr lang="en-US" dirty="0"/>
              <a:t>NFA </a:t>
            </a:r>
            <a:r>
              <a:rPr lang="bg-BG" dirty="0" smtClean="0"/>
              <a:t>излиза успешно от това състояние е преход към състояние, съответстващо на  „)“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660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57063" y="133807"/>
            <a:ext cx="3027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 граф и   код </a:t>
            </a:r>
          </a:p>
          <a:p>
            <a:r>
              <a:rPr lang="bg-BG" sz="2000" b="1" dirty="0" smtClean="0"/>
              <a:t>за описаните ситуации</a:t>
            </a:r>
            <a:endParaRPr lang="bg-BG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331640" y="6525344"/>
            <a:ext cx="28083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801296" y="6211024"/>
            <a:ext cx="4209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 такива </a:t>
            </a:r>
            <a:r>
              <a:rPr lang="bg-BG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формализми</a:t>
            </a:r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сме формирали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NFA</a:t>
            </a:r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за обработка на 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израза:</a:t>
            </a:r>
            <a:endParaRPr lang="bg-BG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5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43"/>
            <a:ext cx="8208912" cy="683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9752" y="6597352"/>
            <a:ext cx="266429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1122082" y="6501408"/>
            <a:ext cx="352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Запълване на стека на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NFA</a:t>
            </a:r>
            <a:r>
              <a:rPr lang="bg-BG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за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  <a:r>
              <a:rPr lang="en-US" sz="1600" b="1" dirty="0" smtClean="0"/>
              <a:t>:</a:t>
            </a:r>
            <a:endParaRPr lang="bg-BG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996952"/>
            <a:ext cx="1297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Стек:</a:t>
            </a:r>
          </a:p>
          <a:p>
            <a:r>
              <a:rPr lang="bg-BG" b="1" dirty="0"/>
              <a:t> </a:t>
            </a:r>
            <a:r>
              <a:rPr lang="bg-BG" b="1" dirty="0" smtClean="0"/>
              <a:t>вкарваме</a:t>
            </a:r>
          </a:p>
          <a:p>
            <a:r>
              <a:rPr lang="bg-BG" b="1" dirty="0"/>
              <a:t> </a:t>
            </a:r>
            <a:r>
              <a:rPr lang="bg-BG" b="1" dirty="0" smtClean="0"/>
              <a:t>(</a:t>
            </a:r>
          </a:p>
          <a:p>
            <a:r>
              <a:rPr lang="bg-BG" b="1" dirty="0" smtClean="0"/>
              <a:t>И</a:t>
            </a:r>
          </a:p>
          <a:p>
            <a:r>
              <a:rPr lang="en-US" b="1" dirty="0"/>
              <a:t>|</a:t>
            </a:r>
            <a:endParaRPr lang="bg-BG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63091" y="908720"/>
            <a:ext cx="844613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063091" y="2348880"/>
            <a:ext cx="844613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3091" y="2996952"/>
            <a:ext cx="844613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3091" y="2996952"/>
            <a:ext cx="844613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008" y="836712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При много приложения се налага търсене на съответствие на </a:t>
            </a:r>
            <a:r>
              <a:rPr lang="bg-BG" dirty="0" err="1" smtClean="0"/>
              <a:t>подниз</a:t>
            </a:r>
            <a:r>
              <a:rPr lang="bg-BG" dirty="0" smtClean="0"/>
              <a:t>,  при наличие на недостатъчна информация за шаблона (</a:t>
            </a:r>
            <a:r>
              <a:rPr lang="en-US" dirty="0" smtClean="0"/>
              <a:t> pattern</a:t>
            </a:r>
            <a:r>
              <a:rPr lang="bg-BG" dirty="0" smtClean="0"/>
              <a:t>), с който  се търси съответствие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bg-BG" dirty="0" smtClean="0"/>
              <a:t>Работещ с текстов редактор, може да иска да създаде </a:t>
            </a:r>
            <a:r>
              <a:rPr lang="en-US" dirty="0" smtClean="0"/>
              <a:t> pattern</a:t>
            </a:r>
            <a:r>
              <a:rPr lang="bg-BG" dirty="0" smtClean="0"/>
              <a:t>, съответстващ на различни думи</a:t>
            </a:r>
            <a:r>
              <a:rPr lang="en-US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bg-BG" dirty="0" smtClean="0"/>
              <a:t>Биолог може да претърсва за </a:t>
            </a:r>
            <a:r>
              <a:rPr lang="bg-BG" dirty="0" err="1" smtClean="0"/>
              <a:t>геномно</a:t>
            </a:r>
            <a:r>
              <a:rPr lang="bg-BG" dirty="0" smtClean="0"/>
              <a:t> съответствие, удовлетворяващо дадени условия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Ще представим механизъм, за мощно претърсване на съответствия  със сложни </a:t>
            </a:r>
            <a:r>
              <a:rPr lang="en-US" b="1" dirty="0" smtClean="0">
                <a:solidFill>
                  <a:srgbClr val="FF0000"/>
                </a:solidFill>
              </a:rPr>
              <a:t> M-</a:t>
            </a:r>
            <a:r>
              <a:rPr lang="bg-BG" b="1" dirty="0" smtClean="0">
                <a:solidFill>
                  <a:srgbClr val="FF0000"/>
                </a:solidFill>
              </a:rPr>
              <a:t>символни шаблони в </a:t>
            </a:r>
            <a:r>
              <a:rPr lang="en-US" b="1" dirty="0" smtClean="0">
                <a:solidFill>
                  <a:srgbClr val="FF0000"/>
                </a:solidFill>
              </a:rPr>
              <a:t> N-</a:t>
            </a:r>
            <a:r>
              <a:rPr lang="bg-BG" b="1" dirty="0" smtClean="0">
                <a:solidFill>
                  <a:srgbClr val="FF0000"/>
                </a:solidFill>
              </a:rPr>
              <a:t>буквени низови поредици, за време , пропорционално на </a:t>
            </a:r>
            <a:r>
              <a:rPr lang="en-US" b="1" dirty="0" smtClean="0">
                <a:solidFill>
                  <a:srgbClr val="FF0000"/>
                </a:solidFill>
              </a:rPr>
              <a:t> MN </a:t>
            </a:r>
            <a:r>
              <a:rPr lang="bg-BG" b="1" dirty="0" smtClean="0">
                <a:solidFill>
                  <a:srgbClr val="FF0000"/>
                </a:solidFill>
              </a:rPr>
              <a:t>в най-лошия случай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bg-BG" i="1" dirty="0" smtClean="0"/>
              <a:t>В началото, следва да опишем </a:t>
            </a:r>
            <a:r>
              <a:rPr lang="bg-BG" i="1" dirty="0" smtClean="0">
                <a:solidFill>
                  <a:srgbClr val="FF0000"/>
                </a:solidFill>
              </a:rPr>
              <a:t>шаблона (</a:t>
            </a:r>
            <a:r>
              <a:rPr lang="en-US" i="1" dirty="0" smtClean="0">
                <a:solidFill>
                  <a:srgbClr val="FF0000"/>
                </a:solidFill>
              </a:rPr>
              <a:t>pattern</a:t>
            </a:r>
            <a:r>
              <a:rPr lang="bg-BG" i="1" dirty="0" smtClean="0"/>
              <a:t>)</a:t>
            </a:r>
            <a:r>
              <a:rPr lang="en-US" i="1" dirty="0" smtClean="0"/>
              <a:t>. </a:t>
            </a:r>
            <a:r>
              <a:rPr lang="bg-BG" i="1" dirty="0" smtClean="0"/>
              <a:t>Такава спецификация трябва да поддържа достатъчно примитиви с по-мощни възможности отколкото  операция от вида: </a:t>
            </a:r>
          </a:p>
          <a:p>
            <a:r>
              <a:rPr lang="en-US" i="1" dirty="0" smtClean="0"/>
              <a:t>“</a:t>
            </a:r>
            <a:r>
              <a:rPr lang="bg-BG" i="1" dirty="0" smtClean="0"/>
              <a:t>провери дали 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bg-BG" i="1" dirty="0" smtClean="0"/>
              <a:t>-</a:t>
            </a:r>
            <a:r>
              <a:rPr lang="bg-BG" i="1" dirty="0" err="1" smtClean="0"/>
              <a:t>тата</a:t>
            </a:r>
            <a:r>
              <a:rPr lang="bg-BG" i="1" dirty="0" smtClean="0"/>
              <a:t> буква в текстов низ съответства на </a:t>
            </a:r>
            <a:r>
              <a:rPr lang="en-US" i="1" dirty="0" smtClean="0"/>
              <a:t> j</a:t>
            </a:r>
            <a:r>
              <a:rPr lang="bg-BG" i="1" dirty="0" smtClean="0"/>
              <a:t>-</a:t>
            </a:r>
            <a:r>
              <a:rPr lang="bg-BG" i="1" dirty="0" err="1" smtClean="0"/>
              <a:t>тата</a:t>
            </a:r>
            <a:r>
              <a:rPr lang="bg-BG" i="1" dirty="0" smtClean="0"/>
              <a:t> буква на шаблон</a:t>
            </a:r>
            <a:r>
              <a:rPr lang="en-US" i="1" dirty="0" smtClean="0"/>
              <a:t>’’ .</a:t>
            </a:r>
          </a:p>
          <a:p>
            <a:endParaRPr lang="en-US" dirty="0"/>
          </a:p>
          <a:p>
            <a:r>
              <a:rPr lang="bg-BG" dirty="0" smtClean="0"/>
              <a:t>Ето защо са необходими </a:t>
            </a:r>
            <a:r>
              <a:rPr lang="en-US" dirty="0" smtClean="0"/>
              <a:t> </a:t>
            </a:r>
            <a:r>
              <a:rPr lang="en-US" dirty="0"/>
              <a:t>regular expressions, </a:t>
            </a:r>
            <a:r>
              <a:rPr lang="bg-BG" dirty="0" smtClean="0"/>
              <a:t> с чиято помощ се описват шаблони. Да въведем </a:t>
            </a:r>
            <a:r>
              <a:rPr lang="bg-BG" b="1" dirty="0" smtClean="0">
                <a:solidFill>
                  <a:srgbClr val="FF0000"/>
                </a:solidFill>
              </a:rPr>
              <a:t>3 базови операции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70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04" y="34672"/>
            <a:ext cx="6336704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34672"/>
            <a:ext cx="1555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K</a:t>
            </a:r>
            <a:r>
              <a:rPr lang="bg-BG" sz="1600" b="1" dirty="0" err="1" smtClean="0"/>
              <a:t>одът</a:t>
            </a:r>
            <a:r>
              <a:rPr lang="bg-BG" sz="1600" b="1" dirty="0" smtClean="0"/>
              <a:t>,</a:t>
            </a:r>
          </a:p>
          <a:p>
            <a:r>
              <a:rPr lang="bg-BG" sz="1600" b="1" dirty="0"/>
              <a:t> </a:t>
            </a:r>
            <a:r>
              <a:rPr lang="bg-BG" sz="1600" b="1" dirty="0" smtClean="0"/>
              <a:t>който </a:t>
            </a:r>
          </a:p>
          <a:p>
            <a:r>
              <a:rPr lang="bg-BG" sz="1600" b="1" dirty="0"/>
              <a:t> </a:t>
            </a:r>
            <a:r>
              <a:rPr lang="bg-BG" sz="1600" b="1" dirty="0" smtClean="0"/>
              <a:t>конструира </a:t>
            </a:r>
          </a:p>
          <a:p>
            <a:r>
              <a:rPr lang="bg-BG" sz="1600" b="1" dirty="0"/>
              <a:t> </a:t>
            </a:r>
            <a:r>
              <a:rPr lang="bg-BG" sz="1600" b="1" dirty="0" smtClean="0"/>
              <a:t>графа от</a:t>
            </a:r>
          </a:p>
          <a:p>
            <a:r>
              <a:rPr lang="bg-BG" sz="1600" b="1" dirty="0"/>
              <a:t> </a:t>
            </a:r>
            <a:r>
              <a:rPr lang="bg-BG" sz="1600" b="1" dirty="0" err="1" smtClean="0"/>
              <a:t>предх</a:t>
            </a:r>
            <a:r>
              <a:rPr lang="en-US" sz="1600" b="1" dirty="0" smtClean="0"/>
              <a:t>o</a:t>
            </a:r>
            <a:r>
              <a:rPr lang="bg-BG" sz="1600" b="1" dirty="0" err="1" smtClean="0"/>
              <a:t>дната</a:t>
            </a:r>
            <a:r>
              <a:rPr lang="bg-BG" sz="1600" b="1" dirty="0" smtClean="0"/>
              <a:t> </a:t>
            </a:r>
          </a:p>
          <a:p>
            <a:r>
              <a:rPr lang="bg-BG" sz="1600" b="1" dirty="0"/>
              <a:t> </a:t>
            </a:r>
            <a:r>
              <a:rPr lang="bg-BG" sz="1600" b="1" dirty="0" smtClean="0"/>
              <a:t>страница</a:t>
            </a:r>
            <a:endParaRPr lang="bg-BG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691" y="2996952"/>
            <a:ext cx="23281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Конструкторът на </a:t>
            </a:r>
          </a:p>
          <a:p>
            <a:r>
              <a:rPr lang="bg-BG" b="1" dirty="0"/>
              <a:t> </a:t>
            </a:r>
            <a:r>
              <a:rPr lang="bg-BG" b="1" dirty="0" smtClean="0"/>
              <a:t>класа </a:t>
            </a:r>
            <a:r>
              <a:rPr lang="en-US" b="1" dirty="0" smtClean="0"/>
              <a:t>NFA</a:t>
            </a:r>
            <a:r>
              <a:rPr lang="bg-BG" b="1" dirty="0" smtClean="0"/>
              <a:t> строи</a:t>
            </a:r>
          </a:p>
          <a:p>
            <a:r>
              <a:rPr lang="bg-BG" b="1" dirty="0"/>
              <a:t> </a:t>
            </a:r>
            <a:r>
              <a:rPr lang="en-US" b="1" dirty="0" smtClean="0"/>
              <a:t>NFA</a:t>
            </a:r>
            <a:r>
              <a:rPr lang="bg-BG" b="1" dirty="0" smtClean="0"/>
              <a:t> графа, </a:t>
            </a:r>
          </a:p>
          <a:p>
            <a:r>
              <a:rPr lang="bg-BG" b="1" dirty="0"/>
              <a:t> </a:t>
            </a:r>
            <a:r>
              <a:rPr lang="bg-BG" b="1" dirty="0" smtClean="0"/>
              <a:t>съответстващ на </a:t>
            </a:r>
          </a:p>
          <a:p>
            <a:r>
              <a:rPr lang="bg-BG" b="1" dirty="0"/>
              <a:t> </a:t>
            </a:r>
            <a:r>
              <a:rPr lang="bg-BG" b="1" dirty="0" smtClean="0"/>
              <a:t>предния </a:t>
            </a:r>
            <a:r>
              <a:rPr lang="en-US" b="1" dirty="0" smtClean="0"/>
              <a:t>RE</a:t>
            </a:r>
            <a:r>
              <a:rPr lang="bg-BG" b="1" dirty="0" smtClean="0"/>
              <a:t> израз.</a:t>
            </a:r>
          </a:p>
          <a:p>
            <a:endParaRPr lang="bg-BG" b="1" dirty="0" smtClean="0"/>
          </a:p>
          <a:p>
            <a:r>
              <a:rPr lang="bg-BG" b="1" dirty="0" smtClean="0"/>
              <a:t>Всъщност се строи </a:t>
            </a:r>
          </a:p>
          <a:p>
            <a:r>
              <a:rPr lang="bg-BG" b="1" dirty="0"/>
              <a:t> </a:t>
            </a:r>
            <a:r>
              <a:rPr lang="en-US" b="1" dirty="0" err="1" smtClean="0"/>
              <a:t>digraf</a:t>
            </a:r>
            <a:r>
              <a:rPr lang="bg-BG" b="1" dirty="0" smtClean="0"/>
              <a:t> на </a:t>
            </a:r>
          </a:p>
          <a:p>
            <a:r>
              <a:rPr lang="bg-BG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€</a:t>
            </a:r>
            <a:r>
              <a:rPr lang="bg-BG" b="1" dirty="0" smtClean="0">
                <a:solidFill>
                  <a:srgbClr val="FF0000"/>
                </a:solidFill>
              </a:rPr>
              <a:t>- преходите</a:t>
            </a:r>
            <a:endParaRPr lang="bg-BG" b="1" dirty="0"/>
          </a:p>
        </p:txBody>
      </p:sp>
      <p:sp>
        <p:nvSpPr>
          <p:cNvPr id="4" name="Rectangle 3"/>
          <p:cNvSpPr/>
          <p:nvPr/>
        </p:nvSpPr>
        <p:spPr>
          <a:xfrm>
            <a:off x="6372200" y="6453336"/>
            <a:ext cx="172819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418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47177"/>
            <a:ext cx="7275904" cy="56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20" y="44624"/>
            <a:ext cx="896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Кодът на метод </a:t>
            </a:r>
            <a:r>
              <a:rPr lang="en-US" b="1" dirty="0" smtClean="0"/>
              <a:t>recognize(String)</a:t>
            </a:r>
            <a:r>
              <a:rPr lang="bg-BG" b="1" dirty="0" smtClean="0"/>
              <a:t> чрез който </a:t>
            </a:r>
          </a:p>
          <a:p>
            <a:r>
              <a:rPr lang="en-US" b="1" dirty="0" smtClean="0"/>
              <a:t>NFA</a:t>
            </a:r>
            <a:r>
              <a:rPr lang="bg-BG" b="1" dirty="0" smtClean="0"/>
              <a:t> който проверява за съответствие с </a:t>
            </a:r>
            <a:r>
              <a:rPr lang="en-US" b="1" dirty="0" smtClean="0"/>
              <a:t>pattern  (</a:t>
            </a:r>
            <a:r>
              <a:rPr lang="bg-BG" b="1" dirty="0" smtClean="0"/>
              <a:t>това е израза </a:t>
            </a:r>
            <a:r>
              <a:rPr lang="en-US" b="1" dirty="0" smtClean="0"/>
              <a:t>RE)</a:t>
            </a:r>
            <a:r>
              <a:rPr lang="bg-BG" b="1" dirty="0" smtClean="0"/>
              <a:t>.</a:t>
            </a:r>
          </a:p>
          <a:p>
            <a:endParaRPr lang="bg-BG" dirty="0" smtClean="0"/>
          </a:p>
          <a:p>
            <a:r>
              <a:rPr lang="bg-BG" dirty="0" smtClean="0"/>
              <a:t>		Използва прост алгоритъм за търсене на съответствие на </a:t>
            </a:r>
            <a:r>
              <a:rPr lang="bg-BG" dirty="0" err="1" smtClean="0"/>
              <a:t>подниз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8563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89330"/>
            <a:ext cx="6732240" cy="47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04664"/>
            <a:ext cx="7689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И викащата предните методи програма:</a:t>
            </a:r>
          </a:p>
          <a:p>
            <a:r>
              <a:rPr lang="bg-BG" b="1" dirty="0"/>
              <a:t> </a:t>
            </a:r>
            <a:r>
              <a:rPr lang="bg-BG" b="1" dirty="0" smtClean="0"/>
              <a:t>1. Конструира графа </a:t>
            </a:r>
            <a:r>
              <a:rPr lang="en-US" b="1" dirty="0" smtClean="0"/>
              <a:t>NFA</a:t>
            </a:r>
            <a:r>
              <a:rPr lang="bg-BG" b="1" dirty="0" smtClean="0"/>
              <a:t> за </a:t>
            </a:r>
            <a:r>
              <a:rPr lang="en-US" b="1" dirty="0" smtClean="0"/>
              <a:t>RE</a:t>
            </a:r>
            <a:r>
              <a:rPr lang="bg-BG" b="1" dirty="0" smtClean="0"/>
              <a:t> – </a:t>
            </a:r>
            <a:r>
              <a:rPr lang="en-US" b="1" dirty="0" err="1" smtClean="0"/>
              <a:t>regexp</a:t>
            </a:r>
            <a:r>
              <a:rPr lang="en-US" b="1" dirty="0" smtClean="0"/>
              <a:t>;</a:t>
            </a:r>
            <a:endParaRPr lang="bg-BG" b="1" dirty="0" smtClean="0"/>
          </a:p>
          <a:p>
            <a:r>
              <a:rPr lang="bg-BG" b="1" dirty="0" smtClean="0"/>
              <a:t> 2. Проверява за съответствие на входен низ</a:t>
            </a:r>
            <a:r>
              <a:rPr lang="en-US" b="1" dirty="0" smtClean="0"/>
              <a:t>-</a:t>
            </a:r>
            <a:r>
              <a:rPr lang="bg-BG" b="1" dirty="0" smtClean="0"/>
              <a:t> </a:t>
            </a:r>
            <a:r>
              <a:rPr lang="en-US" b="1" dirty="0" smtClean="0"/>
              <a:t>txt</a:t>
            </a:r>
            <a:r>
              <a:rPr lang="bg-BG" b="1" dirty="0" smtClean="0"/>
              <a:t> с правилата на </a:t>
            </a:r>
            <a:r>
              <a:rPr lang="en-US" b="1" smtClean="0"/>
              <a:t>RE;</a:t>
            </a:r>
            <a:endParaRPr lang="bg-BG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88010" y="980728"/>
            <a:ext cx="76391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75656" y="1327994"/>
            <a:ext cx="2664296" cy="361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9552" y="3356992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GREP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5101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36" y="692696"/>
            <a:ext cx="89644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Concatenation. </a:t>
            </a:r>
            <a:r>
              <a:rPr lang="bg-BG" b="1" dirty="0" smtClean="0">
                <a:solidFill>
                  <a:srgbClr val="C00000"/>
                </a:solidFill>
              </a:rPr>
              <a:t> </a:t>
            </a:r>
            <a:r>
              <a:rPr lang="bg-BG" dirty="0" smtClean="0">
                <a:solidFill>
                  <a:srgbClr val="C00000"/>
                </a:solidFill>
              </a:rPr>
              <a:t>Това е първата операция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bg-BG" dirty="0" smtClean="0"/>
              <a:t>Когато пишем</a:t>
            </a:r>
            <a:r>
              <a:rPr lang="en-US" dirty="0" smtClean="0"/>
              <a:t> </a:t>
            </a:r>
            <a:r>
              <a:rPr lang="en-US" dirty="0"/>
              <a:t>AB , </a:t>
            </a:r>
            <a:r>
              <a:rPr lang="bg-BG" dirty="0" smtClean="0"/>
              <a:t>ние указваме език:</a:t>
            </a:r>
            <a:r>
              <a:rPr lang="en-US" dirty="0" smtClean="0"/>
              <a:t> </a:t>
            </a:r>
            <a:r>
              <a:rPr lang="en-US" dirty="0"/>
              <a:t>{ AB } </a:t>
            </a:r>
            <a:r>
              <a:rPr lang="bg-BG" dirty="0" smtClean="0"/>
              <a:t>позволяващ 2-буквен низ</a:t>
            </a:r>
            <a:r>
              <a:rPr lang="en-US" dirty="0" smtClean="0"/>
              <a:t>, </a:t>
            </a:r>
            <a:r>
              <a:rPr lang="bg-BG" dirty="0" smtClean="0"/>
              <a:t>формиран  чрез сливане на 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Or. </a:t>
            </a:r>
            <a:r>
              <a:rPr lang="bg-BG" dirty="0" smtClean="0"/>
              <a:t>Втората фундаментална операция позволява  да специфицираме в шаблона </a:t>
            </a:r>
            <a:r>
              <a:rPr lang="bg-BG" b="1" dirty="0" smtClean="0"/>
              <a:t>алтернативи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bg-BG" dirty="0" smtClean="0"/>
              <a:t>Ако поддържаме през 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bg-BG" dirty="0" smtClean="0"/>
              <a:t>2 алтернативи</a:t>
            </a:r>
            <a:r>
              <a:rPr lang="en-US" dirty="0" smtClean="0"/>
              <a:t>, </a:t>
            </a:r>
            <a:r>
              <a:rPr lang="bg-BG" dirty="0" smtClean="0"/>
              <a:t>то и двете следва да са допустими в езика</a:t>
            </a:r>
            <a:r>
              <a:rPr lang="en-US" dirty="0" smtClean="0"/>
              <a:t>. </a:t>
            </a:r>
            <a:r>
              <a:rPr lang="bg-BG" dirty="0" smtClean="0"/>
              <a:t>Ползваме символа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bg-BG" dirty="0" smtClean="0"/>
              <a:t> за да отбележим тази операция</a:t>
            </a:r>
            <a:r>
              <a:rPr lang="en-US" dirty="0" smtClean="0"/>
              <a:t>. </a:t>
            </a:r>
          </a:p>
          <a:p>
            <a:r>
              <a:rPr lang="bg-BG" dirty="0" smtClean="0"/>
              <a:t>Например, </a:t>
            </a:r>
            <a:r>
              <a:rPr lang="en-US" dirty="0" smtClean="0"/>
              <a:t> </a:t>
            </a:r>
            <a:r>
              <a:rPr lang="en-US" dirty="0"/>
              <a:t>A|B </a:t>
            </a:r>
            <a:r>
              <a:rPr lang="bg-BG" dirty="0" smtClean="0"/>
              <a:t>специфицира език </a:t>
            </a:r>
            <a:r>
              <a:rPr lang="en-US" dirty="0" smtClean="0"/>
              <a:t>{ </a:t>
            </a:r>
            <a:r>
              <a:rPr lang="en-US" dirty="0"/>
              <a:t>A , B }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A|E|I|O|U </a:t>
            </a:r>
            <a:r>
              <a:rPr lang="bg-BG" dirty="0" smtClean="0"/>
              <a:t> специфицира език: </a:t>
            </a:r>
            <a:r>
              <a:rPr lang="en-US" dirty="0" smtClean="0"/>
              <a:t> </a:t>
            </a:r>
            <a:r>
              <a:rPr lang="en-US" dirty="0"/>
              <a:t>{ A , E , I , O , U }. </a:t>
            </a:r>
            <a:endParaRPr lang="en-US" dirty="0" smtClean="0"/>
          </a:p>
          <a:p>
            <a:r>
              <a:rPr lang="bg-BG" dirty="0" smtClean="0"/>
              <a:t>Операцията </a:t>
            </a:r>
            <a:r>
              <a:rPr lang="en-US" dirty="0" smtClean="0"/>
              <a:t>concatenation </a:t>
            </a:r>
            <a:r>
              <a:rPr lang="bg-BG" dirty="0" smtClean="0"/>
              <a:t>има по-висок приоритет от </a:t>
            </a:r>
            <a:r>
              <a:rPr lang="en-US" dirty="0" smtClean="0"/>
              <a:t> </a:t>
            </a:r>
            <a:r>
              <a:rPr lang="en-US" dirty="0"/>
              <a:t>or, </a:t>
            </a:r>
            <a:r>
              <a:rPr lang="bg-BG" dirty="0" smtClean="0"/>
              <a:t>така че 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AB|BCD </a:t>
            </a:r>
            <a:endParaRPr lang="bg-BG" dirty="0" smtClean="0"/>
          </a:p>
          <a:p>
            <a:r>
              <a:rPr lang="bg-BG" dirty="0" smtClean="0"/>
              <a:t>специфицира език 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  <a:r>
              <a:rPr lang="en-US" dirty="0"/>
              <a:t>AB , BCD } 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Closure</a:t>
            </a:r>
            <a:r>
              <a:rPr lang="en-US" b="1" dirty="0"/>
              <a:t>. </a:t>
            </a:r>
            <a:r>
              <a:rPr lang="en-US" dirty="0" smtClean="0"/>
              <a:t>T</a:t>
            </a:r>
            <a:r>
              <a:rPr lang="bg-BG" dirty="0" err="1" smtClean="0"/>
              <a:t>ретата</a:t>
            </a:r>
            <a:r>
              <a:rPr lang="bg-BG" dirty="0" smtClean="0"/>
              <a:t> фундаментална операция позволява части от шаблона да бъдат </a:t>
            </a:r>
            <a:r>
              <a:rPr lang="bg-BG" b="1" dirty="0" smtClean="0"/>
              <a:t>повторяеми</a:t>
            </a:r>
            <a:r>
              <a:rPr lang="bg-BG" dirty="0" smtClean="0"/>
              <a:t> в произволен ред,</a:t>
            </a:r>
            <a:r>
              <a:rPr lang="en-US" dirty="0" smtClean="0"/>
              <a:t>.  </a:t>
            </a:r>
            <a:endParaRPr lang="bg-BG" dirty="0" smtClean="0"/>
          </a:p>
          <a:p>
            <a:r>
              <a:rPr lang="bg-BG" dirty="0" smtClean="0"/>
              <a:t>Отбелязвам </a:t>
            </a:r>
            <a:r>
              <a:rPr lang="en-US" dirty="0" smtClean="0"/>
              <a:t> </a:t>
            </a:r>
            <a:r>
              <a:rPr lang="en-US" dirty="0"/>
              <a:t>closure </a:t>
            </a:r>
            <a:r>
              <a:rPr lang="bg-BG" dirty="0" smtClean="0"/>
              <a:t>чрез поставяне на </a:t>
            </a:r>
            <a:r>
              <a:rPr lang="en-US" b="1" dirty="0" smtClean="0"/>
              <a:t> </a:t>
            </a:r>
            <a:r>
              <a:rPr lang="en-US" b="1" dirty="0"/>
              <a:t>* </a:t>
            </a:r>
            <a:r>
              <a:rPr lang="bg-BG" b="1" dirty="0" smtClean="0"/>
              <a:t> </a:t>
            </a:r>
            <a:r>
              <a:rPr lang="bg-BG" dirty="0" smtClean="0"/>
              <a:t>след шаблона, който ще се повтаря</a:t>
            </a:r>
            <a:r>
              <a:rPr lang="en-US" dirty="0" smtClean="0"/>
              <a:t>. </a:t>
            </a:r>
            <a:r>
              <a:rPr lang="en-US" dirty="0"/>
              <a:t>Closure </a:t>
            </a:r>
            <a:r>
              <a:rPr lang="bg-BG" dirty="0" smtClean="0"/>
              <a:t>имат по-висок приоритет от </a:t>
            </a:r>
            <a:r>
              <a:rPr lang="en-US" dirty="0" smtClean="0"/>
              <a:t>concatenation</a:t>
            </a:r>
            <a:r>
              <a:rPr lang="en-US" dirty="0"/>
              <a:t>,</a:t>
            </a:r>
          </a:p>
          <a:p>
            <a:r>
              <a:rPr lang="bg-BG" dirty="0" smtClean="0"/>
              <a:t>Така че</a:t>
            </a:r>
            <a:r>
              <a:rPr lang="en-US" dirty="0" smtClean="0"/>
              <a:t> </a:t>
            </a:r>
            <a:r>
              <a:rPr lang="en-US" dirty="0"/>
              <a:t>AB* </a:t>
            </a:r>
            <a:r>
              <a:rPr lang="bg-BG" dirty="0" smtClean="0"/>
              <a:t> указва езикова възможност  за формиране на низ с 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bg-BG" dirty="0" smtClean="0"/>
              <a:t>, следвана от 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  <a:p>
            <a:r>
              <a:rPr lang="bg-BG" dirty="0" smtClean="0"/>
              <a:t>Или повече </a:t>
            </a:r>
            <a:r>
              <a:rPr lang="en-US" dirty="0" smtClean="0"/>
              <a:t> B</a:t>
            </a:r>
            <a:r>
              <a:rPr lang="bg-BG" dirty="0" smtClean="0"/>
              <a:t>-та</a:t>
            </a:r>
            <a:r>
              <a:rPr lang="en-US" dirty="0" smtClean="0"/>
              <a:t>, </a:t>
            </a:r>
            <a:r>
              <a:rPr lang="bg-BG" dirty="0" smtClean="0"/>
              <a:t>докато </a:t>
            </a:r>
            <a:r>
              <a:rPr lang="en-US" dirty="0" smtClean="0"/>
              <a:t> </a:t>
            </a:r>
            <a:r>
              <a:rPr lang="en-US" dirty="0"/>
              <a:t>A * B </a:t>
            </a:r>
            <a:r>
              <a:rPr lang="bg-BG" dirty="0" smtClean="0"/>
              <a:t>специфицира езикова възможност  за </a:t>
            </a:r>
            <a:r>
              <a:rPr lang="bg-BG" dirty="0" err="1" smtClean="0"/>
              <a:t>низове</a:t>
            </a:r>
            <a:r>
              <a:rPr lang="bg-BG" dirty="0" smtClean="0"/>
              <a:t> с </a:t>
            </a:r>
            <a:r>
              <a:rPr lang="en-US" dirty="0" smtClean="0"/>
              <a:t> </a:t>
            </a:r>
            <a:r>
              <a:rPr lang="en-US" dirty="0"/>
              <a:t>0 </a:t>
            </a:r>
            <a:r>
              <a:rPr lang="bg-BG" dirty="0" smtClean="0"/>
              <a:t>или повече </a:t>
            </a:r>
            <a:r>
              <a:rPr lang="en-US" dirty="0" smtClean="0"/>
              <a:t> A</a:t>
            </a:r>
            <a:r>
              <a:rPr lang="bg-BG" dirty="0" smtClean="0"/>
              <a:t>-та, следвани от </a:t>
            </a:r>
            <a:r>
              <a:rPr lang="en-US" dirty="0" smtClean="0"/>
              <a:t>B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248" y="3338994"/>
            <a:ext cx="8592224" cy="27543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/>
          <p:cNvSpPr/>
          <p:nvPr/>
        </p:nvSpPr>
        <p:spPr>
          <a:xfrm>
            <a:off x="228248" y="476672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Parentheses. </a:t>
            </a:r>
            <a:r>
              <a:rPr lang="bg-BG" dirty="0" smtClean="0"/>
              <a:t>Използваме скоби за променяне на подразбиращата се последователност</a:t>
            </a:r>
            <a:r>
              <a:rPr lang="en-US" dirty="0" smtClean="0"/>
              <a:t>. </a:t>
            </a:r>
            <a:r>
              <a:rPr lang="bg-BG" dirty="0" smtClean="0"/>
              <a:t>Например,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b="1" dirty="0" smtClean="0"/>
              <a:t>C(AC|B)D </a:t>
            </a:r>
            <a:endParaRPr lang="bg-BG" b="1" dirty="0" smtClean="0"/>
          </a:p>
          <a:p>
            <a:r>
              <a:rPr lang="bg-BG" dirty="0" smtClean="0"/>
              <a:t>указва езикова възможност за формиране на </a:t>
            </a:r>
            <a:r>
              <a:rPr lang="en-US" dirty="0" smtClean="0"/>
              <a:t> </a:t>
            </a:r>
            <a:r>
              <a:rPr lang="en-US" dirty="0"/>
              <a:t>{ CACD , CBD }; </a:t>
            </a:r>
            <a:endParaRPr lang="en-US" dirty="0" smtClean="0"/>
          </a:p>
          <a:p>
            <a:r>
              <a:rPr lang="en-US" b="1" dirty="0" smtClean="0"/>
              <a:t>(</a:t>
            </a:r>
            <a:r>
              <a:rPr lang="en-US" b="1" dirty="0"/>
              <a:t>A|C)((B|C)D) </a:t>
            </a:r>
            <a:endParaRPr lang="bg-BG" b="1" dirty="0" smtClean="0"/>
          </a:p>
          <a:p>
            <a:r>
              <a:rPr lang="bg-BG" dirty="0" smtClean="0"/>
              <a:t>указва езикова възможност за формиране на </a:t>
            </a:r>
            <a:r>
              <a:rPr lang="en-US" dirty="0" smtClean="0"/>
              <a:t> { </a:t>
            </a:r>
            <a:r>
              <a:rPr lang="en-US" dirty="0"/>
              <a:t>ABD , CBD , ACD , CCD }; </a:t>
            </a:r>
            <a:r>
              <a:rPr lang="bg-BG" dirty="0" smtClean="0"/>
              <a:t>и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(</a:t>
            </a:r>
            <a:r>
              <a:rPr lang="en-US" b="1" dirty="0"/>
              <a:t>AB)* </a:t>
            </a:r>
            <a:r>
              <a:rPr lang="bg-BG" b="1" dirty="0" smtClean="0"/>
              <a:t> </a:t>
            </a:r>
            <a:r>
              <a:rPr lang="bg-BG" dirty="0" smtClean="0"/>
              <a:t>указва езикова възможност за формиране на </a:t>
            </a:r>
            <a:r>
              <a:rPr lang="bg-BG" dirty="0" err="1" smtClean="0"/>
              <a:t>низове</a:t>
            </a:r>
            <a:r>
              <a:rPr lang="bg-BG" dirty="0" smtClean="0"/>
              <a:t> чрез сливане на произволен брой </a:t>
            </a:r>
            <a:r>
              <a:rPr lang="bg-BG" dirty="0" err="1" smtClean="0"/>
              <a:t>поднизове</a:t>
            </a:r>
            <a:r>
              <a:rPr lang="bg-BG" dirty="0" smtClean="0"/>
              <a:t> </a:t>
            </a:r>
            <a:r>
              <a:rPr lang="en-US" dirty="0" smtClean="0"/>
              <a:t> AB </a:t>
            </a:r>
            <a:r>
              <a:rPr lang="en-US" dirty="0"/>
              <a:t>, </a:t>
            </a:r>
            <a:r>
              <a:rPr lang="bg-BG" dirty="0" smtClean="0"/>
              <a:t>включително и липса на такива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{ , AB , ABAB , . . .}.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228248" y="3861048"/>
            <a:ext cx="87484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	 		</a:t>
            </a:r>
            <a:r>
              <a:rPr lang="bg-BG" sz="2000" dirty="0" smtClean="0">
                <a:solidFill>
                  <a:srgbClr val="C00000"/>
                </a:solidFill>
              </a:rPr>
              <a:t>съответствия</a:t>
            </a:r>
            <a:r>
              <a:rPr lang="en-US" sz="2000" dirty="0" smtClean="0">
                <a:solidFill>
                  <a:srgbClr val="C00000"/>
                </a:solidFill>
              </a:rPr>
              <a:t> 			</a:t>
            </a:r>
            <a:r>
              <a:rPr lang="bg-BG" sz="2000" dirty="0" smtClean="0">
                <a:solidFill>
                  <a:srgbClr val="C00000"/>
                </a:solidFill>
              </a:rPr>
              <a:t>несъответствия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dirty="0"/>
              <a:t>(A|B)(C|D) </a:t>
            </a:r>
            <a:r>
              <a:rPr lang="en-US" dirty="0" smtClean="0"/>
              <a:t>		AC </a:t>
            </a:r>
            <a:r>
              <a:rPr lang="en-US" dirty="0"/>
              <a:t>AD BC BD </a:t>
            </a:r>
            <a:r>
              <a:rPr lang="en-US" dirty="0" smtClean="0"/>
              <a:t>			every </a:t>
            </a:r>
            <a:r>
              <a:rPr lang="en-US" dirty="0"/>
              <a:t>other string</a:t>
            </a:r>
          </a:p>
          <a:p>
            <a:r>
              <a:rPr lang="en-US" dirty="0"/>
              <a:t>A(B|C)*D </a:t>
            </a:r>
            <a:r>
              <a:rPr lang="en-US" dirty="0" smtClean="0"/>
              <a:t>		AD </a:t>
            </a:r>
            <a:r>
              <a:rPr lang="en-US" dirty="0"/>
              <a:t>ABD ACD ABCCBD </a:t>
            </a:r>
            <a:r>
              <a:rPr lang="en-US" dirty="0" smtClean="0"/>
              <a:t>		BCD </a:t>
            </a:r>
            <a:r>
              <a:rPr lang="en-US" dirty="0"/>
              <a:t>ADD ABCBC</a:t>
            </a:r>
          </a:p>
          <a:p>
            <a:r>
              <a:rPr lang="en-US" dirty="0"/>
              <a:t>A* | (A*BA*BA*)* </a:t>
            </a:r>
            <a:r>
              <a:rPr lang="bg-BG" dirty="0" smtClean="0"/>
              <a:t>	</a:t>
            </a:r>
            <a:r>
              <a:rPr lang="en-US" dirty="0" smtClean="0"/>
              <a:t>	AAA </a:t>
            </a:r>
            <a:r>
              <a:rPr lang="en-US" dirty="0"/>
              <a:t>BBAABB BABAAA </a:t>
            </a:r>
            <a:r>
              <a:rPr lang="en-US" dirty="0" smtClean="0"/>
              <a:t>		ABA </a:t>
            </a:r>
            <a:r>
              <a:rPr lang="en-US" dirty="0"/>
              <a:t>BBB BABBAAA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bg-BG" b="1" i="1" dirty="0" smtClean="0"/>
              <a:t>примери  с 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regular expressions</a:t>
            </a:r>
            <a:endParaRPr lang="bg-BG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39952" y="3356992"/>
            <a:ext cx="4680520" cy="26642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251520" y="116632"/>
            <a:ext cx="82089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b="1" dirty="0" smtClean="0">
                <a:solidFill>
                  <a:srgbClr val="FF0000"/>
                </a:solidFill>
              </a:rPr>
              <a:t>Дефиниция 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 smtClean="0"/>
              <a:t> </a:t>
            </a:r>
            <a:r>
              <a:rPr lang="en-US" b="1" dirty="0"/>
              <a:t>regular expression (RE) </a:t>
            </a:r>
            <a:r>
              <a:rPr lang="bg-BG" b="1" dirty="0" smtClean="0"/>
              <a:t>е или</a:t>
            </a:r>
            <a:endParaRPr lang="en-US" b="1" dirty="0"/>
          </a:p>
          <a:p>
            <a:r>
              <a:rPr lang="en-US" b="1" dirty="0"/>
              <a:t>■ </a:t>
            </a:r>
            <a:r>
              <a:rPr lang="bg-BG" b="1" dirty="0" smtClean="0"/>
              <a:t>празна поредица</a:t>
            </a:r>
            <a:endParaRPr lang="en-US" b="1" dirty="0"/>
          </a:p>
          <a:p>
            <a:r>
              <a:rPr lang="en-US" b="1" dirty="0"/>
              <a:t>■ </a:t>
            </a:r>
            <a:r>
              <a:rPr lang="bg-BG" b="1" dirty="0" smtClean="0"/>
              <a:t>една буква</a:t>
            </a:r>
            <a:endParaRPr lang="en-US" b="1" dirty="0"/>
          </a:p>
          <a:p>
            <a:r>
              <a:rPr lang="en-US" b="1" dirty="0"/>
              <a:t>■ </a:t>
            </a:r>
            <a:r>
              <a:rPr lang="en-US" b="1" dirty="0" smtClean="0"/>
              <a:t>regular </a:t>
            </a:r>
            <a:r>
              <a:rPr lang="en-US" b="1" dirty="0"/>
              <a:t>expression </a:t>
            </a:r>
            <a:r>
              <a:rPr lang="bg-BG" b="1" dirty="0" smtClean="0"/>
              <a:t>включен в скоби</a:t>
            </a:r>
            <a:endParaRPr lang="en-US" b="1" dirty="0"/>
          </a:p>
          <a:p>
            <a:r>
              <a:rPr lang="en-US" b="1" dirty="0"/>
              <a:t>■ </a:t>
            </a:r>
            <a:r>
              <a:rPr lang="bg-BG" b="1" dirty="0" smtClean="0"/>
              <a:t>2 или повече </a:t>
            </a:r>
            <a:r>
              <a:rPr lang="bg-BG" b="1" dirty="0" err="1" smtClean="0"/>
              <a:t>сляти</a:t>
            </a:r>
            <a:r>
              <a:rPr lang="bg-BG" b="1" dirty="0" smtClean="0"/>
              <a:t> заедно </a:t>
            </a:r>
            <a:r>
              <a:rPr lang="en-US" b="1" dirty="0" smtClean="0"/>
              <a:t> </a:t>
            </a:r>
            <a:r>
              <a:rPr lang="en-US" b="1" dirty="0"/>
              <a:t>regular expressions</a:t>
            </a:r>
          </a:p>
          <a:p>
            <a:r>
              <a:rPr lang="en-US" b="1" dirty="0"/>
              <a:t>■ </a:t>
            </a:r>
            <a:r>
              <a:rPr lang="bg-BG" b="1" dirty="0" smtClean="0"/>
              <a:t>2 или повече </a:t>
            </a:r>
            <a:r>
              <a:rPr lang="en-US" b="1" dirty="0" smtClean="0"/>
              <a:t> </a:t>
            </a:r>
            <a:r>
              <a:rPr lang="en-US" b="1" dirty="0"/>
              <a:t>regular </a:t>
            </a:r>
            <a:r>
              <a:rPr lang="en-US" b="1" dirty="0" smtClean="0"/>
              <a:t>expressions</a:t>
            </a:r>
            <a:r>
              <a:rPr lang="bg-BG" b="1" dirty="0" smtClean="0"/>
              <a:t>, разделени с оператор 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en-US" b="1" dirty="0" smtClean="0"/>
              <a:t> </a:t>
            </a:r>
            <a:r>
              <a:rPr lang="en-US" b="1" dirty="0"/>
              <a:t>(|)</a:t>
            </a:r>
          </a:p>
          <a:p>
            <a:r>
              <a:rPr lang="en-US" b="1" dirty="0"/>
              <a:t>■ </a:t>
            </a:r>
            <a:r>
              <a:rPr lang="en-US" b="1" dirty="0" smtClean="0"/>
              <a:t>regular expression</a:t>
            </a:r>
            <a:r>
              <a:rPr lang="bg-BG" b="1" dirty="0" smtClean="0"/>
              <a:t>, следвана от </a:t>
            </a:r>
            <a:r>
              <a:rPr lang="en-US" b="1" dirty="0" smtClean="0"/>
              <a:t> </a:t>
            </a:r>
            <a:r>
              <a:rPr lang="en-US" b="1" dirty="0"/>
              <a:t>closure operator (*)</a:t>
            </a:r>
            <a:endParaRPr lang="bg-B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2780928"/>
            <a:ext cx="374484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b="1" dirty="0" smtClean="0">
                <a:solidFill>
                  <a:srgbClr val="FF0000"/>
                </a:solidFill>
              </a:rPr>
              <a:t>Описания на символи</a:t>
            </a:r>
            <a:r>
              <a:rPr lang="en-US" sz="20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 </a:t>
            </a:r>
            <a:r>
              <a:rPr lang="bg-BG" dirty="0" smtClean="0"/>
              <a:t>символът 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) </a:t>
            </a:r>
            <a:r>
              <a:rPr lang="bg-BG" dirty="0" smtClean="0"/>
              <a:t>обозначава „коя да е“ </a:t>
            </a:r>
            <a:r>
              <a:rPr lang="en-US" dirty="0" smtClean="0"/>
              <a:t> </a:t>
            </a:r>
            <a:r>
              <a:rPr lang="bg-BG" dirty="0" smtClean="0"/>
              <a:t>буква</a:t>
            </a:r>
            <a:r>
              <a:rPr lang="en-US" dirty="0" smtClean="0"/>
              <a:t>. </a:t>
            </a:r>
            <a:r>
              <a:rPr lang="bg-BG" dirty="0" smtClean="0"/>
              <a:t>Поредица букви обградени в </a:t>
            </a:r>
            <a:r>
              <a:rPr lang="en-US" dirty="0" smtClean="0"/>
              <a:t>[] </a:t>
            </a:r>
            <a:r>
              <a:rPr lang="en-US" dirty="0">
                <a:solidFill>
                  <a:srgbClr val="FF0000"/>
                </a:solidFill>
              </a:rPr>
              <a:t>square brackets </a:t>
            </a:r>
            <a:r>
              <a:rPr lang="bg-BG" dirty="0" smtClean="0"/>
              <a:t>обозначава „коя да е“ от тези букви</a:t>
            </a:r>
            <a:r>
              <a:rPr lang="en-US" dirty="0" smtClean="0"/>
              <a:t>. </a:t>
            </a:r>
            <a:endParaRPr lang="bg-BG" dirty="0" smtClean="0"/>
          </a:p>
          <a:p>
            <a:r>
              <a:rPr lang="bg-BG" dirty="0" smtClean="0"/>
              <a:t>Това може да се нарече и „</a:t>
            </a:r>
            <a:r>
              <a:rPr lang="bg-BG" b="1" dirty="0" smtClean="0"/>
              <a:t>изброимо множество на допустимите символи“</a:t>
            </a:r>
            <a:r>
              <a:rPr lang="en-US" dirty="0" smtClean="0"/>
              <a:t>. </a:t>
            </a:r>
            <a:endParaRPr lang="bg-BG" dirty="0" smtClean="0"/>
          </a:p>
          <a:p>
            <a:r>
              <a:rPr lang="bg-BG" dirty="0" smtClean="0"/>
              <a:t>Ако се предхожда от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bg-BG" dirty="0" smtClean="0"/>
              <a:t>поредица, заградена в </a:t>
            </a:r>
            <a:r>
              <a:rPr lang="en-US" dirty="0" smtClean="0"/>
              <a:t>[]</a:t>
            </a:r>
            <a:r>
              <a:rPr lang="bg-BG" dirty="0" smtClean="0"/>
              <a:t>, то указваме “коя да е , но поне една, от тези букви“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4139952" y="3429000"/>
            <a:ext cx="50131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име</a:t>
            </a:r>
            <a:r>
              <a:rPr lang="en-US" dirty="0" smtClean="0">
                <a:solidFill>
                  <a:srgbClr val="FF0000"/>
                </a:solidFill>
              </a:rPr>
              <a:t> 	         </a:t>
            </a:r>
            <a:r>
              <a:rPr lang="bg-BG" dirty="0" smtClean="0">
                <a:solidFill>
                  <a:srgbClr val="FF0000"/>
                </a:solidFill>
              </a:rPr>
              <a:t>знак</a:t>
            </a:r>
            <a:r>
              <a:rPr lang="en-US" dirty="0" smtClean="0">
                <a:solidFill>
                  <a:srgbClr val="FF0000"/>
                </a:solidFill>
              </a:rPr>
              <a:t>	     </a:t>
            </a:r>
            <a:r>
              <a:rPr lang="bg-BG" dirty="0" smtClean="0">
                <a:solidFill>
                  <a:srgbClr val="FF0000"/>
                </a:solidFill>
              </a:rPr>
              <a:t>пример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Wildcard	</a:t>
            </a:r>
            <a:r>
              <a:rPr lang="en-US" sz="2000" dirty="0" smtClean="0"/>
              <a:t> </a:t>
            </a:r>
            <a:r>
              <a:rPr lang="bg-BG" sz="2000" dirty="0" smtClean="0"/>
              <a:t>	    </a:t>
            </a:r>
            <a:r>
              <a:rPr lang="en-US" sz="2000" dirty="0" smtClean="0"/>
              <a:t>. </a:t>
            </a:r>
            <a:r>
              <a:rPr lang="en-US" dirty="0" smtClean="0"/>
              <a:t>	</a:t>
            </a:r>
            <a:r>
              <a:rPr lang="bg-BG" dirty="0" smtClean="0"/>
              <a:t>            </a:t>
            </a:r>
            <a:r>
              <a:rPr lang="en-US" dirty="0" smtClean="0"/>
              <a:t>A.B</a:t>
            </a:r>
            <a:endParaRPr lang="en-US" dirty="0"/>
          </a:p>
          <a:p>
            <a:r>
              <a:rPr lang="bg-BG" dirty="0" smtClean="0"/>
              <a:t>Набор, заграден в</a:t>
            </a:r>
            <a:r>
              <a:rPr lang="en-US" dirty="0" smtClean="0"/>
              <a:t> </a:t>
            </a:r>
            <a:r>
              <a:rPr lang="bg-BG" dirty="0" smtClean="0"/>
              <a:t>   </a:t>
            </a:r>
            <a:r>
              <a:rPr lang="en-US" dirty="0" smtClean="0"/>
              <a:t>[]     </a:t>
            </a:r>
            <a:r>
              <a:rPr lang="bg-BG" dirty="0" smtClean="0"/>
              <a:t>                </a:t>
            </a:r>
            <a:r>
              <a:rPr lang="en-US" dirty="0" smtClean="0"/>
              <a:t>[</a:t>
            </a:r>
            <a:r>
              <a:rPr lang="en-US" dirty="0"/>
              <a:t>AEIOU]*</a:t>
            </a:r>
          </a:p>
          <a:p>
            <a:r>
              <a:rPr lang="bg-BG" dirty="0" smtClean="0"/>
              <a:t>множество</a:t>
            </a:r>
            <a:r>
              <a:rPr lang="en-US" dirty="0" smtClean="0"/>
              <a:t> </a:t>
            </a:r>
            <a:r>
              <a:rPr lang="bg-BG" dirty="0" smtClean="0"/>
              <a:t>заградено в</a:t>
            </a:r>
            <a:r>
              <a:rPr lang="en-US" dirty="0" smtClean="0"/>
              <a:t> []        </a:t>
            </a:r>
            <a:r>
              <a:rPr lang="bg-BG" dirty="0" smtClean="0"/>
              <a:t>    </a:t>
            </a:r>
            <a:r>
              <a:rPr lang="en-US" dirty="0" smtClean="0"/>
              <a:t>[A-Z]</a:t>
            </a:r>
            <a:endParaRPr lang="en-US" dirty="0"/>
          </a:p>
          <a:p>
            <a:r>
              <a:rPr lang="bg-BG" dirty="0" smtClean="0"/>
              <a:t>и отделено с </a:t>
            </a:r>
            <a:r>
              <a:rPr lang="en-US" dirty="0" smtClean="0"/>
              <a:t> </a:t>
            </a:r>
            <a:r>
              <a:rPr lang="bg-BG" dirty="0" smtClean="0"/>
              <a:t>	     </a:t>
            </a:r>
            <a:r>
              <a:rPr lang="en-US" dirty="0" smtClean="0"/>
              <a:t>-       </a:t>
            </a:r>
            <a:r>
              <a:rPr lang="bg-BG" dirty="0" smtClean="0"/>
              <a:t>	           </a:t>
            </a:r>
            <a:r>
              <a:rPr lang="en-US" dirty="0" smtClean="0"/>
              <a:t>[0-9]</a:t>
            </a:r>
            <a:endParaRPr lang="en-US" dirty="0"/>
          </a:p>
          <a:p>
            <a:r>
              <a:rPr lang="bg-BG" dirty="0" smtClean="0"/>
              <a:t>заградено в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bg-BG" dirty="0" smtClean="0"/>
              <a:t>и предхождано от </a:t>
            </a:r>
            <a:r>
              <a:rPr lang="en-US" dirty="0" smtClean="0"/>
              <a:t>^</a:t>
            </a:r>
            <a:endParaRPr lang="en-US" dirty="0"/>
          </a:p>
          <a:p>
            <a:r>
              <a:rPr lang="en-US" dirty="0" smtClean="0"/>
              <a:t>			        [^</a:t>
            </a:r>
            <a:r>
              <a:rPr lang="en-US" dirty="0"/>
              <a:t>AEIOU]*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bg-BG" dirty="0" smtClean="0">
                <a:solidFill>
                  <a:srgbClr val="FF0000"/>
                </a:solidFill>
              </a:rPr>
              <a:t>описания на служебни символи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7504" y="116632"/>
            <a:ext cx="0" cy="2339102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15816" y="4689140"/>
            <a:ext cx="9361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7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" y="188640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Символи, свързани с повторения ( </a:t>
            </a:r>
            <a:r>
              <a:rPr lang="en-US" b="1" dirty="0" smtClean="0">
                <a:solidFill>
                  <a:srgbClr val="FF0000"/>
                </a:solidFill>
              </a:rPr>
              <a:t>Closure</a:t>
            </a:r>
            <a:r>
              <a:rPr lang="bg-BG" b="1" dirty="0" smtClean="0">
                <a:solidFill>
                  <a:srgbClr val="FF0000"/>
                </a:solidFill>
              </a:rPr>
              <a:t> )</a:t>
            </a:r>
            <a:endParaRPr lang="en-US" b="1" dirty="0" smtClean="0"/>
          </a:p>
          <a:p>
            <a:r>
              <a:rPr lang="en-US" b="1" dirty="0" smtClean="0"/>
              <a:t>closure </a:t>
            </a:r>
            <a:r>
              <a:rPr lang="en-US" b="1" dirty="0"/>
              <a:t>operator </a:t>
            </a:r>
            <a:r>
              <a:rPr lang="bg-BG" b="1" dirty="0" smtClean="0"/>
              <a:t>указва някакъв брой повторения на копия от операнда му</a:t>
            </a:r>
            <a:r>
              <a:rPr lang="bg-BG" b="1" dirty="0"/>
              <a:t>:</a:t>
            </a:r>
            <a:r>
              <a:rPr lang="en-US" b="1" dirty="0" smtClean="0"/>
              <a:t> </a:t>
            </a:r>
            <a:endParaRPr lang="bg-BG" b="1" dirty="0"/>
          </a:p>
          <a:p>
            <a:r>
              <a:rPr lang="bg-BG" b="1" dirty="0" smtClean="0"/>
              <a:t> знак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b="1" dirty="0" smtClean="0"/>
              <a:t> </a:t>
            </a:r>
            <a:r>
              <a:rPr lang="bg-BG" b="1" dirty="0" smtClean="0"/>
              <a:t>указва поне 1 копие</a:t>
            </a:r>
            <a:r>
              <a:rPr lang="en-US" b="1" dirty="0" smtClean="0"/>
              <a:t>, </a:t>
            </a:r>
            <a:r>
              <a:rPr lang="bg-BG" b="1" dirty="0" smtClean="0"/>
              <a:t>	знак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 </a:t>
            </a:r>
            <a:r>
              <a:rPr lang="bg-BG" b="1" dirty="0" smtClean="0"/>
              <a:t>указва 0 или 1 копие</a:t>
            </a:r>
            <a:r>
              <a:rPr lang="bg-BG" b="1" dirty="0"/>
              <a:t> </a:t>
            </a:r>
            <a:r>
              <a:rPr lang="bg-BG" b="1" dirty="0" smtClean="0"/>
              <a:t>и </a:t>
            </a:r>
          </a:p>
          <a:p>
            <a:r>
              <a:rPr lang="bg-BG" b="1" dirty="0" smtClean="0">
                <a:solidFill>
                  <a:srgbClr val="FF0000"/>
                </a:solidFill>
              </a:rPr>
              <a:t>число или </a:t>
            </a:r>
            <a:r>
              <a:rPr lang="en-US" b="1" dirty="0" smtClean="0">
                <a:solidFill>
                  <a:srgbClr val="FF0000"/>
                </a:solidFill>
              </a:rPr>
              <a:t> range</a:t>
            </a:r>
            <a:r>
              <a:rPr lang="bg-BG" b="1" dirty="0" smtClean="0"/>
              <a:t>, указани в скоби </a:t>
            </a:r>
            <a:r>
              <a:rPr lang="en-US" b="1" dirty="0" smtClean="0">
                <a:solidFill>
                  <a:srgbClr val="FF0000"/>
                </a:solidFill>
              </a:rPr>
              <a:t>{}</a:t>
            </a:r>
            <a:r>
              <a:rPr lang="bg-BG" b="1" dirty="0" smtClean="0">
                <a:solidFill>
                  <a:srgbClr val="FF0000"/>
                </a:solidFill>
              </a:rPr>
              <a:t> </a:t>
            </a:r>
            <a:r>
              <a:rPr lang="bg-BG" b="1" dirty="0" smtClean="0"/>
              <a:t>специфицират</a:t>
            </a:r>
            <a:r>
              <a:rPr lang="en-US" b="1" dirty="0" smtClean="0"/>
              <a:t> </a:t>
            </a:r>
            <a:r>
              <a:rPr lang="bg-BG" b="1" dirty="0" smtClean="0"/>
              <a:t>брой повторения</a:t>
            </a:r>
            <a:r>
              <a:rPr lang="en-US" b="1" dirty="0" smtClean="0"/>
              <a:t>. </a:t>
            </a:r>
          </a:p>
          <a:p>
            <a:endParaRPr lang="bg-BG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Escape </a:t>
            </a:r>
            <a:r>
              <a:rPr lang="bg-BG" b="1" dirty="0" smtClean="0">
                <a:solidFill>
                  <a:srgbClr val="FF0000"/>
                </a:solidFill>
              </a:rPr>
              <a:t>последователности</a:t>
            </a:r>
            <a:r>
              <a:rPr lang="en-US" b="1" dirty="0" smtClean="0"/>
              <a:t> </a:t>
            </a:r>
          </a:p>
          <a:p>
            <a:r>
              <a:rPr lang="bg-BG" b="1" dirty="0" smtClean="0"/>
              <a:t>Някои символи, като</a:t>
            </a:r>
            <a:r>
              <a:rPr lang="en-US" b="1" dirty="0" smtClean="0"/>
              <a:t> </a:t>
            </a:r>
            <a:r>
              <a:rPr lang="en-US" b="1" dirty="0"/>
              <a:t>\, ., |, *, (, and </a:t>
            </a:r>
            <a:r>
              <a:rPr lang="en-US" b="1" dirty="0" smtClean="0"/>
              <a:t>)</a:t>
            </a:r>
            <a:r>
              <a:rPr lang="bg-BG" b="1" dirty="0" smtClean="0"/>
              <a:t> са </a:t>
            </a:r>
            <a:r>
              <a:rPr lang="en-US" b="1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metacharacters</a:t>
            </a:r>
            <a:r>
              <a:rPr lang="bg-BG" i="1" dirty="0" smtClean="0">
                <a:solidFill>
                  <a:srgbClr val="FF0000"/>
                </a:solidFill>
              </a:rPr>
              <a:t>,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bg-BG" b="1" dirty="0" smtClean="0"/>
              <a:t>които ползваме за формиране на </a:t>
            </a:r>
            <a:r>
              <a:rPr lang="en-US" b="1" dirty="0" smtClean="0"/>
              <a:t>regular </a:t>
            </a:r>
            <a:r>
              <a:rPr lang="en-US" b="1" dirty="0"/>
              <a:t>expressions. </a:t>
            </a:r>
            <a:endParaRPr lang="bg-BG" b="1" dirty="0" smtClean="0"/>
          </a:p>
          <a:p>
            <a:r>
              <a:rPr lang="bg-BG" b="1" dirty="0"/>
              <a:t>Е</a:t>
            </a:r>
            <a:r>
              <a:rPr lang="en-US" b="1" dirty="0" smtClean="0"/>
              <a:t>scape </a:t>
            </a:r>
            <a:r>
              <a:rPr lang="bg-BG" b="1" dirty="0" smtClean="0"/>
              <a:t>последователност, започваща с 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\</a:t>
            </a:r>
            <a:r>
              <a:rPr lang="en-US" b="1" dirty="0"/>
              <a:t> </a:t>
            </a:r>
            <a:r>
              <a:rPr lang="bg-BG" b="1" dirty="0" smtClean="0"/>
              <a:t>служи за разделяне на </a:t>
            </a:r>
            <a:r>
              <a:rPr lang="en-US" b="1" dirty="0" err="1" smtClean="0"/>
              <a:t>metacharacters</a:t>
            </a:r>
            <a:r>
              <a:rPr lang="en-US" b="1" dirty="0" smtClean="0"/>
              <a:t> </a:t>
            </a:r>
            <a:r>
              <a:rPr lang="bg-BG" b="1" dirty="0" smtClean="0"/>
              <a:t>от нормални символи на азбуката</a:t>
            </a:r>
            <a:r>
              <a:rPr lang="en-US" b="1" dirty="0" smtClean="0"/>
              <a:t>. </a:t>
            </a:r>
            <a:endParaRPr lang="bg-BG" b="1" dirty="0" smtClean="0"/>
          </a:p>
          <a:p>
            <a:r>
              <a:rPr lang="en-US" b="1" dirty="0" smtClean="0"/>
              <a:t>escape </a:t>
            </a:r>
            <a:r>
              <a:rPr lang="bg-BG" b="1" dirty="0" smtClean="0"/>
              <a:t>последователност може да е </a:t>
            </a:r>
            <a:r>
              <a:rPr lang="en-US" b="1" dirty="0" smtClean="0"/>
              <a:t> </a:t>
            </a:r>
            <a:r>
              <a:rPr lang="en-US" b="1" dirty="0"/>
              <a:t>\ </a:t>
            </a:r>
            <a:r>
              <a:rPr lang="bg-BG" b="1" dirty="0" smtClean="0"/>
              <a:t>, следвана от един </a:t>
            </a:r>
            <a:r>
              <a:rPr lang="en-US" b="1" dirty="0" smtClean="0"/>
              <a:t> </a:t>
            </a:r>
            <a:r>
              <a:rPr lang="en-US" b="1" dirty="0" err="1"/>
              <a:t>metacharacter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bg-BG" b="1" dirty="0" smtClean="0"/>
              <a:t>което е представа за тази буква</a:t>
            </a:r>
            <a:r>
              <a:rPr lang="en-US" b="1" dirty="0" smtClean="0"/>
              <a:t>). </a:t>
            </a:r>
            <a:r>
              <a:rPr lang="bg-BG" b="1" dirty="0" smtClean="0"/>
              <a:t>Например, </a:t>
            </a:r>
            <a:r>
              <a:rPr lang="en-US" b="1" dirty="0" smtClean="0"/>
              <a:t> </a:t>
            </a:r>
            <a:r>
              <a:rPr lang="en-US" b="1" dirty="0"/>
              <a:t>\\ </a:t>
            </a:r>
            <a:r>
              <a:rPr lang="bg-BG" b="1" dirty="0" smtClean="0"/>
              <a:t> представя </a:t>
            </a:r>
            <a:r>
              <a:rPr lang="en-US" b="1" dirty="0" smtClean="0"/>
              <a:t> </a:t>
            </a:r>
            <a:r>
              <a:rPr lang="en-US" b="1" dirty="0"/>
              <a:t>\. </a:t>
            </a:r>
            <a:r>
              <a:rPr lang="en-US" b="1" dirty="0" smtClean="0"/>
              <a:t> </a:t>
            </a:r>
            <a:r>
              <a:rPr lang="en-US" b="1" dirty="0"/>
              <a:t>\t </a:t>
            </a:r>
            <a:r>
              <a:rPr lang="bg-BG" b="1" dirty="0" smtClean="0"/>
              <a:t>представя</a:t>
            </a:r>
            <a:r>
              <a:rPr lang="en-US" b="1" dirty="0" smtClean="0"/>
              <a:t> </a:t>
            </a:r>
            <a:r>
              <a:rPr lang="en-US" b="1" dirty="0"/>
              <a:t>tab character, \n </a:t>
            </a:r>
            <a:r>
              <a:rPr lang="bg-BG" b="1" dirty="0" smtClean="0"/>
              <a:t>представя нов ред и </a:t>
            </a:r>
            <a:r>
              <a:rPr lang="en-US" b="1" dirty="0" smtClean="0"/>
              <a:t> </a:t>
            </a:r>
            <a:r>
              <a:rPr lang="en-US" b="1" dirty="0"/>
              <a:t>\s </a:t>
            </a:r>
            <a:r>
              <a:rPr lang="bg-BG" b="1" dirty="0" smtClean="0"/>
              <a:t>представя празен символ</a:t>
            </a:r>
            <a:r>
              <a:rPr lang="en-US" b="1" dirty="0" smtClean="0"/>
              <a:t>.</a:t>
            </a:r>
            <a:endParaRPr lang="bg-BG" b="1" dirty="0"/>
          </a:p>
        </p:txBody>
      </p:sp>
      <p:sp>
        <p:nvSpPr>
          <p:cNvPr id="5" name="Rectangle 4"/>
          <p:cNvSpPr/>
          <p:nvPr/>
        </p:nvSpPr>
        <p:spPr>
          <a:xfrm>
            <a:off x="0" y="4437112"/>
            <a:ext cx="9143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опции</a:t>
            </a:r>
            <a:r>
              <a:rPr lang="en-US" dirty="0" smtClean="0">
                <a:solidFill>
                  <a:srgbClr val="FF0000"/>
                </a:solidFill>
              </a:rPr>
              <a:t> 	notation 	     </a:t>
            </a:r>
            <a:r>
              <a:rPr lang="bg-BG" dirty="0" smtClean="0">
                <a:solidFill>
                  <a:srgbClr val="FF0000"/>
                </a:solidFill>
              </a:rPr>
              <a:t>пример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bg-BG" dirty="0" smtClean="0">
                <a:solidFill>
                  <a:srgbClr val="FF0000"/>
                </a:solidFill>
              </a:rPr>
              <a:t>значение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bg-BG" dirty="0" smtClean="0">
                <a:solidFill>
                  <a:srgbClr val="FF0000"/>
                </a:solidFill>
              </a:rPr>
              <a:t>от език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bg-BG" dirty="0" smtClean="0">
                <a:solidFill>
                  <a:srgbClr val="FF0000"/>
                </a:solidFill>
              </a:rPr>
              <a:t>       недопустим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bg-BG" sz="1600" dirty="0" smtClean="0"/>
              <a:t>Поне едно</a:t>
            </a:r>
            <a:r>
              <a:rPr lang="en-US" dirty="0" smtClean="0"/>
              <a:t>    + 	     (</a:t>
            </a:r>
            <a:r>
              <a:rPr lang="en-US" dirty="0"/>
              <a:t>AB)+ </a:t>
            </a:r>
            <a:r>
              <a:rPr lang="en-US" dirty="0" smtClean="0"/>
              <a:t>	(</a:t>
            </a:r>
            <a:r>
              <a:rPr lang="en-US" dirty="0"/>
              <a:t>AB)(AB)* </a:t>
            </a:r>
            <a:r>
              <a:rPr lang="en-US" dirty="0" smtClean="0"/>
              <a:t>	AB </a:t>
            </a:r>
            <a:r>
              <a:rPr lang="en-US" dirty="0"/>
              <a:t>ABABAB </a:t>
            </a:r>
            <a:r>
              <a:rPr lang="en-US" dirty="0" smtClean="0">
                <a:solidFill>
                  <a:srgbClr val="FF0000"/>
                </a:solidFill>
              </a:rPr>
              <a:t>	€ </a:t>
            </a:r>
            <a:r>
              <a:rPr lang="en-US" dirty="0"/>
              <a:t>BBBAAA</a:t>
            </a:r>
          </a:p>
          <a:p>
            <a:r>
              <a:rPr lang="en-US" dirty="0"/>
              <a:t>0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	    ? 	      (</a:t>
            </a:r>
            <a:r>
              <a:rPr lang="en-US" dirty="0"/>
              <a:t>AB)? </a:t>
            </a:r>
            <a:r>
              <a:rPr lang="en-US" dirty="0" smtClean="0"/>
              <a:t>	€ </a:t>
            </a:r>
            <a:r>
              <a:rPr lang="en-US" dirty="0"/>
              <a:t>| AB </a:t>
            </a:r>
            <a:r>
              <a:rPr lang="en-US" dirty="0" smtClean="0"/>
              <a:t>		€ </a:t>
            </a:r>
            <a:r>
              <a:rPr lang="en-US" dirty="0"/>
              <a:t>AB </a:t>
            </a:r>
            <a:r>
              <a:rPr lang="en-US" dirty="0" smtClean="0"/>
              <a:t>	              any </a:t>
            </a:r>
            <a:r>
              <a:rPr lang="en-US" dirty="0"/>
              <a:t>other string</a:t>
            </a:r>
          </a:p>
          <a:p>
            <a:r>
              <a:rPr lang="bg-BG" dirty="0" smtClean="0"/>
              <a:t>Указан в </a:t>
            </a:r>
            <a:r>
              <a:rPr lang="en-US" dirty="0" smtClean="0"/>
              <a:t>{}</a:t>
            </a:r>
            <a:r>
              <a:rPr lang="bg-BG" dirty="0" smtClean="0"/>
              <a:t> брой</a:t>
            </a:r>
            <a:r>
              <a:rPr lang="en-US" dirty="0" smtClean="0"/>
              <a:t>   </a:t>
            </a:r>
            <a:r>
              <a:rPr lang="bg-BG" dirty="0"/>
              <a:t> </a:t>
            </a:r>
            <a:r>
              <a:rPr lang="bg-BG" dirty="0" smtClean="0"/>
              <a:t>     </a:t>
            </a:r>
            <a:r>
              <a:rPr lang="en-US" dirty="0" smtClean="0"/>
              <a:t>(</a:t>
            </a:r>
            <a:r>
              <a:rPr lang="en-US" dirty="0"/>
              <a:t>AB){3} </a:t>
            </a:r>
            <a:r>
              <a:rPr lang="en-US" dirty="0" smtClean="0"/>
              <a:t>	(</a:t>
            </a:r>
            <a:r>
              <a:rPr lang="en-US" dirty="0"/>
              <a:t>AB)(AB)(AB) </a:t>
            </a:r>
            <a:r>
              <a:rPr lang="en-US" dirty="0" smtClean="0"/>
              <a:t>      ABABAB               any </a:t>
            </a:r>
            <a:r>
              <a:rPr lang="en-US" dirty="0"/>
              <a:t>other string</a:t>
            </a:r>
          </a:p>
          <a:p>
            <a:r>
              <a:rPr lang="bg-BG" dirty="0" smtClean="0"/>
              <a:t>От-до в       </a:t>
            </a:r>
            <a:r>
              <a:rPr lang="en-US" dirty="0" smtClean="0"/>
              <a:t> </a:t>
            </a:r>
            <a:r>
              <a:rPr lang="en-US" dirty="0"/>
              <a:t>{} </a:t>
            </a:r>
            <a:r>
              <a:rPr lang="en-US" dirty="0" smtClean="0"/>
              <a:t>  </a:t>
            </a:r>
            <a:r>
              <a:rPr lang="bg-BG" dirty="0" smtClean="0"/>
              <a:t>	      </a:t>
            </a:r>
            <a:r>
              <a:rPr lang="en-US" dirty="0" smtClean="0"/>
              <a:t>(</a:t>
            </a:r>
            <a:r>
              <a:rPr lang="en-US" dirty="0"/>
              <a:t>AB){1-2} </a:t>
            </a:r>
            <a:r>
              <a:rPr lang="en-US" dirty="0" smtClean="0"/>
              <a:t>        (</a:t>
            </a:r>
            <a:r>
              <a:rPr lang="en-US" dirty="0"/>
              <a:t>AB)|(AB)(AB) </a:t>
            </a:r>
            <a:r>
              <a:rPr lang="en-US" dirty="0" smtClean="0"/>
              <a:t>    </a:t>
            </a:r>
            <a:r>
              <a:rPr lang="bg-BG" dirty="0" smtClean="0"/>
              <a:t> </a:t>
            </a:r>
            <a:r>
              <a:rPr lang="en-US" dirty="0" smtClean="0"/>
              <a:t>AB </a:t>
            </a:r>
            <a:r>
              <a:rPr lang="en-US" dirty="0"/>
              <a:t>ABAB </a:t>
            </a:r>
            <a:r>
              <a:rPr lang="en-US" dirty="0" smtClean="0"/>
              <a:t>             any </a:t>
            </a:r>
            <a:r>
              <a:rPr lang="en-US" dirty="0"/>
              <a:t>other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bg-BG" dirty="0" smtClean="0"/>
              <a:t>знаци за </a:t>
            </a:r>
            <a:r>
              <a:rPr lang="en-US" b="1" dirty="0" smtClean="0">
                <a:solidFill>
                  <a:srgbClr val="FF0000"/>
                </a:solidFill>
              </a:rPr>
              <a:t>Closure (</a:t>
            </a:r>
            <a:r>
              <a:rPr lang="bg-BG" b="1" dirty="0" smtClean="0">
                <a:solidFill>
                  <a:srgbClr val="FF0000"/>
                </a:solidFill>
              </a:rPr>
              <a:t>указващи броя повторения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400506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empty</a:t>
            </a:r>
            <a:endParaRPr lang="bg-BG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7452320" y="4312841"/>
            <a:ext cx="139202" cy="41230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332656"/>
            <a:ext cx="236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</a:t>
            </a:r>
            <a:r>
              <a:rPr lang="bg-BG" sz="2000" b="1" dirty="0" smtClean="0">
                <a:solidFill>
                  <a:srgbClr val="FF0000"/>
                </a:solidFill>
              </a:rPr>
              <a:t> в приложения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19675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solidFill>
                  <a:srgbClr val="FF0000"/>
                </a:solidFill>
              </a:rPr>
              <a:t>- Търсене на подниз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bg-BG" b="1" dirty="0" smtClean="0"/>
              <a:t>Целта е разработване на алгоритъм , който да определи дали  даден низ </a:t>
            </a:r>
            <a:endParaRPr lang="en-US" b="1" dirty="0"/>
          </a:p>
          <a:p>
            <a:r>
              <a:rPr lang="bg-BG" b="1" dirty="0" smtClean="0"/>
              <a:t>Принадлежи на допустимите </a:t>
            </a:r>
            <a:r>
              <a:rPr lang="bg-BG" b="1" dirty="0" err="1" smtClean="0"/>
              <a:t>низове</a:t>
            </a:r>
            <a:r>
              <a:rPr lang="bg-BG" b="1" dirty="0" smtClean="0"/>
              <a:t>, съобразно дадено описание чрез </a:t>
            </a:r>
            <a:r>
              <a:rPr lang="en-US" b="1" dirty="0" smtClean="0"/>
              <a:t> </a:t>
            </a:r>
            <a:r>
              <a:rPr lang="en-US" b="1" dirty="0"/>
              <a:t>regular expression.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2438336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</a:rPr>
              <a:t>- Валидация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bg-BG" b="1" dirty="0" smtClean="0"/>
              <a:t>Често </a:t>
            </a:r>
            <a:r>
              <a:rPr lang="en-US" b="1" dirty="0" smtClean="0"/>
              <a:t> </a:t>
            </a:r>
            <a:r>
              <a:rPr lang="en-US" b="1" dirty="0"/>
              <a:t>RE </a:t>
            </a:r>
            <a:r>
              <a:rPr lang="bg-BG" b="1" dirty="0" smtClean="0"/>
              <a:t>служат за валидиране  на входни данни .</a:t>
            </a:r>
          </a:p>
          <a:p>
            <a:endParaRPr lang="bg-BG" b="1" dirty="0"/>
          </a:p>
          <a:p>
            <a:r>
              <a:rPr lang="bg-BG" b="1" dirty="0" smtClean="0"/>
              <a:t>Примери: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0" y="4005064"/>
            <a:ext cx="9036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context </a:t>
            </a:r>
            <a:r>
              <a:rPr lang="en-US" b="1" dirty="0" smtClean="0">
                <a:solidFill>
                  <a:srgbClr val="C00000"/>
                </a:solidFill>
              </a:rPr>
              <a:t>			regular </a:t>
            </a:r>
            <a:r>
              <a:rPr lang="en-US" b="1" dirty="0">
                <a:solidFill>
                  <a:srgbClr val="C00000"/>
                </a:solidFill>
              </a:rPr>
              <a:t>expression </a:t>
            </a:r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bg-BG" b="1" dirty="0" smtClean="0">
                <a:solidFill>
                  <a:srgbClr val="C00000"/>
                </a:solidFill>
              </a:rPr>
              <a:t>допуснат низ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bg-BG" b="1" dirty="0" smtClean="0"/>
              <a:t>Търсене на </a:t>
            </a:r>
            <a:r>
              <a:rPr lang="bg-BG" b="1" dirty="0" err="1" smtClean="0"/>
              <a:t>подниз</a:t>
            </a:r>
            <a:r>
              <a:rPr lang="en-US" b="1" dirty="0" smtClean="0"/>
              <a:t>	*</a:t>
            </a:r>
            <a:r>
              <a:rPr lang="en-US" b="1" dirty="0"/>
              <a:t>NEEDLE.* </a:t>
            </a:r>
            <a:r>
              <a:rPr lang="en-US" b="1" dirty="0" smtClean="0"/>
              <a:t>		         A </a:t>
            </a:r>
            <a:r>
              <a:rPr lang="en-US" b="1" dirty="0"/>
              <a:t>HAYSTACK NEEDLE IN</a:t>
            </a:r>
          </a:p>
          <a:p>
            <a:r>
              <a:rPr lang="en-US" b="1" dirty="0"/>
              <a:t>phone number </a:t>
            </a:r>
            <a:r>
              <a:rPr lang="en-US" b="1" dirty="0" smtClean="0"/>
              <a:t>		\([</a:t>
            </a:r>
            <a:r>
              <a:rPr lang="en-US" b="1" dirty="0"/>
              <a:t>0-9]{3}\)\ [0-9]{3}-[0-9]{4} </a:t>
            </a:r>
            <a:r>
              <a:rPr lang="en-US" b="1" dirty="0" smtClean="0"/>
              <a:t>	  (</a:t>
            </a:r>
            <a:r>
              <a:rPr lang="en-US" b="1" dirty="0"/>
              <a:t>800) 867-5309</a:t>
            </a:r>
          </a:p>
          <a:p>
            <a:r>
              <a:rPr lang="en-US" b="1" dirty="0"/>
              <a:t>Java identifier </a:t>
            </a:r>
            <a:r>
              <a:rPr lang="en-US" b="1" dirty="0" smtClean="0"/>
              <a:t>		[$_</a:t>
            </a:r>
            <a:r>
              <a:rPr lang="en-US" b="1" dirty="0"/>
              <a:t>A-</a:t>
            </a:r>
            <a:r>
              <a:rPr lang="en-US" b="1" dirty="0" err="1"/>
              <a:t>Za</a:t>
            </a:r>
            <a:r>
              <a:rPr lang="en-US" b="1" dirty="0"/>
              <a:t>-z][$_A-Za-z0-9]* </a:t>
            </a:r>
            <a:r>
              <a:rPr lang="en-US" b="1" dirty="0" smtClean="0"/>
              <a:t>	        </a:t>
            </a:r>
            <a:r>
              <a:rPr lang="bg-BG" b="1" dirty="0" smtClean="0"/>
              <a:t>  </a:t>
            </a:r>
            <a:r>
              <a:rPr lang="en-US" b="1" dirty="0" err="1" smtClean="0"/>
              <a:t>Pattern_Matcher</a:t>
            </a:r>
            <a:endParaRPr lang="en-US" b="1" dirty="0"/>
          </a:p>
          <a:p>
            <a:r>
              <a:rPr lang="en-US" b="1" dirty="0"/>
              <a:t>genome </a:t>
            </a:r>
            <a:r>
              <a:rPr lang="bg-BG" b="1" dirty="0" smtClean="0"/>
              <a:t>маркер</a:t>
            </a:r>
            <a:r>
              <a:rPr lang="en-US" b="1" dirty="0" smtClean="0"/>
              <a:t> </a:t>
            </a:r>
            <a:r>
              <a:rPr lang="bg-BG" b="1" dirty="0" smtClean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gcg</a:t>
            </a:r>
            <a:r>
              <a:rPr lang="en-US" b="1" dirty="0" smtClean="0"/>
              <a:t>(</a:t>
            </a:r>
            <a:r>
              <a:rPr lang="en-US" b="1" dirty="0" err="1" smtClean="0"/>
              <a:t>cgg|agg</a:t>
            </a:r>
            <a:r>
              <a:rPr lang="en-US" b="1" dirty="0"/>
              <a:t>)*</a:t>
            </a:r>
            <a:r>
              <a:rPr lang="en-US" b="1" dirty="0" err="1"/>
              <a:t>ctg</a:t>
            </a:r>
            <a:r>
              <a:rPr lang="en-US" b="1" dirty="0"/>
              <a:t> </a:t>
            </a:r>
            <a:r>
              <a:rPr lang="en-US" b="1" dirty="0" smtClean="0"/>
              <a:t>	         </a:t>
            </a:r>
            <a:r>
              <a:rPr lang="en-US" b="1" dirty="0" err="1" smtClean="0"/>
              <a:t>gcgaggaggcggcggctg</a:t>
            </a:r>
            <a:endParaRPr lang="en-US" b="1" dirty="0"/>
          </a:p>
          <a:p>
            <a:r>
              <a:rPr lang="en-US" b="1" dirty="0"/>
              <a:t>email </a:t>
            </a:r>
            <a:r>
              <a:rPr lang="bg-BG" b="1" dirty="0" smtClean="0"/>
              <a:t>адрес</a:t>
            </a:r>
            <a:r>
              <a:rPr lang="en-US" b="1" dirty="0" smtClean="0"/>
              <a:t> 		[</a:t>
            </a:r>
            <a:r>
              <a:rPr lang="en-US" b="1" dirty="0"/>
              <a:t>a-z]+@([a-z]+\.)+(</a:t>
            </a:r>
            <a:r>
              <a:rPr lang="en-US" b="1" dirty="0" err="1"/>
              <a:t>edu|com</a:t>
            </a:r>
            <a:r>
              <a:rPr lang="en-US" b="1" dirty="0"/>
              <a:t>) </a:t>
            </a:r>
            <a:r>
              <a:rPr lang="en-US" b="1" dirty="0" smtClean="0"/>
              <a:t>      </a:t>
            </a:r>
            <a:r>
              <a:rPr lang="en-US" b="1" dirty="0" smtClean="0">
                <a:hlinkClick r:id="rId2"/>
              </a:rPr>
              <a:t>rs@cs.princeton.edu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bg-BG" dirty="0" smtClean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bg-BG" b="1" dirty="0" smtClean="0">
                <a:solidFill>
                  <a:srgbClr val="FF0000"/>
                </a:solidFill>
              </a:rPr>
              <a:t>типични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regular expressions </a:t>
            </a:r>
            <a:r>
              <a:rPr lang="bg-BG" b="1" dirty="0" smtClean="0">
                <a:solidFill>
                  <a:srgbClr val="FF0000"/>
                </a:solidFill>
              </a:rPr>
              <a:t>в приложения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7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88640"/>
            <a:ext cx="896448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b="1" dirty="0" smtClean="0">
                <a:solidFill>
                  <a:srgbClr val="C00000"/>
                </a:solidFill>
              </a:rPr>
              <a:t>Недетерминиран краен автомат </a:t>
            </a:r>
          </a:p>
          <a:p>
            <a:r>
              <a:rPr lang="bg-BG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C00000"/>
                </a:solidFill>
              </a:rPr>
              <a:t>ondeterministic </a:t>
            </a:r>
            <a:r>
              <a:rPr lang="en-US" sz="2000" b="1" dirty="0" smtClean="0"/>
              <a:t>F</a:t>
            </a:r>
            <a:r>
              <a:rPr lang="en-US" sz="2000" b="1" dirty="0" smtClean="0">
                <a:solidFill>
                  <a:srgbClr val="C00000"/>
                </a:solidFill>
              </a:rPr>
              <a:t>inite-state </a:t>
            </a:r>
            <a:r>
              <a:rPr lang="en-US" sz="2000" b="1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utomata</a:t>
            </a:r>
            <a:r>
              <a:rPr lang="bg-BG" sz="2000" b="1" dirty="0" smtClean="0">
                <a:solidFill>
                  <a:srgbClr val="C00000"/>
                </a:solidFill>
              </a:rPr>
              <a:t> –</a:t>
            </a:r>
            <a:r>
              <a:rPr lang="en-US" sz="2000" b="1" dirty="0" smtClean="0">
                <a:solidFill>
                  <a:srgbClr val="C00000"/>
                </a:solidFill>
              </a:rPr>
              <a:t>NFA) </a:t>
            </a:r>
            <a:endParaRPr lang="bg-BG" sz="2000" b="1" dirty="0" smtClean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A</a:t>
            </a:r>
            <a:r>
              <a:rPr lang="bg-BG" dirty="0" err="1" smtClean="0"/>
              <a:t>лгоритъмът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Knuth- Morris-Pratt</a:t>
            </a:r>
            <a:r>
              <a:rPr lang="bg-BG" dirty="0" smtClean="0"/>
              <a:t> </a:t>
            </a:r>
            <a:r>
              <a:rPr lang="bg-BG" dirty="0" smtClean="0"/>
              <a:t>е типичен представител</a:t>
            </a:r>
            <a:r>
              <a:rPr lang="en-US" dirty="0" smtClean="0"/>
              <a:t> </a:t>
            </a:r>
            <a:r>
              <a:rPr lang="bg-BG" dirty="0" smtClean="0"/>
              <a:t>на крайните автомати и служи  да сканира текст за съвпадение с шаблон (</a:t>
            </a:r>
            <a:r>
              <a:rPr lang="en-US" dirty="0" smtClean="0"/>
              <a:t>search pattern</a:t>
            </a:r>
            <a:r>
              <a:rPr lang="bg-BG" dirty="0" smtClean="0"/>
              <a:t>)</a:t>
            </a:r>
            <a:r>
              <a:rPr lang="en-US" dirty="0" smtClean="0"/>
              <a:t>. </a:t>
            </a:r>
            <a:r>
              <a:rPr lang="bg-BG" dirty="0" smtClean="0"/>
              <a:t>Крайният автомат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KMP</a:t>
            </a:r>
            <a:r>
              <a:rPr lang="en-US" dirty="0"/>
              <a:t> </a:t>
            </a:r>
            <a:r>
              <a:rPr lang="bg-BG" dirty="0" smtClean="0"/>
              <a:t>преминаваше от състояние в състояние, като преглежда следващ символ</a:t>
            </a:r>
            <a:r>
              <a:rPr lang="en-US" dirty="0" smtClean="0"/>
              <a:t>.</a:t>
            </a:r>
            <a:endParaRPr lang="en-US" dirty="0"/>
          </a:p>
          <a:p>
            <a:r>
              <a:rPr lang="bg-BG" dirty="0" smtClean="0"/>
              <a:t>Автоматът регистрира съвпадение, само ако достигне крайно състояние - </a:t>
            </a:r>
            <a:r>
              <a:rPr lang="en-US" dirty="0" smtClean="0"/>
              <a:t> </a:t>
            </a:r>
            <a:r>
              <a:rPr lang="en-US" b="1" dirty="0" smtClean="0"/>
              <a:t>accept</a:t>
            </a:r>
            <a:r>
              <a:rPr lang="en-US" dirty="0" smtClean="0"/>
              <a:t>.</a:t>
            </a:r>
            <a:r>
              <a:rPr lang="bg-BG" dirty="0" smtClean="0"/>
              <a:t> </a:t>
            </a:r>
          </a:p>
          <a:p>
            <a:r>
              <a:rPr lang="bg-BG" dirty="0" smtClean="0"/>
              <a:t>Такъв автомат е </a:t>
            </a:r>
            <a:r>
              <a:rPr lang="bg-BG" b="1" dirty="0" smtClean="0"/>
              <a:t>детерминиран</a:t>
            </a:r>
            <a:r>
              <a:rPr lang="bg-BG" dirty="0" smtClean="0"/>
              <a:t>: всеки преход в състояние  е детерминиран от следващия символ в текста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bg-BG" b="1" i="1" dirty="0" smtClean="0">
                <a:solidFill>
                  <a:schemeClr val="bg2">
                    <a:lumMod val="25000"/>
                  </a:schemeClr>
                </a:solidFill>
              </a:rPr>
              <a:t>За да работим  с </a:t>
            </a: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regular </a:t>
            </a: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expressions, </a:t>
            </a:r>
            <a:r>
              <a:rPr lang="bg-BG" b="1" i="1" dirty="0" smtClean="0">
                <a:solidFill>
                  <a:schemeClr val="bg2">
                    <a:lumMod val="25000"/>
                  </a:schemeClr>
                </a:solidFill>
              </a:rPr>
              <a:t>се нуждаем от по-съвършенна машина:</a:t>
            </a:r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/>
              <a:t>	</a:t>
            </a:r>
            <a:r>
              <a:rPr lang="bg-BG" dirty="0" smtClean="0"/>
              <a:t>Автоматът не е в състояние да определи дали шаблонът съвпада в даден момент, тествайки единствено един символ – как да се следят повторенията (</a:t>
            </a:r>
            <a:r>
              <a:rPr lang="en-US" b="1" dirty="0" smtClean="0"/>
              <a:t>closures</a:t>
            </a:r>
            <a:r>
              <a:rPr lang="bg-BG" b="1" dirty="0" smtClean="0"/>
              <a:t>)</a:t>
            </a:r>
            <a:r>
              <a:rPr lang="bg-BG" dirty="0" smtClean="0"/>
              <a:t>. Не може да се определи и колко символа (групи) следва да се проверят докато се съобщи за съвпадение или несъвпадение.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bg-BG" dirty="0" smtClean="0"/>
              <a:t>Въвеждаме недетерминираност (</a:t>
            </a:r>
            <a:r>
              <a:rPr lang="en-US" b="1" dirty="0" err="1" smtClean="0">
                <a:solidFill>
                  <a:srgbClr val="C00000"/>
                </a:solidFill>
              </a:rPr>
              <a:t>nondeterminism</a:t>
            </a:r>
            <a:r>
              <a:rPr lang="bg-BG" b="1" dirty="0" smtClean="0">
                <a:solidFill>
                  <a:srgbClr val="C00000"/>
                </a:solidFill>
              </a:rPr>
              <a:t>)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bg-BG" dirty="0" smtClean="0"/>
              <a:t>това са случаите, в които съществува повече от 1 </a:t>
            </a:r>
            <a:r>
              <a:rPr lang="bg-BG" dirty="0" smtClean="0"/>
              <a:t>вариант </a:t>
            </a:r>
            <a:r>
              <a:rPr lang="bg-BG" dirty="0" smtClean="0"/>
              <a:t>за проверка на съвпадение с шаблон и автоматът трябва да достигне до правилния.</a:t>
            </a:r>
          </a:p>
          <a:p>
            <a:r>
              <a:rPr lang="en-US" dirty="0" smtClean="0"/>
              <a:t> </a:t>
            </a:r>
          </a:p>
          <a:p>
            <a:r>
              <a:rPr lang="bg-BG" dirty="0" smtClean="0"/>
              <a:t>Ще покажем, че е лесно създаването на програма, изпълняваща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bg-BG" b="1" dirty="0" smtClean="0">
                <a:solidFill>
                  <a:srgbClr val="C00000"/>
                </a:solidFill>
              </a:rPr>
              <a:t>недетерминиран краен автомат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(NFA)</a:t>
            </a:r>
            <a:r>
              <a:rPr lang="en-US" dirty="0"/>
              <a:t> </a:t>
            </a:r>
            <a:r>
              <a:rPr lang="bg-BG" dirty="0" smtClean="0"/>
              <a:t>, както и ще покажем симулация на операциите му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50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256" y="1700808"/>
            <a:ext cx="8640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</a:rPr>
              <a:t>Теоремата на </a:t>
            </a:r>
            <a:r>
              <a:rPr lang="bg-BG" b="1" dirty="0" err="1" smtClean="0">
                <a:solidFill>
                  <a:srgbClr val="C00000"/>
                </a:solidFill>
              </a:rPr>
              <a:t>Клайн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bg-BG" b="1" dirty="0" smtClean="0"/>
              <a:t>едно от фундаменталните твърдения в компютърната наука, постановява, че винаги съществува </a:t>
            </a:r>
            <a:r>
              <a:rPr lang="en-US" b="1" dirty="0" smtClean="0"/>
              <a:t> </a:t>
            </a:r>
            <a:r>
              <a:rPr lang="en-US" b="1" dirty="0"/>
              <a:t>NFA </a:t>
            </a:r>
            <a:r>
              <a:rPr lang="bg-BG" b="1" dirty="0" smtClean="0"/>
              <a:t>съответстващ на всеки </a:t>
            </a:r>
            <a:r>
              <a:rPr lang="en-US" b="1" dirty="0" smtClean="0"/>
              <a:t> </a:t>
            </a:r>
            <a:r>
              <a:rPr lang="en-US" b="1" dirty="0"/>
              <a:t>RE </a:t>
            </a:r>
            <a:r>
              <a:rPr lang="en-US" b="1" dirty="0" smtClean="0"/>
              <a:t>(</a:t>
            </a:r>
            <a:r>
              <a:rPr lang="bg-BG" b="1" dirty="0" smtClean="0"/>
              <a:t>както и обратното</a:t>
            </a:r>
            <a:r>
              <a:rPr lang="en-US" b="1" dirty="0" smtClean="0"/>
              <a:t>). </a:t>
            </a:r>
          </a:p>
          <a:p>
            <a:r>
              <a:rPr lang="bg-BG" b="1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NFA </a:t>
            </a:r>
            <a:r>
              <a:rPr lang="en-US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  RE</a:t>
            </a:r>
            <a:endParaRPr lang="bg-BG" sz="2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bg-BG" b="1" dirty="0" smtClean="0"/>
              <a:t>Ще покажем трансформацията от </a:t>
            </a:r>
            <a:r>
              <a:rPr lang="en-US" b="1" dirty="0" smtClean="0"/>
              <a:t> </a:t>
            </a:r>
            <a:r>
              <a:rPr lang="en-US" b="1" dirty="0"/>
              <a:t>RE </a:t>
            </a:r>
            <a:r>
              <a:rPr lang="bg-BG" b="1" dirty="0" smtClean="0"/>
              <a:t>към </a:t>
            </a:r>
            <a:r>
              <a:rPr lang="en-US" b="1" dirty="0" smtClean="0"/>
              <a:t> NFA</a:t>
            </a:r>
            <a:r>
              <a:rPr lang="bg-BG" b="1" dirty="0" smtClean="0"/>
              <a:t> и ще проследим операциите на </a:t>
            </a:r>
            <a:r>
              <a:rPr lang="en-US" b="1" dirty="0" smtClean="0"/>
              <a:t> </a:t>
            </a:r>
            <a:r>
              <a:rPr lang="en-US" b="1" dirty="0"/>
              <a:t>NFA </a:t>
            </a:r>
            <a:r>
              <a:rPr lang="bg-BG" b="1" dirty="0" smtClean="0"/>
              <a:t>за изпълнение на задачата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bg-BG" b="1" dirty="0" smtClean="0"/>
              <a:t>Преди да проследим как да изградим </a:t>
            </a:r>
            <a:r>
              <a:rPr lang="en-US" b="1" dirty="0" smtClean="0"/>
              <a:t> NFA</a:t>
            </a:r>
            <a:r>
              <a:rPr lang="bg-BG" b="1" dirty="0" smtClean="0"/>
              <a:t>, съответстващ на определен щаблон </a:t>
            </a:r>
            <a:r>
              <a:rPr lang="en-US" b="1" dirty="0" smtClean="0"/>
              <a:t>(RE), </a:t>
            </a:r>
            <a:r>
              <a:rPr lang="bg-BG" b="1" dirty="0" smtClean="0"/>
              <a:t>ще дадем пример, илюстриращ базовите операции</a:t>
            </a:r>
            <a:r>
              <a:rPr lang="en-US" b="1" dirty="0" smtClean="0"/>
              <a:t>. </a:t>
            </a:r>
            <a:endParaRPr lang="bg-BG" b="1" dirty="0" smtClean="0"/>
          </a:p>
          <a:p>
            <a:r>
              <a:rPr lang="bg-BG" b="1" dirty="0" smtClean="0"/>
              <a:t>На следващата фигура  е показан </a:t>
            </a:r>
            <a:r>
              <a:rPr lang="en-US" b="1" dirty="0" smtClean="0"/>
              <a:t> </a:t>
            </a:r>
            <a:r>
              <a:rPr lang="en-US" b="1" dirty="0"/>
              <a:t>NFA </a:t>
            </a:r>
            <a:r>
              <a:rPr lang="bg-BG" b="1" dirty="0" smtClean="0"/>
              <a:t>който установява дали низ принадлежи на езика, описан с </a:t>
            </a:r>
            <a:r>
              <a:rPr lang="en-US" b="1" dirty="0" smtClean="0"/>
              <a:t> RE</a:t>
            </a:r>
            <a:r>
              <a:rPr lang="bg-BG" b="1" dirty="0" smtClean="0"/>
              <a:t>:</a:t>
            </a:r>
          </a:p>
          <a:p>
            <a:r>
              <a:rPr lang="en-US" b="1" dirty="0" smtClean="0"/>
              <a:t> 			</a:t>
            </a:r>
            <a:r>
              <a:rPr lang="en-US" b="1" dirty="0" smtClean="0">
                <a:solidFill>
                  <a:srgbClr val="C00000"/>
                </a:solidFill>
              </a:rPr>
              <a:t>((</a:t>
            </a:r>
            <a:r>
              <a:rPr lang="en-US" b="1" dirty="0">
                <a:solidFill>
                  <a:srgbClr val="C00000"/>
                </a:solidFill>
              </a:rPr>
              <a:t>A*B|AC)D) </a:t>
            </a:r>
            <a:endParaRPr lang="bg-BG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16016" y="5578793"/>
            <a:ext cx="3744416" cy="87454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0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2028</TotalTime>
  <Words>1441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Ivan Stankov</cp:lastModifiedBy>
  <cp:revision>108</cp:revision>
  <dcterms:created xsi:type="dcterms:W3CDTF">2015-06-17T07:09:28Z</dcterms:created>
  <dcterms:modified xsi:type="dcterms:W3CDTF">2022-10-16T16:26:33Z</dcterms:modified>
</cp:coreProperties>
</file>