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0"/>
  </p:notesMasterIdLst>
  <p:sldIdLst>
    <p:sldId id="256" r:id="rId2"/>
    <p:sldId id="257" r:id="rId3"/>
    <p:sldId id="258" r:id="rId4"/>
    <p:sldId id="321" r:id="rId5"/>
    <p:sldId id="317" r:id="rId6"/>
    <p:sldId id="318" r:id="rId7"/>
    <p:sldId id="319" r:id="rId8"/>
    <p:sldId id="320" r:id="rId9"/>
    <p:sldId id="322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2" r:id="rId23"/>
    <p:sldId id="273" r:id="rId24"/>
    <p:sldId id="274" r:id="rId25"/>
    <p:sldId id="275" r:id="rId26"/>
    <p:sldId id="276" r:id="rId27"/>
    <p:sldId id="277" r:id="rId28"/>
    <p:sldId id="279" r:id="rId29"/>
    <p:sldId id="281" r:id="rId30"/>
    <p:sldId id="282" r:id="rId31"/>
    <p:sldId id="280" r:id="rId32"/>
    <p:sldId id="283" r:id="rId33"/>
    <p:sldId id="284" r:id="rId34"/>
    <p:sldId id="286" r:id="rId35"/>
    <p:sldId id="287" r:id="rId36"/>
    <p:sldId id="289" r:id="rId37"/>
    <p:sldId id="290" r:id="rId38"/>
    <p:sldId id="291" r:id="rId39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2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2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2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0A09"/>
    <a:srgbClr val="333300"/>
    <a:srgbClr val="006600"/>
    <a:srgbClr val="FFCC00"/>
    <a:srgbClr val="FFCCCC"/>
    <a:srgbClr val="0099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420" autoAdjust="0"/>
    <p:restoredTop sz="90822" autoAdjust="0"/>
  </p:normalViewPr>
  <p:slideViewPr>
    <p:cSldViewPr>
      <p:cViewPr varScale="1">
        <p:scale>
          <a:sx n="67" d="100"/>
          <a:sy n="67" d="100"/>
        </p:scale>
        <p:origin x="-187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F2E9E6-620F-4825-BAB8-4730149ABC05}" type="datetimeFigureOut">
              <a:rPr lang="bg-BG" smtClean="0"/>
              <a:t>17.10.2022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4FEA1-413B-4B5D-8077-D0DAF1A23D2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19557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hidden">
          <a:xfrm>
            <a:off x="228600" y="3200400"/>
            <a:ext cx="8763000" cy="134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bg-BG" sz="2400" b="0"/>
          </a:p>
        </p:txBody>
      </p:sp>
      <p:pic>
        <p:nvPicPr>
          <p:cNvPr id="5" name="Picture 3" descr="ANABNR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0" t="-1314" r="-2" b="-36961"/>
          <a:stretch>
            <a:fillRect/>
          </a:stretch>
        </p:blipFill>
        <p:spPr bwMode="auto">
          <a:xfrm>
            <a:off x="533400" y="3200400"/>
            <a:ext cx="84582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hidden">
          <a:xfrm>
            <a:off x="795338" y="2895600"/>
            <a:ext cx="304800" cy="990600"/>
          </a:xfrm>
          <a:prstGeom prst="rect">
            <a:avLst/>
          </a:prstGeom>
          <a:solidFill>
            <a:schemeClr val="accent2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bg-BG" sz="2400" b="0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430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38350" y="4351338"/>
            <a:ext cx="6400800" cy="1371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 sz="1400" smtClean="0"/>
            </a:lvl1pPr>
          </a:lstStyle>
          <a:p>
            <a:pPr>
              <a:defRPr/>
            </a:pPr>
            <a:fld id="{E765ED76-B55E-4425-89C7-3ADE9FEA79B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162679"/>
      </p:ext>
    </p:extLst>
  </p:cSld>
  <p:clrMapOvr>
    <a:masterClrMapping/>
  </p:clrMapOvr>
  <p:transition spd="med"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876E4-CBC2-4494-BF53-5838E2D081CD}" type="slidenum">
              <a:rPr lang="en-GB"/>
              <a:pPr>
                <a:defRPr/>
              </a:pPr>
              <a:t>‹#›</a:t>
            </a:fld>
            <a:endParaRPr lang="en-GB" sz="1400"/>
          </a:p>
        </p:txBody>
      </p:sp>
    </p:spTree>
    <p:extLst>
      <p:ext uri="{BB962C8B-B14F-4D97-AF65-F5344CB8AC3E}">
        <p14:creationId xmlns:p14="http://schemas.microsoft.com/office/powerpoint/2010/main" val="1514564562"/>
      </p:ext>
    </p:extLst>
  </p:cSld>
  <p:clrMapOvr>
    <a:masterClrMapping/>
  </p:clrMapOvr>
  <p:transition spd="med"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838200"/>
            <a:ext cx="1943100" cy="5378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676900" cy="5378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868CB-40FA-4AC6-97CA-8EF79AFAB2D5}" type="slidenum">
              <a:rPr lang="en-GB"/>
              <a:pPr>
                <a:defRPr/>
              </a:pPr>
              <a:t>‹#›</a:t>
            </a:fld>
            <a:endParaRPr lang="en-GB" sz="1400"/>
          </a:p>
        </p:txBody>
      </p:sp>
    </p:spTree>
    <p:extLst>
      <p:ext uri="{BB962C8B-B14F-4D97-AF65-F5344CB8AC3E}">
        <p14:creationId xmlns:p14="http://schemas.microsoft.com/office/powerpoint/2010/main" val="1630878882"/>
      </p:ext>
    </p:extLst>
  </p:cSld>
  <p:clrMapOvr>
    <a:masterClrMapping/>
  </p:clrMapOvr>
  <p:transition spd="med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9DA37-7E48-43AD-8688-A5164C280EAB}" type="slidenum">
              <a:rPr lang="en-GB"/>
              <a:pPr>
                <a:defRPr/>
              </a:pPr>
              <a:t>‹#›</a:t>
            </a:fld>
            <a:endParaRPr lang="en-GB" sz="1400"/>
          </a:p>
        </p:txBody>
      </p:sp>
    </p:spTree>
    <p:extLst>
      <p:ext uri="{BB962C8B-B14F-4D97-AF65-F5344CB8AC3E}">
        <p14:creationId xmlns:p14="http://schemas.microsoft.com/office/powerpoint/2010/main" val="3499702479"/>
      </p:ext>
    </p:extLst>
  </p:cSld>
  <p:clrMapOvr>
    <a:masterClrMapping/>
  </p:clrMapOvr>
  <p:transition spd="med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EEBDA-C41A-4110-BB29-EE3CED81C901}" type="slidenum">
              <a:rPr lang="en-GB"/>
              <a:pPr>
                <a:defRPr/>
              </a:pPr>
              <a:t>‹#›</a:t>
            </a:fld>
            <a:endParaRPr lang="en-GB" sz="1400"/>
          </a:p>
        </p:txBody>
      </p:sp>
    </p:spTree>
    <p:extLst>
      <p:ext uri="{BB962C8B-B14F-4D97-AF65-F5344CB8AC3E}">
        <p14:creationId xmlns:p14="http://schemas.microsoft.com/office/powerpoint/2010/main" val="2597557093"/>
      </p:ext>
    </p:extLst>
  </p:cSld>
  <p:clrMapOvr>
    <a:masterClrMapping/>
  </p:clrMapOvr>
  <p:transition spd="med"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1BE321-B703-4CD9-8D5F-AB86CB9FD481}" type="slidenum">
              <a:rPr lang="en-GB"/>
              <a:pPr>
                <a:defRPr/>
              </a:pPr>
              <a:t>‹#›</a:t>
            </a:fld>
            <a:endParaRPr lang="en-GB" sz="1400"/>
          </a:p>
        </p:txBody>
      </p:sp>
    </p:spTree>
    <p:extLst>
      <p:ext uri="{BB962C8B-B14F-4D97-AF65-F5344CB8AC3E}">
        <p14:creationId xmlns:p14="http://schemas.microsoft.com/office/powerpoint/2010/main" val="2249919807"/>
      </p:ext>
    </p:extLst>
  </p:cSld>
  <p:clrMapOvr>
    <a:masterClrMapping/>
  </p:clrMapOvr>
  <p:transition spd="med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340DD0-0C8E-488D-8FF7-6A445EC85113}" type="slidenum">
              <a:rPr lang="en-GB"/>
              <a:pPr>
                <a:defRPr/>
              </a:pPr>
              <a:t>‹#›</a:t>
            </a:fld>
            <a:endParaRPr lang="en-GB" sz="1400"/>
          </a:p>
        </p:txBody>
      </p:sp>
    </p:spTree>
    <p:extLst>
      <p:ext uri="{BB962C8B-B14F-4D97-AF65-F5344CB8AC3E}">
        <p14:creationId xmlns:p14="http://schemas.microsoft.com/office/powerpoint/2010/main" val="1609539932"/>
      </p:ext>
    </p:extLst>
  </p:cSld>
  <p:clrMapOvr>
    <a:masterClrMapping/>
  </p:clrMapOvr>
  <p:transition spd="med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549708-9768-458B-A0F1-091D09652287}" type="slidenum">
              <a:rPr lang="en-GB"/>
              <a:pPr>
                <a:defRPr/>
              </a:pPr>
              <a:t>‹#›</a:t>
            </a:fld>
            <a:endParaRPr lang="en-GB" sz="1400"/>
          </a:p>
        </p:txBody>
      </p:sp>
    </p:spTree>
    <p:extLst>
      <p:ext uri="{BB962C8B-B14F-4D97-AF65-F5344CB8AC3E}">
        <p14:creationId xmlns:p14="http://schemas.microsoft.com/office/powerpoint/2010/main" val="2060743957"/>
      </p:ext>
    </p:extLst>
  </p:cSld>
  <p:clrMapOvr>
    <a:masterClrMapping/>
  </p:clrMapOvr>
  <p:transition spd="med"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2F858-6C14-4B62-A7BD-644A1DE1C18F}" type="slidenum">
              <a:rPr lang="en-GB"/>
              <a:pPr>
                <a:defRPr/>
              </a:pPr>
              <a:t>‹#›</a:t>
            </a:fld>
            <a:endParaRPr lang="en-GB" sz="1400"/>
          </a:p>
        </p:txBody>
      </p:sp>
    </p:spTree>
    <p:extLst>
      <p:ext uri="{BB962C8B-B14F-4D97-AF65-F5344CB8AC3E}">
        <p14:creationId xmlns:p14="http://schemas.microsoft.com/office/powerpoint/2010/main" val="3189090536"/>
      </p:ext>
    </p:extLst>
  </p:cSld>
  <p:clrMapOvr>
    <a:masterClrMapping/>
  </p:clrMapOvr>
  <p:transition spd="med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8059E8-5EDE-4622-B2EB-A1F0FA874943}" type="slidenum">
              <a:rPr lang="en-GB"/>
              <a:pPr>
                <a:defRPr/>
              </a:pPr>
              <a:t>‹#›</a:t>
            </a:fld>
            <a:endParaRPr lang="en-GB" sz="1400"/>
          </a:p>
        </p:txBody>
      </p:sp>
    </p:spTree>
    <p:extLst>
      <p:ext uri="{BB962C8B-B14F-4D97-AF65-F5344CB8AC3E}">
        <p14:creationId xmlns:p14="http://schemas.microsoft.com/office/powerpoint/2010/main" val="1660892689"/>
      </p:ext>
    </p:extLst>
  </p:cSld>
  <p:clrMapOvr>
    <a:masterClrMapping/>
  </p:clrMapOvr>
  <p:transition spd="med"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bg-BG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3B50A7-05E7-44E3-998D-B639371A885F}" type="slidenum">
              <a:rPr lang="en-GB"/>
              <a:pPr>
                <a:defRPr/>
              </a:pPr>
              <a:t>‹#›</a:t>
            </a:fld>
            <a:endParaRPr lang="en-GB" sz="1400"/>
          </a:p>
        </p:txBody>
      </p:sp>
    </p:spTree>
    <p:extLst>
      <p:ext uri="{BB962C8B-B14F-4D97-AF65-F5344CB8AC3E}">
        <p14:creationId xmlns:p14="http://schemas.microsoft.com/office/powerpoint/2010/main" val="1327901896"/>
      </p:ext>
    </p:extLst>
  </p:cSld>
  <p:clrMapOvr>
    <a:masterClrMapping/>
  </p:clrMapOvr>
  <p:transition spd="med"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hidden">
          <a:xfrm>
            <a:off x="152400" y="0"/>
            <a:ext cx="14478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bg-BG" sz="2400" b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hidden">
          <a:xfrm>
            <a:off x="1676400" y="0"/>
            <a:ext cx="7467600" cy="1219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bg-BG" sz="2400" b="0"/>
          </a:p>
        </p:txBody>
      </p:sp>
      <p:sp>
        <p:nvSpPr>
          <p:cNvPr id="1028" name="Rectangle 4" descr="Stationery"/>
          <p:cNvSpPr>
            <a:spLocks noChangeArrowheads="1"/>
          </p:cNvSpPr>
          <p:nvPr/>
        </p:nvSpPr>
        <p:spPr bwMode="auto">
          <a:xfrm>
            <a:off x="457200" y="0"/>
            <a:ext cx="1219200" cy="762000"/>
          </a:xfrm>
          <a:prstGeom prst="rect">
            <a:avLst/>
          </a:prstGeom>
          <a:blipFill dpi="0" rotWithShape="0">
            <a:blip r:embed="rId1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bg-BG" sz="2400" b="0"/>
          </a:p>
        </p:txBody>
      </p:sp>
      <p:sp>
        <p:nvSpPr>
          <p:cNvPr id="1029" name="Rectangle 5" descr="Stationery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blipFill dpi="0" rotWithShape="0">
            <a:blip r:embed="rId1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bg-BG" sz="2400" b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35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458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135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b="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pic>
        <p:nvPicPr>
          <p:cNvPr id="1033" name="Picture 9" descr="anabnr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0"/>
            <a:ext cx="7915275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304800" y="457200"/>
            <a:ext cx="2514600" cy="304800"/>
          </a:xfrm>
          <a:prstGeom prst="rect">
            <a:avLst/>
          </a:prstGeom>
          <a:solidFill>
            <a:schemeClr val="accent2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bg-BG" sz="2400" b="0"/>
          </a:p>
        </p:txBody>
      </p:sp>
      <p:sp>
        <p:nvSpPr>
          <p:cNvPr id="2458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2400" b="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1DF7915-D1DE-4B1D-9652-8AC1E3ED819E}" type="slidenum">
              <a:rPr lang="en-GB"/>
              <a:pPr>
                <a:defRPr/>
              </a:pPr>
              <a:t>‹#›</a:t>
            </a:fld>
            <a:endParaRPr lang="en-GB" sz="140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ransition spd="med">
    <p:zoom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1027113" indent="-4556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370013" indent="-228600" algn="l" rtl="0" eaLnBrk="0" fontAlgn="base" hangingPunct="0">
        <a:spcBef>
          <a:spcPct val="20000"/>
        </a:spcBef>
        <a:spcAft>
          <a:spcPct val="0"/>
        </a:spcAft>
        <a:buClr>
          <a:srgbClr val="666699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712913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33623" y="548680"/>
            <a:ext cx="9144000" cy="6165304"/>
          </a:xfrm>
        </p:spPr>
        <p:txBody>
          <a:bodyPr/>
          <a:lstStyle/>
          <a:p>
            <a:pPr eaLnBrk="1" hangingPunct="1"/>
            <a:r>
              <a:rPr lang="bg-BG" sz="2800" b="1" dirty="0" smtClean="0">
                <a:solidFill>
                  <a:srgbClr val="990000"/>
                </a:solidFill>
              </a:rPr>
              <a:t>списъци</a:t>
            </a:r>
          </a:p>
          <a:p>
            <a:pPr eaLnBrk="1" hangingPunct="1"/>
            <a:endParaRPr lang="bg-BG" sz="1600" dirty="0" smtClean="0">
              <a:solidFill>
                <a:srgbClr val="990000"/>
              </a:solidFill>
            </a:endParaRPr>
          </a:p>
          <a:p>
            <a:pPr eaLnBrk="1" hangingPunct="1"/>
            <a:endParaRPr lang="bg-BG" sz="1600" dirty="0" smtClean="0">
              <a:solidFill>
                <a:srgbClr val="990000"/>
              </a:solidFill>
            </a:endParaRPr>
          </a:p>
          <a:p>
            <a:pPr eaLnBrk="1" hangingPunct="1"/>
            <a:endParaRPr lang="bg-BG" sz="1600" dirty="0" smtClean="0"/>
          </a:p>
          <a:p>
            <a:pPr eaLnBrk="1" hangingPunct="1"/>
            <a:endParaRPr lang="bg-BG" sz="1600" dirty="0" smtClean="0"/>
          </a:p>
          <a:p>
            <a:pPr eaLnBrk="1" hangingPunct="1"/>
            <a:r>
              <a:rPr lang="bg-BG" sz="2400" b="1" dirty="0" smtClean="0"/>
              <a:t>понятия:</a:t>
            </a:r>
            <a:endParaRPr lang="en-US" sz="2400" b="1" dirty="0" smtClean="0"/>
          </a:p>
          <a:p>
            <a:pPr eaLnBrk="1" hangingPunct="1"/>
            <a:endParaRPr lang="bg-BG" sz="2400" b="1" dirty="0" smtClean="0"/>
          </a:p>
          <a:p>
            <a:pPr eaLnBrk="1" hangingPunct="1">
              <a:buFont typeface="Wingdings" pitchFamily="2" charset="2"/>
              <a:buChar char="n"/>
            </a:pPr>
            <a:r>
              <a:rPr lang="bg-BG" sz="1800" b="1" dirty="0" smtClean="0"/>
              <a:t> дефиниция;</a:t>
            </a:r>
            <a:endParaRPr lang="en-US" sz="1800" b="1" dirty="0" smtClean="0"/>
          </a:p>
          <a:p>
            <a:pPr eaLnBrk="1" hangingPunct="1">
              <a:buFont typeface="Wingdings" pitchFamily="2" charset="2"/>
              <a:buChar char="n"/>
            </a:pPr>
            <a:endParaRPr lang="en-US" sz="1800" b="1" dirty="0"/>
          </a:p>
          <a:p>
            <a:pPr eaLnBrk="1" hangingPunct="1">
              <a:buFont typeface="Wingdings" pitchFamily="2" charset="2"/>
              <a:buChar char="n"/>
            </a:pPr>
            <a:endParaRPr lang="en-US" sz="1800" b="1" dirty="0" smtClean="0"/>
          </a:p>
          <a:p>
            <a:pPr eaLnBrk="1" hangingPunct="1">
              <a:buFont typeface="Wingdings" pitchFamily="2" charset="2"/>
              <a:buChar char="n"/>
            </a:pPr>
            <a:r>
              <a:rPr lang="bg-BG" sz="1800" b="1" dirty="0" smtClean="0"/>
              <a:t> типове: </a:t>
            </a:r>
            <a:r>
              <a:rPr lang="bg-BG" sz="1800" b="1" dirty="0" err="1" smtClean="0"/>
              <a:t>едносвързни</a:t>
            </a:r>
            <a:r>
              <a:rPr lang="bg-BG" sz="1800" b="1" dirty="0" smtClean="0"/>
              <a:t>, </a:t>
            </a:r>
            <a:r>
              <a:rPr lang="bg-BG" sz="1800" b="1" dirty="0" err="1" smtClean="0"/>
              <a:t>двойносвързани</a:t>
            </a:r>
            <a:r>
              <a:rPr lang="bg-BG" sz="1800" b="1" dirty="0" smtClean="0"/>
              <a:t>, кръгово-свързани, множествени </a:t>
            </a:r>
            <a:r>
              <a:rPr lang="bg-BG" sz="1800" b="1" dirty="0" err="1" smtClean="0"/>
              <a:t>списъкови</a:t>
            </a:r>
            <a:r>
              <a:rPr lang="bg-BG" sz="1800" b="1" dirty="0" smtClean="0"/>
              <a:t> структури</a:t>
            </a:r>
          </a:p>
          <a:p>
            <a:pPr eaLnBrk="1" hangingPunct="1">
              <a:buFont typeface="Wingdings" pitchFamily="2" charset="2"/>
              <a:buChar char="n"/>
            </a:pPr>
            <a:r>
              <a:rPr lang="bg-BG" sz="1800" b="1" dirty="0" smtClean="0"/>
              <a:t>празен списък;</a:t>
            </a:r>
          </a:p>
          <a:p>
            <a:pPr eaLnBrk="1" hangingPunct="1">
              <a:buFont typeface="Wingdings" pitchFamily="2" charset="2"/>
              <a:buChar char="n"/>
            </a:pPr>
            <a:r>
              <a:rPr lang="bg-BG" sz="1800" b="1" dirty="0" smtClean="0"/>
              <a:t>позиция;</a:t>
            </a:r>
          </a:p>
          <a:p>
            <a:pPr eaLnBrk="1" hangingPunct="1">
              <a:buFont typeface="Wingdings" pitchFamily="2" charset="2"/>
              <a:buChar char="n"/>
            </a:pPr>
            <a:r>
              <a:rPr lang="bg-BG" sz="1800" b="1" dirty="0" smtClean="0"/>
              <a:t>операции над списък: </a:t>
            </a:r>
            <a:r>
              <a:rPr lang="en-US" sz="1800" b="1" dirty="0" err="1" smtClean="0"/>
              <a:t>makeEmpty</a:t>
            </a:r>
            <a:r>
              <a:rPr lang="en-US" sz="1800" b="1" dirty="0" smtClean="0"/>
              <a:t>, insert, remove, find</a:t>
            </a:r>
            <a:r>
              <a:rPr lang="bg-BG" sz="1800" b="1" dirty="0" smtClean="0"/>
              <a:t>, </a:t>
            </a:r>
            <a:r>
              <a:rPr lang="en-US" sz="1800" b="1" dirty="0" smtClean="0"/>
              <a:t>print, sort, next, previous, </a:t>
            </a:r>
          </a:p>
          <a:p>
            <a:pPr eaLnBrk="1" hangingPunct="1"/>
            <a:r>
              <a:rPr lang="en-US" sz="1800" b="1" dirty="0"/>
              <a:t>	</a:t>
            </a:r>
            <a:r>
              <a:rPr lang="en-US" sz="1800" b="1" dirty="0" smtClean="0"/>
              <a:t>	           first, last</a:t>
            </a:r>
          </a:p>
          <a:p>
            <a:pPr eaLnBrk="1" hangingPunct="1">
              <a:buFont typeface="Wingdings" pitchFamily="2" charset="2"/>
              <a:buChar char="n"/>
            </a:pPr>
            <a:r>
              <a:rPr lang="bg-BG" sz="1800" b="1" dirty="0" smtClean="0"/>
              <a:t>реализации: чрез масив, чрез структура и указатели. </a:t>
            </a:r>
            <a:endParaRPr lang="en-US" sz="1800" b="1" dirty="0" smtClean="0"/>
          </a:p>
          <a:p>
            <a:pPr eaLnBrk="1" hangingPunct="1"/>
            <a:r>
              <a:rPr lang="en-US" sz="1800" b="1" dirty="0"/>
              <a:t>	</a:t>
            </a:r>
            <a:r>
              <a:rPr lang="bg-BG" sz="1800" b="1" dirty="0" smtClean="0"/>
              <a:t>Анализ на предимства и недостатъци.</a:t>
            </a:r>
            <a:endParaRPr lang="en-GB" sz="1800" b="1" dirty="0" smtClean="0"/>
          </a:p>
        </p:txBody>
      </p:sp>
      <p:pic>
        <p:nvPicPr>
          <p:cNvPr id="3075" name="Picture 4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371600"/>
            <a:ext cx="6629400" cy="131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6781800" y="1219200"/>
            <a:ext cx="1905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1828800" y="2209800"/>
            <a:ext cx="20574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</p:spTree>
  </p:cSld>
  <p:clrMapOvr>
    <a:masterClrMapping/>
  </p:clrMapOvr>
  <p:transition spd="med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600200"/>
            <a:ext cx="7772400" cy="449262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</p:spPr>
      </p:pic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0" y="242888"/>
            <a:ext cx="866383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Char char="-"/>
            </a:pPr>
            <a:r>
              <a:rPr lang="bg-BG" sz="2400" dirty="0">
                <a:solidFill>
                  <a:srgbClr val="990000"/>
                </a:solidFill>
              </a:rPr>
              <a:t>декларация на абстрактен списък,  съставен от 3 класа</a:t>
            </a:r>
            <a:r>
              <a:rPr lang="bg-BG" sz="1600" dirty="0">
                <a:solidFill>
                  <a:srgbClr val="990000"/>
                </a:solidFill>
              </a:rPr>
              <a:t>:</a:t>
            </a:r>
          </a:p>
          <a:p>
            <a:pPr lvl="4" eaLnBrk="1" hangingPunct="1">
              <a:buFontTx/>
              <a:buChar char="-"/>
            </a:pPr>
            <a:r>
              <a:rPr lang="bg-BG" sz="1600" dirty="0">
                <a:solidFill>
                  <a:srgbClr val="990000"/>
                </a:solidFill>
              </a:rPr>
              <a:t> самия </a:t>
            </a:r>
            <a:r>
              <a:rPr lang="bg-BG" sz="1600" dirty="0" smtClean="0">
                <a:solidFill>
                  <a:srgbClr val="990000"/>
                </a:solidFill>
              </a:rPr>
              <a:t>списък – </a:t>
            </a:r>
            <a:r>
              <a:rPr lang="en-US" sz="1600" dirty="0" smtClean="0">
                <a:solidFill>
                  <a:srgbClr val="990000"/>
                </a:solidFill>
              </a:rPr>
              <a:t>class List</a:t>
            </a:r>
            <a:r>
              <a:rPr lang="bg-BG" sz="1600" dirty="0" smtClean="0">
                <a:solidFill>
                  <a:srgbClr val="990000"/>
                </a:solidFill>
              </a:rPr>
              <a:t>;</a:t>
            </a:r>
            <a:endParaRPr lang="bg-BG" sz="1600" dirty="0">
              <a:solidFill>
                <a:srgbClr val="990000"/>
              </a:solidFill>
            </a:endParaRPr>
          </a:p>
          <a:p>
            <a:pPr lvl="4" eaLnBrk="1" hangingPunct="1">
              <a:buFontTx/>
              <a:buChar char="-"/>
            </a:pPr>
            <a:r>
              <a:rPr lang="bg-BG" sz="1600" dirty="0">
                <a:solidFill>
                  <a:srgbClr val="990000"/>
                </a:solidFill>
              </a:rPr>
              <a:t> </a:t>
            </a:r>
            <a:r>
              <a:rPr lang="bg-BG" sz="1600" dirty="0" smtClean="0">
                <a:solidFill>
                  <a:srgbClr val="990000"/>
                </a:solidFill>
              </a:rPr>
              <a:t>възел</a:t>
            </a:r>
            <a:r>
              <a:rPr lang="en-US" sz="1600" dirty="0" smtClean="0">
                <a:solidFill>
                  <a:srgbClr val="990000"/>
                </a:solidFill>
              </a:rPr>
              <a:t>   - class Node</a:t>
            </a:r>
            <a:r>
              <a:rPr lang="bg-BG" sz="1600" dirty="0" smtClean="0">
                <a:solidFill>
                  <a:srgbClr val="990000"/>
                </a:solidFill>
              </a:rPr>
              <a:t>;</a:t>
            </a:r>
            <a:endParaRPr lang="bg-BG" sz="1600" dirty="0">
              <a:solidFill>
                <a:srgbClr val="990000"/>
              </a:solidFill>
            </a:endParaRPr>
          </a:p>
          <a:p>
            <a:pPr lvl="4" eaLnBrk="1" hangingPunct="1">
              <a:buFontTx/>
              <a:buChar char="-"/>
            </a:pPr>
            <a:r>
              <a:rPr lang="bg-BG" sz="1600" dirty="0">
                <a:solidFill>
                  <a:srgbClr val="990000"/>
                </a:solidFill>
              </a:rPr>
              <a:t> позиция </a:t>
            </a:r>
            <a:r>
              <a:rPr lang="en-US" sz="1600" dirty="0" smtClean="0">
                <a:solidFill>
                  <a:srgbClr val="990000"/>
                </a:solidFill>
              </a:rPr>
              <a:t> - class </a:t>
            </a:r>
            <a:r>
              <a:rPr lang="en-US" sz="1600" dirty="0" err="1" smtClean="0">
                <a:solidFill>
                  <a:srgbClr val="990000"/>
                </a:solidFill>
              </a:rPr>
              <a:t>ListItr</a:t>
            </a:r>
            <a:endParaRPr lang="en-GB" sz="1600" dirty="0">
              <a:solidFill>
                <a:srgbClr val="990000"/>
              </a:solidFill>
            </a:endParaRPr>
          </a:p>
        </p:txBody>
      </p:sp>
      <p:sp>
        <p:nvSpPr>
          <p:cNvPr id="12292" name="Rectangle 5"/>
          <p:cNvSpPr>
            <a:spLocks noChangeArrowheads="1"/>
          </p:cNvSpPr>
          <p:nvPr/>
        </p:nvSpPr>
        <p:spPr bwMode="auto">
          <a:xfrm>
            <a:off x="1752600" y="4419600"/>
            <a:ext cx="76200" cy="609600"/>
          </a:xfrm>
          <a:prstGeom prst="rect">
            <a:avLst/>
          </a:prstGeom>
          <a:solidFill>
            <a:srgbClr val="99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1295400" y="5029200"/>
            <a:ext cx="76200" cy="609600"/>
          </a:xfrm>
          <a:prstGeom prst="rect">
            <a:avLst/>
          </a:prstGeom>
          <a:solidFill>
            <a:srgbClr val="99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2294" name="Line 7"/>
          <p:cNvSpPr>
            <a:spLocks noChangeShapeType="1"/>
          </p:cNvSpPr>
          <p:nvPr/>
        </p:nvSpPr>
        <p:spPr bwMode="auto">
          <a:xfrm>
            <a:off x="1219200" y="1600200"/>
            <a:ext cx="0" cy="228600"/>
          </a:xfrm>
          <a:prstGeom prst="line">
            <a:avLst/>
          </a:prstGeom>
          <a:noFill/>
          <a:ln w="57150">
            <a:solidFill>
              <a:srgbClr val="99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12295" name="Line 8"/>
          <p:cNvSpPr>
            <a:spLocks noChangeShapeType="1"/>
          </p:cNvSpPr>
          <p:nvPr/>
        </p:nvSpPr>
        <p:spPr bwMode="auto">
          <a:xfrm>
            <a:off x="611188" y="188913"/>
            <a:ext cx="8064500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</p:spTree>
  </p:cSld>
  <p:clrMapOvr>
    <a:masterClrMapping/>
  </p:clrMapOvr>
  <p:transition spd="med"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95400"/>
            <a:ext cx="64008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24069" y="242887"/>
            <a:ext cx="7281096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bg-BG" sz="2800" dirty="0" smtClean="0">
                <a:solidFill>
                  <a:srgbClr val="990000"/>
                </a:solidFill>
              </a:rPr>
              <a:t> клас </a:t>
            </a:r>
            <a:r>
              <a:rPr lang="bg-BG" sz="2800" dirty="0">
                <a:solidFill>
                  <a:srgbClr val="990000"/>
                </a:solidFill>
              </a:rPr>
              <a:t>– </a:t>
            </a:r>
            <a:r>
              <a:rPr lang="en-US" sz="2800" dirty="0">
                <a:solidFill>
                  <a:srgbClr val="990000"/>
                </a:solidFill>
              </a:rPr>
              <a:t>iterator</a:t>
            </a:r>
            <a:r>
              <a:rPr lang="bg-BG" sz="1800" dirty="0">
                <a:solidFill>
                  <a:srgbClr val="990000"/>
                </a:solidFill>
              </a:rPr>
              <a:t>: съдържа методи за </a:t>
            </a:r>
            <a:r>
              <a:rPr lang="bg-BG" sz="1800" dirty="0" err="1">
                <a:solidFill>
                  <a:srgbClr val="990000"/>
                </a:solidFill>
              </a:rPr>
              <a:t>прохожане</a:t>
            </a:r>
            <a:r>
              <a:rPr lang="bg-BG" sz="1800" dirty="0">
                <a:solidFill>
                  <a:srgbClr val="990000"/>
                </a:solidFill>
              </a:rPr>
              <a:t>;</a:t>
            </a:r>
          </a:p>
          <a:p>
            <a:pPr lvl="4" eaLnBrk="1" hangingPunct="1">
              <a:buFontTx/>
              <a:buChar char="-"/>
            </a:pPr>
            <a:r>
              <a:rPr lang="bg-BG" sz="1800" dirty="0">
                <a:solidFill>
                  <a:srgbClr val="990000"/>
                </a:solidFill>
              </a:rPr>
              <a:t> конструкторът му е </a:t>
            </a:r>
            <a:r>
              <a:rPr lang="en-US" sz="1800" dirty="0">
                <a:solidFill>
                  <a:srgbClr val="990000"/>
                </a:solidFill>
              </a:rPr>
              <a:t>private </a:t>
            </a:r>
            <a:r>
              <a:rPr lang="bg-BG" sz="1800" dirty="0">
                <a:solidFill>
                  <a:srgbClr val="990000"/>
                </a:solidFill>
              </a:rPr>
              <a:t>с </a:t>
            </a:r>
            <a:r>
              <a:rPr lang="en-US" sz="1800" dirty="0">
                <a:solidFill>
                  <a:srgbClr val="990000"/>
                </a:solidFill>
              </a:rPr>
              <a:t>friend class – List.</a:t>
            </a:r>
            <a:endParaRPr lang="en-GB" sz="1800" dirty="0">
              <a:solidFill>
                <a:srgbClr val="990000"/>
              </a:solidFill>
            </a:endParaRPr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>
            <a:off x="1981200" y="1905000"/>
            <a:ext cx="0" cy="457200"/>
          </a:xfrm>
          <a:prstGeom prst="line">
            <a:avLst/>
          </a:prstGeom>
          <a:noFill/>
          <a:ln w="38100">
            <a:solidFill>
              <a:srgbClr val="99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>
            <a:off x="1676400" y="5791200"/>
            <a:ext cx="0" cy="533400"/>
          </a:xfrm>
          <a:prstGeom prst="line">
            <a:avLst/>
          </a:prstGeom>
          <a:noFill/>
          <a:ln w="28575">
            <a:solidFill>
              <a:srgbClr val="99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5318125" y="1763713"/>
            <a:ext cx="1816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bg-BG" sz="1400" b="0"/>
              <a:t>// за общо използване</a:t>
            </a:r>
            <a:endParaRPr lang="en-GB" sz="1400" b="0"/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5851525" y="4913313"/>
            <a:ext cx="153193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bg-BG" b="0"/>
              <a:t>за използване от </a:t>
            </a:r>
            <a:r>
              <a:rPr lang="en-US" b="0"/>
              <a:t>List</a:t>
            </a:r>
            <a:endParaRPr lang="en-GB" b="0"/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 flipV="1">
            <a:off x="3048000" y="5181600"/>
            <a:ext cx="31242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</p:spTree>
  </p:cSld>
  <p:clrMapOvr>
    <a:masterClrMapping/>
  </p:clrMapOvr>
  <p:transition spd="med"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3"/>
          <p:cNvGraphicFramePr>
            <a:graphicFrameLocks noChangeAspect="1"/>
          </p:cNvGraphicFramePr>
          <p:nvPr/>
        </p:nvGraphicFramePr>
        <p:xfrm>
          <a:off x="1295400" y="1371600"/>
          <a:ext cx="6019800" cy="463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4" name="Bitmap Image" r:id="rId3" imgW="5028571" imgH="4638095" progId="Paint.Picture">
                  <p:embed/>
                </p:oleObj>
              </mc:Choice>
              <mc:Fallback>
                <p:oleObj name="Bitmap Image" r:id="rId3" imgW="5028571" imgH="4638095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371600"/>
                        <a:ext cx="6019800" cy="463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1447800" y="460375"/>
            <a:ext cx="40062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bg-BG" sz="1800" b="0" dirty="0"/>
              <a:t>- </a:t>
            </a:r>
            <a:r>
              <a:rPr lang="bg-BG" sz="2800" b="0" dirty="0">
                <a:solidFill>
                  <a:srgbClr val="990000"/>
                </a:solidFill>
              </a:rPr>
              <a:t>декларация на </a:t>
            </a:r>
            <a:r>
              <a:rPr lang="en-US" sz="2800" b="0" dirty="0" smtClean="0">
                <a:solidFill>
                  <a:srgbClr val="990000"/>
                </a:solidFill>
              </a:rPr>
              <a:t>class List</a:t>
            </a:r>
            <a:endParaRPr lang="en-GB" sz="2000" b="0" dirty="0">
              <a:solidFill>
                <a:srgbClr val="990000"/>
              </a:solidFill>
            </a:endParaRPr>
          </a:p>
        </p:txBody>
      </p:sp>
      <p:sp>
        <p:nvSpPr>
          <p:cNvPr id="14340" name="Text Box 5"/>
          <p:cNvSpPr txBox="1">
            <a:spLocks noChangeArrowheads="1"/>
          </p:cNvSpPr>
          <p:nvPr/>
        </p:nvSpPr>
        <p:spPr bwMode="auto">
          <a:xfrm>
            <a:off x="7315200" y="38100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b="0"/>
              <a:t>p);</a:t>
            </a:r>
            <a:endParaRPr lang="en-GB" sz="1400" b="0"/>
          </a:p>
        </p:txBody>
      </p:sp>
      <p:sp>
        <p:nvSpPr>
          <p:cNvPr id="14341" name="Text Box 6"/>
          <p:cNvSpPr txBox="1">
            <a:spLocks noChangeArrowheads="1"/>
          </p:cNvSpPr>
          <p:nvPr/>
        </p:nvSpPr>
        <p:spPr bwMode="auto">
          <a:xfrm>
            <a:off x="4648200" y="5410200"/>
            <a:ext cx="31321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bg-BG" sz="1400">
                <a:solidFill>
                  <a:srgbClr val="0B0A09"/>
                </a:solidFill>
              </a:rPr>
              <a:t>// инициира се в конструктора после</a:t>
            </a:r>
            <a:endParaRPr lang="en-GB" sz="1400">
              <a:solidFill>
                <a:srgbClr val="0B0A09"/>
              </a:solidFill>
            </a:endParaRPr>
          </a:p>
        </p:txBody>
      </p:sp>
    </p:spTree>
  </p:cSld>
  <p:clrMapOvr>
    <a:masterClrMapping/>
  </p:clrMapOvr>
  <p:transition spd="med"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1828800" y="1524000"/>
          <a:ext cx="6053138" cy="482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7" name="Bitmap Image" r:id="rId3" imgW="5095238" imgH="4828571" progId="Paint.Picture">
                  <p:embed/>
                </p:oleObj>
              </mc:Choice>
              <mc:Fallback>
                <p:oleObj name="Bitmap Image" r:id="rId3" imgW="5095238" imgH="4828571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524000"/>
                        <a:ext cx="6053138" cy="482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736725" y="319088"/>
            <a:ext cx="44116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/>
              <a:t>- </a:t>
            </a:r>
            <a:r>
              <a:rPr lang="bg-BG" sz="2000">
                <a:solidFill>
                  <a:srgbClr val="990000"/>
                </a:solidFill>
              </a:rPr>
              <a:t>дефиниция на методи на </a:t>
            </a:r>
            <a:r>
              <a:rPr lang="en-US" sz="2000">
                <a:solidFill>
                  <a:srgbClr val="990000"/>
                </a:solidFill>
              </a:rPr>
              <a:t>List</a:t>
            </a:r>
            <a:r>
              <a:rPr lang="bg-BG" sz="2000">
                <a:solidFill>
                  <a:srgbClr val="990000"/>
                </a:solidFill>
              </a:rPr>
              <a:t> класа:</a:t>
            </a:r>
            <a:endParaRPr lang="en-GB" sz="2000">
              <a:solidFill>
                <a:srgbClr val="990000"/>
              </a:solidFill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7070725" y="422275"/>
            <a:ext cx="57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bg-BG" sz="2400" b="0"/>
              <a:t>1/2</a:t>
            </a:r>
            <a:endParaRPr lang="en-GB" sz="2400" b="0"/>
          </a:p>
        </p:txBody>
      </p:sp>
    </p:spTree>
  </p:cSld>
  <p:clrMapOvr>
    <a:masterClrMapping/>
  </p:clrMapOvr>
  <p:transition spd="med"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19200"/>
            <a:ext cx="5935663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7604125" y="269875"/>
            <a:ext cx="57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bg-BG" sz="2400" b="0"/>
              <a:t>2/2</a:t>
            </a:r>
            <a:endParaRPr lang="en-GB" sz="2400" b="0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600200" y="3124200"/>
            <a:ext cx="5410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bg-BG" sz="1400"/>
              <a:t>- функции от класа: за връщане на първи елемент и за </a:t>
            </a:r>
            <a:r>
              <a:rPr lang="en-US" sz="1400"/>
              <a:t>print</a:t>
            </a:r>
            <a:endParaRPr lang="en-GB" sz="1400"/>
          </a:p>
        </p:txBody>
      </p:sp>
    </p:spTree>
  </p:cSld>
  <p:clrMapOvr>
    <a:masterClrMapping/>
  </p:clrMapOvr>
  <p:transition spd="med"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67544" y="765175"/>
            <a:ext cx="8618193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dirty="0"/>
              <a:t>-</a:t>
            </a:r>
            <a:r>
              <a:rPr lang="bg-BG" sz="1600" dirty="0">
                <a:solidFill>
                  <a:srgbClr val="990000"/>
                </a:solidFill>
              </a:rPr>
              <a:t>необходими ли са 3 класа в реализацията на списъка?</a:t>
            </a:r>
          </a:p>
          <a:p>
            <a:pPr eaLnBrk="1" hangingPunct="1"/>
            <a:r>
              <a:rPr lang="bg-BG" sz="1600" dirty="0">
                <a:solidFill>
                  <a:srgbClr val="990000"/>
                </a:solidFill>
              </a:rPr>
              <a:t>	класът </a:t>
            </a:r>
            <a:r>
              <a:rPr lang="en-US" sz="1600" dirty="0">
                <a:solidFill>
                  <a:srgbClr val="990000"/>
                </a:solidFill>
              </a:rPr>
              <a:t>‘iterator’</a:t>
            </a:r>
            <a:r>
              <a:rPr lang="bg-BG" sz="1600" dirty="0">
                <a:solidFill>
                  <a:srgbClr val="990000"/>
                </a:solidFill>
              </a:rPr>
              <a:t> има няколко функции:</a:t>
            </a:r>
          </a:p>
          <a:p>
            <a:pPr eaLnBrk="1" hangingPunct="1"/>
            <a:r>
              <a:rPr lang="bg-BG" sz="1600" dirty="0">
                <a:solidFill>
                  <a:srgbClr val="990000"/>
                </a:solidFill>
              </a:rPr>
              <a:t>				1. абстрактните понятия ‘</a:t>
            </a:r>
            <a:r>
              <a:rPr lang="bg-BG" sz="1600" dirty="0" err="1">
                <a:solidFill>
                  <a:srgbClr val="990000"/>
                </a:solidFill>
              </a:rPr>
              <a:t>списък’</a:t>
            </a:r>
            <a:r>
              <a:rPr lang="bg-BG" sz="1600" dirty="0">
                <a:solidFill>
                  <a:srgbClr val="990000"/>
                </a:solidFill>
              </a:rPr>
              <a:t> и ‘</a:t>
            </a:r>
            <a:r>
              <a:rPr lang="bg-BG" sz="1600" dirty="0" err="1">
                <a:solidFill>
                  <a:srgbClr val="990000"/>
                </a:solidFill>
              </a:rPr>
              <a:t>позиция’</a:t>
            </a:r>
            <a:endParaRPr lang="bg-BG" sz="1600" dirty="0">
              <a:solidFill>
                <a:srgbClr val="990000"/>
              </a:solidFill>
            </a:endParaRPr>
          </a:p>
          <a:p>
            <a:pPr eaLnBrk="1" hangingPunct="1"/>
            <a:r>
              <a:rPr lang="bg-BG" sz="1600" dirty="0">
                <a:solidFill>
                  <a:srgbClr val="990000"/>
                </a:solidFill>
              </a:rPr>
              <a:t>				 </a:t>
            </a:r>
            <a:r>
              <a:rPr lang="bg-BG" sz="1600" dirty="0" smtClean="0">
                <a:solidFill>
                  <a:srgbClr val="990000"/>
                </a:solidFill>
              </a:rPr>
              <a:t>   да са </a:t>
            </a:r>
            <a:r>
              <a:rPr lang="bg-BG" sz="1600" dirty="0">
                <a:solidFill>
                  <a:srgbClr val="990000"/>
                </a:solidFill>
              </a:rPr>
              <a:t>различими;</a:t>
            </a:r>
          </a:p>
          <a:p>
            <a:pPr eaLnBrk="1" hangingPunct="1"/>
            <a:r>
              <a:rPr lang="bg-BG" sz="1600" dirty="0">
                <a:solidFill>
                  <a:srgbClr val="990000"/>
                </a:solidFill>
              </a:rPr>
              <a:t>				2. списъкът може да се обработва едновременно от </a:t>
            </a:r>
          </a:p>
          <a:p>
            <a:pPr eaLnBrk="1" hangingPunct="1"/>
            <a:r>
              <a:rPr lang="bg-BG" sz="1600" dirty="0">
                <a:solidFill>
                  <a:srgbClr val="990000"/>
                </a:solidFill>
              </a:rPr>
              <a:t>				</a:t>
            </a:r>
            <a:r>
              <a:rPr lang="bg-BG" sz="1600" dirty="0" smtClean="0">
                <a:solidFill>
                  <a:srgbClr val="990000"/>
                </a:solidFill>
              </a:rPr>
              <a:t>    няколко </a:t>
            </a:r>
            <a:r>
              <a:rPr lang="bg-BG" sz="1600" dirty="0">
                <a:solidFill>
                  <a:srgbClr val="990000"/>
                </a:solidFill>
              </a:rPr>
              <a:t>места, чрез няколко </a:t>
            </a:r>
            <a:r>
              <a:rPr lang="en-US" sz="1600" dirty="0">
                <a:solidFill>
                  <a:srgbClr val="990000"/>
                </a:solidFill>
              </a:rPr>
              <a:t>iterator </a:t>
            </a:r>
            <a:r>
              <a:rPr lang="bg-BG" sz="1600" dirty="0">
                <a:solidFill>
                  <a:srgbClr val="990000"/>
                </a:solidFill>
              </a:rPr>
              <a:t>класа.</a:t>
            </a:r>
            <a:endParaRPr lang="en-US" sz="1600" dirty="0">
              <a:solidFill>
                <a:srgbClr val="990000"/>
              </a:solidFill>
            </a:endParaRPr>
          </a:p>
          <a:p>
            <a:pPr eaLnBrk="1" hangingPunct="1"/>
            <a:endParaRPr lang="bg-BG" sz="1600" dirty="0">
              <a:solidFill>
                <a:srgbClr val="990000"/>
              </a:solidFill>
            </a:endParaRPr>
          </a:p>
          <a:p>
            <a:pPr eaLnBrk="1" hangingPunct="1">
              <a:buFontTx/>
              <a:buChar char="-"/>
            </a:pPr>
            <a:r>
              <a:rPr lang="bg-BG" sz="1600" dirty="0">
                <a:solidFill>
                  <a:srgbClr val="990000"/>
                </a:solidFill>
              </a:rPr>
              <a:t>методът </a:t>
            </a:r>
            <a:r>
              <a:rPr lang="en-US" sz="1600" dirty="0">
                <a:solidFill>
                  <a:srgbClr val="990000"/>
                </a:solidFill>
              </a:rPr>
              <a:t>find()</a:t>
            </a:r>
            <a:r>
              <a:rPr lang="bg-BG" sz="1600" dirty="0">
                <a:solidFill>
                  <a:srgbClr val="990000"/>
                </a:solidFill>
              </a:rPr>
              <a:t> може да се реализира рекурсивно, но има по-добър подход (виж по-долу);</a:t>
            </a:r>
          </a:p>
          <a:p>
            <a:pPr eaLnBrk="1" hangingPunct="1">
              <a:buFontTx/>
              <a:buChar char="-"/>
            </a:pPr>
            <a:r>
              <a:rPr lang="bg-BG" sz="1600" dirty="0">
                <a:solidFill>
                  <a:srgbClr val="990000"/>
                </a:solidFill>
              </a:rPr>
              <a:t> почти всички методи се оценяват с О(1), </a:t>
            </a:r>
            <a:r>
              <a:rPr lang="en-US" sz="1600" dirty="0">
                <a:solidFill>
                  <a:srgbClr val="990000"/>
                </a:solidFill>
              </a:rPr>
              <a:t>find()</a:t>
            </a:r>
            <a:r>
              <a:rPr lang="bg-BG" sz="1600" dirty="0">
                <a:solidFill>
                  <a:srgbClr val="990000"/>
                </a:solidFill>
              </a:rPr>
              <a:t> и </a:t>
            </a:r>
            <a:r>
              <a:rPr lang="en-US" sz="1600" dirty="0">
                <a:solidFill>
                  <a:srgbClr val="990000"/>
                </a:solidFill>
              </a:rPr>
              <a:t> </a:t>
            </a:r>
            <a:r>
              <a:rPr lang="en-US" sz="1600" dirty="0" err="1">
                <a:solidFill>
                  <a:srgbClr val="990000"/>
                </a:solidFill>
              </a:rPr>
              <a:t>findprevious</a:t>
            </a:r>
            <a:r>
              <a:rPr lang="en-US" sz="1600" dirty="0">
                <a:solidFill>
                  <a:srgbClr val="990000"/>
                </a:solidFill>
              </a:rPr>
              <a:t>(</a:t>
            </a:r>
            <a:r>
              <a:rPr lang="bg-BG" sz="1600" dirty="0">
                <a:solidFill>
                  <a:srgbClr val="990000"/>
                </a:solidFill>
              </a:rPr>
              <a:t>)  - с О(</a:t>
            </a:r>
            <a:r>
              <a:rPr lang="en-US" sz="1600" dirty="0">
                <a:solidFill>
                  <a:srgbClr val="990000"/>
                </a:solidFill>
              </a:rPr>
              <a:t>N)</a:t>
            </a:r>
            <a:r>
              <a:rPr lang="bg-BG" sz="1600" dirty="0">
                <a:solidFill>
                  <a:srgbClr val="990000"/>
                </a:solidFill>
              </a:rPr>
              <a:t>;</a:t>
            </a:r>
          </a:p>
          <a:p>
            <a:pPr eaLnBrk="1" hangingPunct="1"/>
            <a:endParaRPr lang="en-GB" sz="1400" dirty="0">
              <a:solidFill>
                <a:srgbClr val="990000"/>
              </a:solidFill>
            </a:endParaRPr>
          </a:p>
        </p:txBody>
      </p:sp>
      <p:graphicFrame>
        <p:nvGraphicFramePr>
          <p:cNvPr id="17411" name="Object 4"/>
          <p:cNvGraphicFramePr>
            <a:graphicFrameLocks noChangeAspect="1"/>
          </p:cNvGraphicFramePr>
          <p:nvPr/>
        </p:nvGraphicFramePr>
        <p:xfrm>
          <a:off x="1331913" y="3357563"/>
          <a:ext cx="7162800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4" name="Bitmap Image" r:id="rId3" imgW="9764488" imgH="3742857" progId="Paint.Picture">
                  <p:embed/>
                </p:oleObj>
              </mc:Choice>
              <mc:Fallback>
                <p:oleObj name="Bitmap Image" r:id="rId3" imgW="9764488" imgH="374285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357563"/>
                        <a:ext cx="7162800" cy="335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1676400" y="1600200"/>
          <a:ext cx="7313613" cy="369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7" name="Bitmap Image" r:id="rId3" imgW="9142857" imgH="4038095" progId="Paint.Picture">
                  <p:embed/>
                </p:oleObj>
              </mc:Choice>
              <mc:Fallback>
                <p:oleObj name="Bitmap Image" r:id="rId3" imgW="9142857" imgH="4038095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600200"/>
                        <a:ext cx="7313613" cy="369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838200"/>
            <a:ext cx="5543550" cy="32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191000"/>
            <a:ext cx="5867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6934200" y="4906963"/>
            <a:ext cx="3698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p);</a:t>
            </a:r>
            <a:endParaRPr lang="en-GB"/>
          </a:p>
        </p:txBody>
      </p:sp>
    </p:spTree>
  </p:cSld>
  <p:clrMapOvr>
    <a:masterClrMapping/>
  </p:clrMapOvr>
  <p:transition spd="med"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179512" y="395288"/>
            <a:ext cx="833266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bg-BG" sz="2000" dirty="0">
                <a:solidFill>
                  <a:srgbClr val="FF0000"/>
                </a:solidFill>
              </a:rPr>
              <a:t>работа с паметта</a:t>
            </a:r>
            <a:r>
              <a:rPr lang="bg-BG" sz="1400" dirty="0">
                <a:solidFill>
                  <a:srgbClr val="FF0000"/>
                </a:solidFill>
              </a:rPr>
              <a:t>: </a:t>
            </a:r>
            <a:r>
              <a:rPr lang="bg-BG" sz="1400" dirty="0">
                <a:solidFill>
                  <a:srgbClr val="333300"/>
                </a:solidFill>
              </a:rPr>
              <a:t>	</a:t>
            </a:r>
            <a:r>
              <a:rPr lang="bg-BG" sz="1400" dirty="0" smtClean="0">
                <a:solidFill>
                  <a:srgbClr val="333300"/>
                </a:solidFill>
              </a:rPr>
              <a:t>- </a:t>
            </a:r>
            <a:r>
              <a:rPr lang="bg-BG" sz="1600" dirty="0">
                <a:solidFill>
                  <a:srgbClr val="333300"/>
                </a:solidFill>
              </a:rPr>
              <a:t>работата с памет е изнесена в специализирани методи;</a:t>
            </a:r>
          </a:p>
          <a:p>
            <a:pPr eaLnBrk="1" hangingPunct="1"/>
            <a:r>
              <a:rPr lang="bg-BG" sz="1600" dirty="0">
                <a:solidFill>
                  <a:srgbClr val="333300"/>
                </a:solidFill>
              </a:rPr>
              <a:t>		</a:t>
            </a:r>
            <a:r>
              <a:rPr lang="en-US" sz="1600" dirty="0">
                <a:solidFill>
                  <a:srgbClr val="333300"/>
                </a:solidFill>
              </a:rPr>
              <a:t>	</a:t>
            </a:r>
            <a:r>
              <a:rPr lang="en-US" sz="1600" dirty="0" smtClean="0">
                <a:solidFill>
                  <a:srgbClr val="333300"/>
                </a:solidFill>
              </a:rPr>
              <a:t>  </a:t>
            </a:r>
            <a:r>
              <a:rPr lang="bg-BG" sz="1600" dirty="0" smtClean="0">
                <a:solidFill>
                  <a:srgbClr val="333300"/>
                </a:solidFill>
              </a:rPr>
              <a:t>главно </a:t>
            </a:r>
            <a:r>
              <a:rPr lang="bg-BG" sz="1600" dirty="0">
                <a:solidFill>
                  <a:srgbClr val="333300"/>
                </a:solidFill>
              </a:rPr>
              <a:t>в  </a:t>
            </a:r>
            <a:r>
              <a:rPr lang="bg-BG" sz="1600" dirty="0" smtClean="0">
                <a:solidFill>
                  <a:srgbClr val="333300"/>
                </a:solidFill>
              </a:rPr>
              <a:t>конструктор и в </a:t>
            </a:r>
            <a:r>
              <a:rPr lang="bg-BG" sz="1600" dirty="0" err="1" smtClean="0">
                <a:solidFill>
                  <a:srgbClr val="333300"/>
                </a:solidFill>
              </a:rPr>
              <a:t>деструктор</a:t>
            </a:r>
            <a:r>
              <a:rPr lang="bg-BG" sz="1600" dirty="0" smtClean="0">
                <a:solidFill>
                  <a:srgbClr val="333300"/>
                </a:solidFill>
              </a:rPr>
              <a:t> на обекта</a:t>
            </a:r>
            <a:endParaRPr lang="en-GB" sz="1600" dirty="0">
              <a:solidFill>
                <a:srgbClr val="333300"/>
              </a:solidFill>
            </a:endParaRPr>
          </a:p>
        </p:txBody>
      </p:sp>
      <p:pic>
        <p:nvPicPr>
          <p:cNvPr id="20483" name="Picture 3" descr="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238" y="1676400"/>
            <a:ext cx="4703762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143000" y="257175"/>
            <a:ext cx="3184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bg-BG" sz="2000">
                <a:solidFill>
                  <a:srgbClr val="990000"/>
                </a:solidFill>
              </a:rPr>
              <a:t>Двойно свързани списъци</a:t>
            </a:r>
            <a:endParaRPr lang="en-GB" sz="2000">
              <a:solidFill>
                <a:srgbClr val="990000"/>
              </a:solidFill>
            </a:endParaRPr>
          </a:p>
        </p:txBody>
      </p:sp>
      <p:pic>
        <p:nvPicPr>
          <p:cNvPr id="21507" name="Picture 3" descr="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47800"/>
            <a:ext cx="648493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127125" y="3109913"/>
            <a:ext cx="30299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bg-BG" sz="1800" dirty="0">
                <a:solidFill>
                  <a:srgbClr val="990000"/>
                </a:solidFill>
              </a:rPr>
              <a:t>Кръгово-свързани списъци</a:t>
            </a:r>
            <a:endParaRPr lang="en-GB" sz="1800" dirty="0">
              <a:solidFill>
                <a:srgbClr val="990000"/>
              </a:solidFill>
            </a:endParaRPr>
          </a:p>
        </p:txBody>
      </p:sp>
      <p:pic>
        <p:nvPicPr>
          <p:cNvPr id="21509" name="Picture 5" descr="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343400"/>
            <a:ext cx="6477000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1085568" y="5241092"/>
            <a:ext cx="2934221" cy="38916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28600"/>
            <a:ext cx="7924800" cy="5638800"/>
          </a:xfrm>
        </p:spPr>
        <p:txBody>
          <a:bodyPr/>
          <a:lstStyle/>
          <a:p>
            <a:pPr eaLnBrk="1" hangingPunct="1"/>
            <a:r>
              <a:rPr lang="bg-BG" i="1" dirty="0" smtClean="0"/>
              <a:t>Свързани списъци</a:t>
            </a:r>
          </a:p>
          <a:p>
            <a:pPr eaLnBrk="1" hangingPunct="1">
              <a:buFont typeface="Wingdings" pitchFamily="2" charset="2"/>
              <a:buNone/>
            </a:pPr>
            <a:endParaRPr lang="bg-BG" i="1" dirty="0" smtClean="0"/>
          </a:p>
          <a:p>
            <a:pPr eaLnBrk="1" hangingPunct="1">
              <a:buFont typeface="Wingdings" pitchFamily="2" charset="2"/>
              <a:buNone/>
            </a:pPr>
            <a:endParaRPr lang="en-US" sz="1600" i="1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1600" dirty="0" smtClean="0"/>
              <a:t>		- </a:t>
            </a:r>
            <a:r>
              <a:rPr lang="bg-BG" sz="1800" dirty="0" smtClean="0">
                <a:solidFill>
                  <a:srgbClr val="990000"/>
                </a:solidFill>
              </a:rPr>
              <a:t>изтриване на елемент:</a:t>
            </a:r>
          </a:p>
          <a:p>
            <a:pPr eaLnBrk="1" hangingPunct="1">
              <a:buFont typeface="Wingdings" pitchFamily="2" charset="2"/>
              <a:buNone/>
            </a:pPr>
            <a:endParaRPr lang="bg-BG" sz="1600" dirty="0" smtClean="0">
              <a:solidFill>
                <a:srgbClr val="99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bg-BG" sz="1600" dirty="0" smtClean="0">
              <a:solidFill>
                <a:srgbClr val="99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bg-BG" sz="1600" dirty="0" smtClean="0"/>
          </a:p>
          <a:p>
            <a:pPr eaLnBrk="1" hangingPunct="1">
              <a:buFont typeface="Wingdings" pitchFamily="2" charset="2"/>
              <a:buNone/>
            </a:pPr>
            <a:endParaRPr lang="bg-BG" sz="1600" dirty="0" smtClean="0"/>
          </a:p>
          <a:p>
            <a:pPr eaLnBrk="1" hangingPunct="1">
              <a:buFont typeface="Wingdings" pitchFamily="2" charset="2"/>
              <a:buNone/>
            </a:pPr>
            <a:endParaRPr lang="bg-BG" sz="1600" dirty="0" smtClean="0"/>
          </a:p>
          <a:p>
            <a:pPr eaLnBrk="1" hangingPunct="1">
              <a:buFont typeface="Wingdings" pitchFamily="2" charset="2"/>
              <a:buNone/>
            </a:pPr>
            <a:endParaRPr lang="bg-BG" sz="1600" dirty="0" smtClean="0"/>
          </a:p>
          <a:p>
            <a:pPr eaLnBrk="1" hangingPunct="1">
              <a:buFont typeface="Wingdings" pitchFamily="2" charset="2"/>
              <a:buNone/>
            </a:pPr>
            <a:endParaRPr lang="bg-BG" sz="1600" dirty="0" smtClean="0"/>
          </a:p>
          <a:p>
            <a:pPr eaLnBrk="1" hangingPunct="1">
              <a:buFont typeface="Wingdings" pitchFamily="2" charset="2"/>
              <a:buNone/>
            </a:pPr>
            <a:endParaRPr lang="bg-BG" sz="1600" dirty="0" smtClean="0"/>
          </a:p>
          <a:p>
            <a:pPr eaLnBrk="1" hangingPunct="1">
              <a:buFont typeface="Wingdings" pitchFamily="2" charset="2"/>
              <a:buNone/>
            </a:pPr>
            <a:endParaRPr lang="bg-BG" sz="1600" dirty="0" smtClean="0"/>
          </a:p>
          <a:p>
            <a:pPr eaLnBrk="1" hangingPunct="1">
              <a:buFont typeface="Wingdings" pitchFamily="2" charset="2"/>
              <a:buNone/>
            </a:pPr>
            <a:endParaRPr lang="bg-BG" sz="1600" dirty="0" smtClean="0"/>
          </a:p>
          <a:p>
            <a:pPr eaLnBrk="1" hangingPunct="1">
              <a:buFont typeface="Wingdings" pitchFamily="2" charset="2"/>
              <a:buNone/>
            </a:pPr>
            <a:endParaRPr lang="bg-BG" sz="1600" dirty="0" smtClean="0"/>
          </a:p>
          <a:p>
            <a:pPr eaLnBrk="1" hangingPunct="1">
              <a:buFont typeface="Wingdings" pitchFamily="2" charset="2"/>
              <a:buNone/>
            </a:pPr>
            <a:endParaRPr lang="bg-BG" sz="1600" dirty="0" smtClean="0"/>
          </a:p>
          <a:p>
            <a:pPr eaLnBrk="1" hangingPunct="1">
              <a:buFont typeface="Wingdings" pitchFamily="2" charset="2"/>
              <a:buNone/>
            </a:pPr>
            <a:r>
              <a:rPr lang="bg-BG" sz="1600" dirty="0" smtClean="0"/>
              <a:t>		- </a:t>
            </a:r>
            <a:r>
              <a:rPr lang="bg-BG" sz="1800" dirty="0" smtClean="0">
                <a:solidFill>
                  <a:srgbClr val="990000"/>
                </a:solidFill>
              </a:rPr>
              <a:t>вмъкване на елемент</a:t>
            </a:r>
            <a:endParaRPr lang="en-GB" sz="1800" dirty="0" smtClean="0">
              <a:solidFill>
                <a:srgbClr val="990000"/>
              </a:solidFill>
            </a:endParaRPr>
          </a:p>
        </p:txBody>
      </p:sp>
      <p:pic>
        <p:nvPicPr>
          <p:cNvPr id="4100" name="Picture 4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81200"/>
            <a:ext cx="6248400" cy="285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447800" y="2819400"/>
            <a:ext cx="2743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</p:spTree>
  </p:cSld>
  <p:clrMapOvr>
    <a:masterClrMapping/>
  </p:clrMapOvr>
  <p:transition spd="med"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35496" y="247863"/>
            <a:ext cx="9108504" cy="6463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bg-BG" sz="2000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Приложения със списъци</a:t>
            </a:r>
          </a:p>
          <a:p>
            <a:pPr>
              <a:defRPr/>
            </a:pPr>
            <a:endParaRPr lang="bg-BG" sz="2000" dirty="0" smtClean="0"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bg-BG" sz="2000" b="0" dirty="0" smtClean="0">
              <a:solidFill>
                <a:srgbClr val="0099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AutoNum type="arabicPeriod"/>
              <a:defRPr/>
            </a:pPr>
            <a:r>
              <a:rPr lang="bg-BG" sz="1600" u="sng" dirty="0" smtClean="0">
                <a:solidFill>
                  <a:srgbClr val="333300"/>
                </a:solidFill>
              </a:rPr>
              <a:t>списъци в представянето на полином (абстрактен тип – полином, с положителни </a:t>
            </a:r>
          </a:p>
          <a:p>
            <a:pPr>
              <a:defRPr/>
            </a:pPr>
            <a:r>
              <a:rPr lang="bg-BG" sz="1600" u="sng" dirty="0" smtClean="0">
                <a:solidFill>
                  <a:srgbClr val="333300"/>
                </a:solidFill>
              </a:rPr>
              <a:t>	експоненти)</a:t>
            </a:r>
          </a:p>
          <a:p>
            <a:pPr>
              <a:defRPr/>
            </a:pPr>
            <a:r>
              <a:rPr lang="bg-BG" sz="1600" b="0" dirty="0" smtClean="0">
                <a:solidFill>
                  <a:srgbClr val="009900"/>
                </a:solidFill>
              </a:rPr>
              <a:t>	</a:t>
            </a:r>
          </a:p>
          <a:p>
            <a:pPr>
              <a:defRPr/>
            </a:pPr>
            <a:r>
              <a:rPr lang="bg-BG" sz="1600" b="0" dirty="0" smtClean="0">
                <a:solidFill>
                  <a:srgbClr val="009900"/>
                </a:solidFill>
              </a:rPr>
              <a:t>	</a:t>
            </a:r>
            <a:r>
              <a:rPr lang="bg-BG" sz="1800" dirty="0" err="1" smtClean="0">
                <a:solidFill>
                  <a:srgbClr val="FF0000"/>
                </a:solidFill>
              </a:rPr>
              <a:t>пр</a:t>
            </a:r>
            <a:r>
              <a:rPr lang="bg-BG" sz="1800" dirty="0" smtClean="0">
                <a:solidFill>
                  <a:srgbClr val="FF0000"/>
                </a:solidFill>
              </a:rPr>
              <a:t>: 	</a:t>
            </a:r>
            <a:r>
              <a:rPr lang="en-US" sz="1800" i="1" dirty="0" smtClean="0">
                <a:solidFill>
                  <a:srgbClr val="FF0000"/>
                </a:solidFill>
              </a:rPr>
              <a:t>P</a:t>
            </a:r>
            <a:r>
              <a:rPr lang="en-US" sz="1050" i="1" dirty="0" smtClean="0">
                <a:solidFill>
                  <a:srgbClr val="FF0000"/>
                </a:solidFill>
              </a:rPr>
              <a:t>1</a:t>
            </a:r>
            <a:r>
              <a:rPr lang="en-US" sz="1800" i="1" dirty="0" smtClean="0">
                <a:solidFill>
                  <a:srgbClr val="FF0000"/>
                </a:solidFill>
              </a:rPr>
              <a:t>(x) = 10            + 5          + 1</a:t>
            </a:r>
          </a:p>
          <a:p>
            <a:pPr>
              <a:defRPr/>
            </a:pPr>
            <a:r>
              <a:rPr lang="en-US" sz="1800" i="1" dirty="0" smtClean="0">
                <a:solidFill>
                  <a:srgbClr val="FF0000"/>
                </a:solidFill>
              </a:rPr>
              <a:t>		P</a:t>
            </a:r>
            <a:r>
              <a:rPr lang="en-US" sz="1050" i="1" dirty="0" smtClean="0">
                <a:solidFill>
                  <a:srgbClr val="FF0000"/>
                </a:solidFill>
              </a:rPr>
              <a:t>2</a:t>
            </a:r>
            <a:r>
              <a:rPr lang="en-US" sz="1800" i="1" dirty="0" smtClean="0">
                <a:solidFill>
                  <a:srgbClr val="FF0000"/>
                </a:solidFill>
              </a:rPr>
              <a:t>(x) = 3           – 2             + 11x + 5</a:t>
            </a:r>
          </a:p>
          <a:p>
            <a:pPr>
              <a:defRPr/>
            </a:pPr>
            <a:endParaRPr lang="en-US" sz="1800" dirty="0" smtClean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sz="1800" dirty="0" smtClean="0">
                <a:solidFill>
                  <a:srgbClr val="FF0000"/>
                </a:solidFill>
              </a:rPr>
              <a:t>	</a:t>
            </a:r>
            <a:r>
              <a:rPr lang="bg-BG" sz="1800" dirty="0" smtClean="0">
                <a:solidFill>
                  <a:srgbClr val="FF0000"/>
                </a:solidFill>
              </a:rPr>
              <a:t>При коефициенти </a:t>
            </a:r>
            <a:r>
              <a:rPr lang="en-US" dirty="0" err="1" smtClean="0">
                <a:solidFill>
                  <a:srgbClr val="FF0000"/>
                </a:solidFill>
              </a:rPr>
              <a:t>a</a:t>
            </a:r>
            <a:r>
              <a:rPr lang="en-US" sz="1050" dirty="0" err="1" smtClean="0">
                <a:solidFill>
                  <a:srgbClr val="FF0000"/>
                </a:solidFill>
              </a:rPr>
              <a:t>i</a:t>
            </a:r>
            <a:r>
              <a:rPr lang="bg-BG" sz="1800" dirty="0" smtClean="0">
                <a:solidFill>
                  <a:srgbClr val="FF0000"/>
                </a:solidFill>
              </a:rPr>
              <a:t> != 0 в преобладаваща степен:  </a:t>
            </a:r>
          </a:p>
          <a:p>
            <a:pPr>
              <a:defRPr/>
            </a:pPr>
            <a:r>
              <a:rPr lang="bg-BG" sz="1800" dirty="0">
                <a:solidFill>
                  <a:srgbClr val="FF0000"/>
                </a:solidFill>
              </a:rPr>
              <a:t>	</a:t>
            </a:r>
            <a:r>
              <a:rPr lang="bg-BG" sz="1800" dirty="0" smtClean="0">
                <a:solidFill>
                  <a:srgbClr val="FF0000"/>
                </a:solidFill>
              </a:rPr>
              <a:t>неефективна реализация през масив и клас с методи за събиране, изваждане, умножение … над полиноми:</a:t>
            </a:r>
          </a:p>
          <a:p>
            <a:pPr>
              <a:defRPr/>
            </a:pPr>
            <a:r>
              <a:rPr lang="en-US" sz="1600" i="1" dirty="0" smtClean="0">
                <a:solidFill>
                  <a:srgbClr val="0B0A09"/>
                </a:solidFill>
              </a:rPr>
              <a:t>class Polynomial</a:t>
            </a:r>
          </a:p>
          <a:p>
            <a:pPr>
              <a:defRPr/>
            </a:pPr>
            <a:r>
              <a:rPr lang="en-US" sz="1600" i="1" dirty="0" smtClean="0">
                <a:solidFill>
                  <a:srgbClr val="0B0A09"/>
                </a:solidFill>
              </a:rPr>
              <a:t>{</a:t>
            </a:r>
          </a:p>
          <a:p>
            <a:pPr>
              <a:defRPr/>
            </a:pPr>
            <a:r>
              <a:rPr lang="en-US" sz="1600" i="1" dirty="0" smtClean="0">
                <a:solidFill>
                  <a:srgbClr val="0B0A09"/>
                </a:solidFill>
              </a:rPr>
              <a:t>	public:</a:t>
            </a:r>
          </a:p>
          <a:p>
            <a:pPr>
              <a:defRPr/>
            </a:pPr>
            <a:r>
              <a:rPr lang="en-US" sz="1600" i="1" dirty="0" smtClean="0">
                <a:solidFill>
                  <a:srgbClr val="0B0A09"/>
                </a:solidFill>
              </a:rPr>
              <a:t>		Polynomial();</a:t>
            </a:r>
          </a:p>
          <a:p>
            <a:pPr>
              <a:defRPr/>
            </a:pPr>
            <a:r>
              <a:rPr lang="en-US" sz="1600" i="1" dirty="0" smtClean="0">
                <a:solidFill>
                  <a:srgbClr val="0B0A09"/>
                </a:solidFill>
              </a:rPr>
              <a:t>		void </a:t>
            </a:r>
            <a:r>
              <a:rPr lang="en-US" sz="1600" i="1" dirty="0" err="1" smtClean="0">
                <a:solidFill>
                  <a:srgbClr val="0B0A09"/>
                </a:solidFill>
              </a:rPr>
              <a:t>insertTerm</a:t>
            </a:r>
            <a:r>
              <a:rPr lang="en-US" sz="1600" i="1" dirty="0" smtClean="0">
                <a:solidFill>
                  <a:srgbClr val="0B0A09"/>
                </a:solidFill>
              </a:rPr>
              <a:t>(</a:t>
            </a:r>
            <a:r>
              <a:rPr lang="en-US" sz="1600" i="1" dirty="0" err="1" smtClean="0">
                <a:solidFill>
                  <a:srgbClr val="0B0A09"/>
                </a:solidFill>
              </a:rPr>
              <a:t>int</a:t>
            </a:r>
            <a:r>
              <a:rPr lang="en-US" sz="1600" i="1" dirty="0" smtClean="0">
                <a:solidFill>
                  <a:srgbClr val="0B0A09"/>
                </a:solidFill>
              </a:rPr>
              <a:t> </a:t>
            </a:r>
            <a:r>
              <a:rPr lang="en-US" sz="1600" i="1" dirty="0" err="1" smtClean="0">
                <a:solidFill>
                  <a:srgbClr val="0B0A09"/>
                </a:solidFill>
              </a:rPr>
              <a:t>coef</a:t>
            </a:r>
            <a:r>
              <a:rPr lang="en-US" sz="1600" i="1" dirty="0" smtClean="0">
                <a:solidFill>
                  <a:srgbClr val="0B0A09"/>
                </a:solidFill>
              </a:rPr>
              <a:t>, </a:t>
            </a:r>
            <a:r>
              <a:rPr lang="en-US" sz="1600" i="1" dirty="0" err="1" smtClean="0">
                <a:solidFill>
                  <a:srgbClr val="0B0A09"/>
                </a:solidFill>
              </a:rPr>
              <a:t>int</a:t>
            </a:r>
            <a:r>
              <a:rPr lang="en-US" sz="1600" i="1" dirty="0" smtClean="0">
                <a:solidFill>
                  <a:srgbClr val="0B0A09"/>
                </a:solidFill>
              </a:rPr>
              <a:t> </a:t>
            </a:r>
            <a:r>
              <a:rPr lang="en-US" sz="1600" i="1" dirty="0" err="1" smtClean="0">
                <a:solidFill>
                  <a:srgbClr val="0B0A09"/>
                </a:solidFill>
              </a:rPr>
              <a:t>exp</a:t>
            </a:r>
            <a:r>
              <a:rPr lang="en-US" sz="1600" i="1" dirty="0" smtClean="0">
                <a:solidFill>
                  <a:srgbClr val="0B0A09"/>
                </a:solidFill>
              </a:rPr>
              <a:t>);</a:t>
            </a:r>
          </a:p>
          <a:p>
            <a:pPr>
              <a:defRPr/>
            </a:pPr>
            <a:r>
              <a:rPr lang="en-US" sz="1600" i="1" dirty="0" smtClean="0">
                <a:solidFill>
                  <a:srgbClr val="0B0A09"/>
                </a:solidFill>
              </a:rPr>
              <a:t>		void </a:t>
            </a:r>
            <a:r>
              <a:rPr lang="en-US" sz="1600" i="1" dirty="0" err="1" smtClean="0">
                <a:solidFill>
                  <a:srgbClr val="0B0A09"/>
                </a:solidFill>
              </a:rPr>
              <a:t>zeroPolynomial</a:t>
            </a:r>
            <a:r>
              <a:rPr lang="en-US" sz="1600" i="1" dirty="0" smtClean="0">
                <a:solidFill>
                  <a:srgbClr val="0B0A09"/>
                </a:solidFill>
              </a:rPr>
              <a:t>();</a:t>
            </a:r>
          </a:p>
          <a:p>
            <a:pPr>
              <a:defRPr/>
            </a:pPr>
            <a:r>
              <a:rPr lang="en-US" sz="1600" i="1" dirty="0" smtClean="0">
                <a:solidFill>
                  <a:srgbClr val="0B0A09"/>
                </a:solidFill>
              </a:rPr>
              <a:t>		Polynomial operator+(</a:t>
            </a:r>
            <a:r>
              <a:rPr lang="en-US" sz="1600" i="1" dirty="0" err="1" smtClean="0">
                <a:solidFill>
                  <a:srgbClr val="0B0A09"/>
                </a:solidFill>
              </a:rPr>
              <a:t>const</a:t>
            </a:r>
            <a:r>
              <a:rPr lang="en-US" sz="1600" i="1" dirty="0" smtClean="0">
                <a:solidFill>
                  <a:srgbClr val="0B0A09"/>
                </a:solidFill>
              </a:rPr>
              <a:t> Polynomial &amp;</a:t>
            </a:r>
            <a:r>
              <a:rPr lang="en-US" sz="1600" i="1" dirty="0" err="1" smtClean="0">
                <a:solidFill>
                  <a:srgbClr val="0B0A09"/>
                </a:solidFill>
              </a:rPr>
              <a:t>rhs</a:t>
            </a:r>
            <a:r>
              <a:rPr lang="en-US" sz="1600" i="1" dirty="0" smtClean="0">
                <a:solidFill>
                  <a:srgbClr val="0B0A09"/>
                </a:solidFill>
              </a:rPr>
              <a:t>) </a:t>
            </a:r>
            <a:r>
              <a:rPr lang="en-US" sz="1600" i="1" dirty="0" err="1" smtClean="0">
                <a:solidFill>
                  <a:srgbClr val="0B0A09"/>
                </a:solidFill>
              </a:rPr>
              <a:t>const</a:t>
            </a:r>
            <a:r>
              <a:rPr lang="en-US" sz="1600" i="1" dirty="0" smtClean="0">
                <a:solidFill>
                  <a:srgbClr val="0B0A09"/>
                </a:solidFill>
              </a:rPr>
              <a:t>;</a:t>
            </a:r>
          </a:p>
          <a:p>
            <a:pPr>
              <a:defRPr/>
            </a:pPr>
            <a:r>
              <a:rPr lang="en-US" sz="1600" i="1" dirty="0" smtClean="0">
                <a:solidFill>
                  <a:srgbClr val="0B0A09"/>
                </a:solidFill>
              </a:rPr>
              <a:t>		….</a:t>
            </a:r>
          </a:p>
          <a:p>
            <a:pPr>
              <a:defRPr/>
            </a:pPr>
            <a:r>
              <a:rPr lang="en-US" sz="1600" i="1" dirty="0" smtClean="0">
                <a:solidFill>
                  <a:srgbClr val="0B0A09"/>
                </a:solidFill>
              </a:rPr>
              <a:t>		private:</a:t>
            </a:r>
          </a:p>
          <a:p>
            <a:pPr>
              <a:defRPr/>
            </a:pPr>
            <a:r>
              <a:rPr lang="en-US" sz="1600" i="1" dirty="0" smtClean="0">
                <a:solidFill>
                  <a:srgbClr val="0B0A09"/>
                </a:solidFill>
              </a:rPr>
              <a:t>		vector&lt;</a:t>
            </a:r>
            <a:r>
              <a:rPr lang="en-US" sz="1600" i="1" dirty="0" err="1" smtClean="0">
                <a:solidFill>
                  <a:srgbClr val="0B0A09"/>
                </a:solidFill>
              </a:rPr>
              <a:t>int</a:t>
            </a:r>
            <a:r>
              <a:rPr lang="en-US" sz="1600" i="1" dirty="0" smtClean="0">
                <a:solidFill>
                  <a:srgbClr val="0B0A09"/>
                </a:solidFill>
              </a:rPr>
              <a:t>&gt; </a:t>
            </a:r>
            <a:r>
              <a:rPr lang="en-US" sz="1600" i="1" dirty="0" err="1" smtClean="0">
                <a:solidFill>
                  <a:srgbClr val="0B0A09"/>
                </a:solidFill>
              </a:rPr>
              <a:t>coeffArray</a:t>
            </a:r>
            <a:r>
              <a:rPr lang="en-US" sz="1600" i="1" dirty="0" smtClean="0">
                <a:solidFill>
                  <a:srgbClr val="0B0A09"/>
                </a:solidFill>
              </a:rPr>
              <a:t>;</a:t>
            </a:r>
          </a:p>
          <a:p>
            <a:pPr>
              <a:defRPr/>
            </a:pPr>
            <a:r>
              <a:rPr lang="en-US" sz="1600" i="1" dirty="0" smtClean="0">
                <a:solidFill>
                  <a:srgbClr val="0B0A09"/>
                </a:solidFill>
              </a:rPr>
              <a:t>		</a:t>
            </a:r>
            <a:r>
              <a:rPr lang="en-US" sz="1600" i="1" dirty="0" err="1" smtClean="0">
                <a:solidFill>
                  <a:srgbClr val="0B0A09"/>
                </a:solidFill>
              </a:rPr>
              <a:t>int</a:t>
            </a:r>
            <a:r>
              <a:rPr lang="en-US" sz="1600" i="1" dirty="0" smtClean="0">
                <a:solidFill>
                  <a:srgbClr val="0B0A09"/>
                </a:solidFill>
              </a:rPr>
              <a:t> </a:t>
            </a:r>
            <a:r>
              <a:rPr lang="en-US" sz="1600" i="1" dirty="0" err="1" smtClean="0">
                <a:solidFill>
                  <a:srgbClr val="0B0A09"/>
                </a:solidFill>
              </a:rPr>
              <a:t>highPower</a:t>
            </a:r>
            <a:r>
              <a:rPr lang="en-US" sz="1600" i="1" dirty="0" smtClean="0">
                <a:solidFill>
                  <a:srgbClr val="0B0A09"/>
                </a:solidFill>
              </a:rPr>
              <a:t>;</a:t>
            </a:r>
          </a:p>
          <a:p>
            <a:pPr>
              <a:defRPr/>
            </a:pPr>
            <a:r>
              <a:rPr lang="en-US" sz="1600" i="1" dirty="0" smtClean="0">
                <a:solidFill>
                  <a:srgbClr val="0B0A09"/>
                </a:solidFill>
              </a:rPr>
              <a:t>};</a:t>
            </a:r>
            <a:endParaRPr lang="en-GB" sz="1600" i="1" dirty="0" smtClean="0">
              <a:solidFill>
                <a:srgbClr val="0B0A0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1"/>
              <p:cNvSpPr txBox="1"/>
              <p:nvPr/>
            </p:nvSpPr>
            <p:spPr>
              <a:xfrm>
                <a:off x="1809233" y="2176616"/>
                <a:ext cx="807593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Verdan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Verdan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Verdan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Verdana" pitchFamily="34" charset="0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bg-BG" sz="18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𝐱</m:t>
                          </m:r>
                        </m:e>
                        <m:sup>
                          <m:r>
                            <a:rPr lang="en-US" sz="18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𝟏𝟗𝟗𝟎</m:t>
                          </m:r>
                        </m:sup>
                      </m:sSup>
                    </m:oMath>
                  </m:oMathPara>
                </a14:m>
                <a:endParaRPr lang="bg-BG" b="1" dirty="0"/>
              </a:p>
            </p:txBody>
          </p:sp>
        </mc:Choice>
        <mc:Fallback xmlns="">
          <p:sp>
            <p:nvSpPr>
              <p:cNvPr id="3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233" y="2176616"/>
                <a:ext cx="807593" cy="37555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1"/>
              <p:cNvSpPr txBox="1"/>
              <p:nvPr/>
            </p:nvSpPr>
            <p:spPr>
              <a:xfrm>
                <a:off x="1917720" y="1893946"/>
                <a:ext cx="807592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Verdan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Verdan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Verdan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Verdana" pitchFamily="34" charset="0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bg-BG" sz="18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𝐱</m:t>
                          </m:r>
                        </m:e>
                        <m:sup>
                          <m:r>
                            <a:rPr lang="en-US" sz="18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𝟏𝟎𝟎𝟎</m:t>
                          </m:r>
                        </m:sup>
                      </m:sSup>
                    </m:oMath>
                  </m:oMathPara>
                </a14:m>
                <a:endParaRPr lang="bg-BG" b="1" dirty="0"/>
              </a:p>
            </p:txBody>
          </p:sp>
        </mc:Choice>
        <mc:Fallback xmlns="">
          <p:sp>
            <p:nvSpPr>
              <p:cNvPr id="4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720" y="1893946"/>
                <a:ext cx="807592" cy="37555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1"/>
              <p:cNvSpPr txBox="1"/>
              <p:nvPr/>
            </p:nvSpPr>
            <p:spPr>
              <a:xfrm>
                <a:off x="2941330" y="1883397"/>
                <a:ext cx="605615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Verdan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Verdan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Verdan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Verdana" pitchFamily="34" charset="0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bg-BG" sz="18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𝐱</m:t>
                          </m:r>
                        </m:e>
                        <m:sup>
                          <m:r>
                            <a:rPr lang="en-US" sz="18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𝟏𝟒</m:t>
                          </m:r>
                        </m:sup>
                      </m:sSup>
                    </m:oMath>
                  </m:oMathPara>
                </a14:m>
                <a:endParaRPr lang="bg-BG" b="1" dirty="0"/>
              </a:p>
            </p:txBody>
          </p:sp>
        </mc:Choice>
        <mc:Fallback xmlns="">
          <p:sp>
            <p:nvSpPr>
              <p:cNvPr id="5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330" y="1883397"/>
                <a:ext cx="605615" cy="37555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1"/>
              <p:cNvSpPr txBox="1"/>
              <p:nvPr/>
            </p:nvSpPr>
            <p:spPr>
              <a:xfrm>
                <a:off x="2762850" y="2166175"/>
                <a:ext cx="807593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Verdan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Verdan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Verdan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Verdana" pitchFamily="34" charset="0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bg-BG" sz="18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𝐱</m:t>
                          </m:r>
                        </m:e>
                        <m:sup>
                          <m:r>
                            <a:rPr lang="en-US" sz="18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𝟏𝟒𝟗𝟐</m:t>
                          </m:r>
                        </m:sup>
                      </m:sSup>
                    </m:oMath>
                  </m:oMathPara>
                </a14:m>
                <a:endParaRPr lang="bg-BG" b="1" dirty="0"/>
              </a:p>
            </p:txBody>
          </p:sp>
        </mc:Choice>
        <mc:Fallback xmlns="">
          <p:sp>
            <p:nvSpPr>
              <p:cNvPr id="6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850" y="2166175"/>
                <a:ext cx="807593" cy="37555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822325" y="214313"/>
            <a:ext cx="8061325" cy="253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bg-BG" sz="1600" u="sng" dirty="0">
                <a:solidFill>
                  <a:srgbClr val="0B0A09"/>
                </a:solidFill>
              </a:rPr>
              <a:t>недостатъци на реализацията с масив:</a:t>
            </a:r>
          </a:p>
          <a:p>
            <a:pPr eaLnBrk="1" hangingPunct="1"/>
            <a:r>
              <a:rPr lang="bg-BG" sz="1600" dirty="0">
                <a:solidFill>
                  <a:srgbClr val="0B0A09"/>
                </a:solidFill>
              </a:rPr>
              <a:t>	- време за начална инициализация на масива с 0;</a:t>
            </a:r>
          </a:p>
          <a:p>
            <a:pPr eaLnBrk="1" hangingPunct="1"/>
            <a:r>
              <a:rPr lang="bg-BG" sz="1600" dirty="0">
                <a:solidFill>
                  <a:srgbClr val="0B0A09"/>
                </a:solidFill>
              </a:rPr>
              <a:t>	- операция умножение, напр. е с време, пропорционално на произведението</a:t>
            </a:r>
          </a:p>
          <a:p>
            <a:pPr eaLnBrk="1" hangingPunct="1"/>
            <a:r>
              <a:rPr lang="bg-BG" sz="1600" dirty="0">
                <a:solidFill>
                  <a:srgbClr val="0B0A09"/>
                </a:solidFill>
              </a:rPr>
              <a:t>	на степените на двата полинома (независимо, че повечето ел. в матриците</a:t>
            </a:r>
          </a:p>
          <a:p>
            <a:pPr eaLnBrk="1" hangingPunct="1"/>
            <a:r>
              <a:rPr lang="bg-BG" sz="1600" dirty="0">
                <a:solidFill>
                  <a:srgbClr val="0B0A09"/>
                </a:solidFill>
              </a:rPr>
              <a:t>	са 0.</a:t>
            </a:r>
          </a:p>
          <a:p>
            <a:pPr eaLnBrk="1" hangingPunct="1"/>
            <a:r>
              <a:rPr lang="bg-BG" sz="1600" dirty="0">
                <a:solidFill>
                  <a:srgbClr val="0B0A09"/>
                </a:solidFill>
              </a:rPr>
              <a:t>	- разхищение на памет.</a:t>
            </a:r>
          </a:p>
          <a:p>
            <a:pPr eaLnBrk="1" hangingPunct="1"/>
            <a:endParaRPr lang="bg-BG" sz="1600" dirty="0">
              <a:solidFill>
                <a:srgbClr val="0B0A09"/>
              </a:solidFill>
            </a:endParaRPr>
          </a:p>
          <a:p>
            <a:pPr eaLnBrk="1" hangingPunct="1"/>
            <a:r>
              <a:rPr lang="bg-BG" sz="1600" u="sng" dirty="0">
                <a:solidFill>
                  <a:srgbClr val="0B0A09"/>
                </a:solidFill>
              </a:rPr>
              <a:t>алтернативен подход – използване на свързан списък:</a:t>
            </a:r>
          </a:p>
          <a:p>
            <a:pPr eaLnBrk="1" hangingPunct="1"/>
            <a:endParaRPr lang="bg-BG" sz="1600" u="sng" dirty="0">
              <a:solidFill>
                <a:srgbClr val="333300"/>
              </a:solidFill>
            </a:endParaRPr>
          </a:p>
          <a:p>
            <a:pPr eaLnBrk="1" hangingPunct="1"/>
            <a:endParaRPr lang="en-GB" sz="1600" u="sng" dirty="0">
              <a:solidFill>
                <a:srgbClr val="333300"/>
              </a:solidFill>
            </a:endParaRPr>
          </a:p>
        </p:txBody>
      </p:sp>
      <p:pic>
        <p:nvPicPr>
          <p:cNvPr id="23555" name="Picture 3" descr="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124200"/>
            <a:ext cx="5937250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251520" y="44624"/>
            <a:ext cx="873322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bg-BG" sz="1800" i="1" u="sng" dirty="0">
                <a:solidFill>
                  <a:srgbClr val="C00000"/>
                </a:solidFill>
              </a:rPr>
              <a:t>2. сложни приложни </a:t>
            </a:r>
            <a:r>
              <a:rPr lang="bg-BG" sz="1800" i="1" u="sng" dirty="0" err="1">
                <a:solidFill>
                  <a:srgbClr val="C00000"/>
                </a:solidFill>
              </a:rPr>
              <a:t>списъкови</a:t>
            </a:r>
            <a:r>
              <a:rPr lang="bg-BG" sz="1800" i="1" u="sng" dirty="0">
                <a:solidFill>
                  <a:srgbClr val="C00000"/>
                </a:solidFill>
              </a:rPr>
              <a:t> структури: - </a:t>
            </a:r>
            <a:r>
              <a:rPr lang="bg-BG" sz="2000" i="1" u="sng" dirty="0" err="1">
                <a:solidFill>
                  <a:srgbClr val="C00000"/>
                </a:solidFill>
              </a:rPr>
              <a:t>многосвързани</a:t>
            </a:r>
            <a:r>
              <a:rPr lang="bg-BG" sz="2000" i="1" u="sng" dirty="0">
                <a:solidFill>
                  <a:srgbClr val="C00000"/>
                </a:solidFill>
              </a:rPr>
              <a:t> списъци</a:t>
            </a:r>
          </a:p>
          <a:p>
            <a:pPr eaLnBrk="1" hangingPunct="1"/>
            <a:r>
              <a:rPr lang="bg-BG" sz="1600" dirty="0">
                <a:solidFill>
                  <a:srgbClr val="333300"/>
                </a:solidFill>
              </a:rPr>
              <a:t>Задача:</a:t>
            </a:r>
          </a:p>
          <a:p>
            <a:pPr eaLnBrk="1" hangingPunct="1"/>
            <a:r>
              <a:rPr lang="bg-BG" sz="1600" dirty="0">
                <a:solidFill>
                  <a:srgbClr val="333300"/>
                </a:solidFill>
              </a:rPr>
              <a:t>Имаме университетска структура с 40 000 студента и 2500 курса. Необходима е структура , </a:t>
            </a:r>
          </a:p>
          <a:p>
            <a:pPr eaLnBrk="1" hangingPunct="1"/>
            <a:r>
              <a:rPr lang="bg-BG" sz="1600" dirty="0" err="1">
                <a:solidFill>
                  <a:srgbClr val="333300"/>
                </a:solidFill>
              </a:rPr>
              <a:t>предпоставяща</a:t>
            </a:r>
            <a:r>
              <a:rPr lang="bg-BG" sz="1600" dirty="0">
                <a:solidFill>
                  <a:srgbClr val="333300"/>
                </a:solidFill>
              </a:rPr>
              <a:t> лесно генериране на отчети. </a:t>
            </a:r>
            <a:r>
              <a:rPr lang="bg-BG" sz="1600" dirty="0" err="1">
                <a:solidFill>
                  <a:srgbClr val="333300"/>
                </a:solidFill>
              </a:rPr>
              <a:t>Напр</a:t>
            </a:r>
            <a:r>
              <a:rPr lang="bg-BG" sz="1600" dirty="0">
                <a:solidFill>
                  <a:srgbClr val="333300"/>
                </a:solidFill>
              </a:rPr>
              <a:t>:</a:t>
            </a:r>
          </a:p>
          <a:p>
            <a:pPr eaLnBrk="1" hangingPunct="1"/>
            <a:r>
              <a:rPr lang="bg-BG" sz="1600" dirty="0">
                <a:solidFill>
                  <a:srgbClr val="333300"/>
                </a:solidFill>
              </a:rPr>
              <a:t>	- списък на студенти по предмети</a:t>
            </a:r>
          </a:p>
          <a:p>
            <a:pPr eaLnBrk="1" hangingPunct="1"/>
            <a:r>
              <a:rPr lang="bg-BG" sz="1600" dirty="0">
                <a:solidFill>
                  <a:srgbClr val="333300"/>
                </a:solidFill>
              </a:rPr>
              <a:t>	- списък на изучавани от студент курсове.</a:t>
            </a:r>
          </a:p>
          <a:p>
            <a:pPr eaLnBrk="1" hangingPunct="1"/>
            <a:r>
              <a:rPr lang="bg-BG" sz="1600" dirty="0" smtClean="0">
                <a:solidFill>
                  <a:srgbClr val="C00000"/>
                </a:solidFill>
              </a:rPr>
              <a:t>Първа </a:t>
            </a:r>
            <a:r>
              <a:rPr lang="bg-BG" sz="1600" dirty="0">
                <a:solidFill>
                  <a:srgbClr val="C00000"/>
                </a:solidFill>
              </a:rPr>
              <a:t>реализация – </a:t>
            </a:r>
            <a:r>
              <a:rPr lang="bg-BG" sz="1600" dirty="0" smtClean="0">
                <a:solidFill>
                  <a:srgbClr val="C00000"/>
                </a:solidFill>
              </a:rPr>
              <a:t>през двумерен </a:t>
            </a:r>
            <a:r>
              <a:rPr lang="bg-BG" sz="1600" dirty="0">
                <a:solidFill>
                  <a:srgbClr val="C00000"/>
                </a:solidFill>
              </a:rPr>
              <a:t>масив: студенти </a:t>
            </a:r>
            <a:r>
              <a:rPr lang="bg-BG" sz="1600" dirty="0">
                <a:solidFill>
                  <a:srgbClr val="C00000"/>
                </a:solidFill>
                <a:sym typeface="Wingdings" pitchFamily="2" charset="2"/>
              </a:rPr>
              <a:t>  курсове.</a:t>
            </a:r>
          </a:p>
          <a:p>
            <a:pPr eaLnBrk="1" hangingPunct="1"/>
            <a:r>
              <a:rPr lang="bg-BG" sz="1600" dirty="0">
                <a:solidFill>
                  <a:srgbClr val="C00000"/>
                </a:solidFill>
                <a:sym typeface="Wingdings" pitchFamily="2" charset="2"/>
              </a:rPr>
              <a:t>		за горните стойности – масив с 100 000 </a:t>
            </a:r>
            <a:r>
              <a:rPr lang="bg-BG" sz="1600" dirty="0" err="1">
                <a:solidFill>
                  <a:srgbClr val="C00000"/>
                </a:solidFill>
                <a:sym typeface="Wingdings" pitchFamily="2" charset="2"/>
              </a:rPr>
              <a:t>000</a:t>
            </a:r>
            <a:r>
              <a:rPr lang="bg-BG" sz="1600" dirty="0">
                <a:solidFill>
                  <a:srgbClr val="C00000"/>
                </a:solidFill>
                <a:sym typeface="Wingdings" pitchFamily="2" charset="2"/>
              </a:rPr>
              <a:t> клетки.</a:t>
            </a:r>
          </a:p>
          <a:p>
            <a:pPr eaLnBrk="1" hangingPunct="1"/>
            <a:r>
              <a:rPr lang="bg-BG" sz="1600" dirty="0">
                <a:solidFill>
                  <a:srgbClr val="C00000"/>
                </a:solidFill>
                <a:sym typeface="Wingdings" pitchFamily="2" charset="2"/>
              </a:rPr>
              <a:t>		При средно записване по 3 курса от студент – само 120 000 клетки носят</a:t>
            </a:r>
          </a:p>
          <a:p>
            <a:pPr eaLnBrk="1" hangingPunct="1"/>
            <a:r>
              <a:rPr lang="bg-BG" sz="1600" dirty="0">
                <a:solidFill>
                  <a:srgbClr val="C00000"/>
                </a:solidFill>
                <a:sym typeface="Wingdings" pitchFamily="2" charset="2"/>
              </a:rPr>
              <a:t>		 информация ( 0.1 % ).</a:t>
            </a:r>
          </a:p>
          <a:p>
            <a:pPr eaLnBrk="1" hangingPunct="1"/>
            <a:r>
              <a:rPr lang="bg-BG" sz="1600" dirty="0">
                <a:solidFill>
                  <a:srgbClr val="C00000"/>
                </a:solidFill>
                <a:sym typeface="Wingdings" pitchFamily="2" charset="2"/>
              </a:rPr>
              <a:t>Друга реализация – матричен (</a:t>
            </a:r>
            <a:r>
              <a:rPr lang="bg-BG" sz="1600" dirty="0" err="1">
                <a:solidFill>
                  <a:srgbClr val="C00000"/>
                </a:solidFill>
                <a:sym typeface="Wingdings" pitchFamily="2" charset="2"/>
              </a:rPr>
              <a:t>двойносвързан</a:t>
            </a:r>
            <a:r>
              <a:rPr lang="bg-BG" sz="1600" dirty="0">
                <a:solidFill>
                  <a:srgbClr val="C00000"/>
                </a:solidFill>
                <a:sym typeface="Wingdings" pitchFamily="2" charset="2"/>
              </a:rPr>
              <a:t>) списък:</a:t>
            </a:r>
            <a:endParaRPr lang="en-GB" sz="1600" dirty="0">
              <a:solidFill>
                <a:srgbClr val="C00000"/>
              </a:solidFill>
            </a:endParaRPr>
          </a:p>
        </p:txBody>
      </p:sp>
      <p:pic>
        <p:nvPicPr>
          <p:cNvPr id="25603" name="Picture 3" descr="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068960"/>
            <a:ext cx="5791200" cy="345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1752600" y="6096000"/>
            <a:ext cx="41910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3581400" y="2895600"/>
            <a:ext cx="1926704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bg-BG" sz="2800" dirty="0"/>
              <a:t>студенти</a:t>
            </a:r>
            <a:endParaRPr lang="en-GB" sz="2800" dirty="0"/>
          </a:p>
        </p:txBody>
      </p:sp>
      <p:sp>
        <p:nvSpPr>
          <p:cNvPr id="25606" name="WordArt 7"/>
          <p:cNvSpPr>
            <a:spLocks noChangeArrowheads="1" noChangeShapeType="1" noTextEdit="1"/>
          </p:cNvSpPr>
          <p:nvPr/>
        </p:nvSpPr>
        <p:spPr bwMode="auto">
          <a:xfrm rot="5400000">
            <a:off x="578940" y="4837980"/>
            <a:ext cx="1728194" cy="206374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bg-BG" sz="1000" kern="10" spc="20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rPr>
              <a:t>курсове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1546224" y="2895600"/>
            <a:ext cx="2035176" cy="3893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52400" y="228600"/>
            <a:ext cx="3478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bg-BG" sz="2400" i="1" u="sng">
                <a:solidFill>
                  <a:srgbClr val="990000"/>
                </a:solidFill>
              </a:rPr>
              <a:t>Абстрактен тип - стек</a:t>
            </a:r>
            <a:endParaRPr lang="en-GB" sz="2400" i="1" u="sng">
              <a:solidFill>
                <a:srgbClr val="990000"/>
              </a:solidFill>
            </a:endParaRPr>
          </a:p>
        </p:txBody>
      </p:sp>
      <p:pic>
        <p:nvPicPr>
          <p:cNvPr id="26627" name="Picture 3" descr="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975" y="1758950"/>
            <a:ext cx="5026025" cy="424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514600" y="3200400"/>
            <a:ext cx="9144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</p:spTree>
  </p:cSld>
  <p:clrMapOvr>
    <a:masterClrMapping/>
  </p:clrMapOvr>
  <p:transition spd="med"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90600"/>
            <a:ext cx="7086600" cy="570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1050925" y="242888"/>
            <a:ext cx="482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bg-BG" sz="2000">
                <a:solidFill>
                  <a:srgbClr val="990000"/>
                </a:solidFill>
              </a:rPr>
              <a:t>реализация на стек през свързан списък</a:t>
            </a:r>
            <a:endParaRPr lang="en-GB" sz="2000">
              <a:solidFill>
                <a:srgbClr val="990000"/>
              </a:solidFill>
            </a:endParaRPr>
          </a:p>
        </p:txBody>
      </p:sp>
    </p:spTree>
  </p:cSld>
  <p:clrMapOvr>
    <a:masterClrMapping/>
  </p:clrMapOvr>
  <p:transition spd="med"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2400"/>
            <a:ext cx="6248400" cy="653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Line 4"/>
          <p:cNvSpPr>
            <a:spLocks noChangeShapeType="1"/>
          </p:cNvSpPr>
          <p:nvPr/>
        </p:nvSpPr>
        <p:spPr bwMode="auto">
          <a:xfrm>
            <a:off x="1524000" y="762000"/>
            <a:ext cx="1143000" cy="0"/>
          </a:xfrm>
          <a:prstGeom prst="line">
            <a:avLst/>
          </a:prstGeom>
          <a:noFill/>
          <a:ln w="57150">
            <a:solidFill>
              <a:srgbClr val="99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28676" name="Line 6"/>
          <p:cNvSpPr>
            <a:spLocks noChangeShapeType="1"/>
          </p:cNvSpPr>
          <p:nvPr/>
        </p:nvSpPr>
        <p:spPr bwMode="auto">
          <a:xfrm>
            <a:off x="1524000" y="2057400"/>
            <a:ext cx="1143000" cy="0"/>
          </a:xfrm>
          <a:prstGeom prst="line">
            <a:avLst/>
          </a:prstGeom>
          <a:noFill/>
          <a:ln w="57150">
            <a:solidFill>
              <a:srgbClr val="99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28677" name="Line 7"/>
          <p:cNvSpPr>
            <a:spLocks noChangeShapeType="1"/>
          </p:cNvSpPr>
          <p:nvPr/>
        </p:nvSpPr>
        <p:spPr bwMode="auto">
          <a:xfrm>
            <a:off x="1524000" y="3429000"/>
            <a:ext cx="1143000" cy="0"/>
          </a:xfrm>
          <a:prstGeom prst="line">
            <a:avLst/>
          </a:prstGeom>
          <a:noFill/>
          <a:ln w="57150">
            <a:solidFill>
              <a:srgbClr val="99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28678" name="Line 8"/>
          <p:cNvSpPr>
            <a:spLocks noChangeShapeType="1"/>
          </p:cNvSpPr>
          <p:nvPr/>
        </p:nvSpPr>
        <p:spPr bwMode="auto">
          <a:xfrm>
            <a:off x="1524000" y="4800600"/>
            <a:ext cx="1143000" cy="0"/>
          </a:xfrm>
          <a:prstGeom prst="line">
            <a:avLst/>
          </a:prstGeom>
          <a:noFill/>
          <a:ln w="57150">
            <a:solidFill>
              <a:srgbClr val="99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28679" name="Line 9"/>
          <p:cNvSpPr>
            <a:spLocks noChangeShapeType="1"/>
          </p:cNvSpPr>
          <p:nvPr/>
        </p:nvSpPr>
        <p:spPr bwMode="auto">
          <a:xfrm>
            <a:off x="1524000" y="6019800"/>
            <a:ext cx="1143000" cy="0"/>
          </a:xfrm>
          <a:prstGeom prst="line">
            <a:avLst/>
          </a:prstGeom>
          <a:noFill/>
          <a:ln w="57150">
            <a:solidFill>
              <a:srgbClr val="99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</p:spTree>
  </p:cSld>
  <p:clrMapOvr>
    <a:masterClrMapping/>
  </p:clrMapOvr>
  <p:transition spd="med"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1066800"/>
            <a:ext cx="5810250" cy="544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Line 3"/>
          <p:cNvSpPr>
            <a:spLocks noChangeShapeType="1"/>
          </p:cNvSpPr>
          <p:nvPr/>
        </p:nvSpPr>
        <p:spPr bwMode="auto">
          <a:xfrm>
            <a:off x="1447800" y="1905000"/>
            <a:ext cx="1143000" cy="0"/>
          </a:xfrm>
          <a:prstGeom prst="line">
            <a:avLst/>
          </a:prstGeom>
          <a:noFill/>
          <a:ln w="57150">
            <a:solidFill>
              <a:srgbClr val="99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29700" name="Line 4"/>
          <p:cNvSpPr>
            <a:spLocks noChangeShapeType="1"/>
          </p:cNvSpPr>
          <p:nvPr/>
        </p:nvSpPr>
        <p:spPr bwMode="auto">
          <a:xfrm>
            <a:off x="1371600" y="5105400"/>
            <a:ext cx="1143000" cy="0"/>
          </a:xfrm>
          <a:prstGeom prst="line">
            <a:avLst/>
          </a:prstGeom>
          <a:noFill/>
          <a:ln w="57150">
            <a:solidFill>
              <a:srgbClr val="99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2362200" y="2971800"/>
            <a:ext cx="11430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</p:spTree>
  </p:cSld>
  <p:clrMapOvr>
    <a:masterClrMapping/>
  </p:clrMapOvr>
  <p:transition spd="med"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75" y="1296988"/>
            <a:ext cx="6118225" cy="530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Line 3"/>
          <p:cNvSpPr>
            <a:spLocks noChangeShapeType="1"/>
          </p:cNvSpPr>
          <p:nvPr/>
        </p:nvSpPr>
        <p:spPr bwMode="auto">
          <a:xfrm>
            <a:off x="1143000" y="2362200"/>
            <a:ext cx="1143000" cy="0"/>
          </a:xfrm>
          <a:prstGeom prst="line">
            <a:avLst/>
          </a:prstGeom>
          <a:noFill/>
          <a:ln w="57150">
            <a:solidFill>
              <a:srgbClr val="99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30724" name="Line 4"/>
          <p:cNvSpPr>
            <a:spLocks noChangeShapeType="1"/>
          </p:cNvSpPr>
          <p:nvPr/>
        </p:nvSpPr>
        <p:spPr bwMode="auto">
          <a:xfrm>
            <a:off x="1143000" y="5715000"/>
            <a:ext cx="1143000" cy="0"/>
          </a:xfrm>
          <a:prstGeom prst="line">
            <a:avLst/>
          </a:prstGeom>
          <a:noFill/>
          <a:ln w="57150">
            <a:solidFill>
              <a:srgbClr val="99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2286000" y="4114800"/>
            <a:ext cx="1066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bg-BG" sz="2400" b="0">
              <a:solidFill>
                <a:srgbClr val="990000"/>
              </a:solidFill>
            </a:endParaRPr>
          </a:p>
        </p:txBody>
      </p:sp>
    </p:spTree>
  </p:cSld>
  <p:clrMapOvr>
    <a:masterClrMapping/>
  </p:clrMapOvr>
  <p:transition spd="med"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533400" y="228600"/>
            <a:ext cx="32779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bg-BG" sz="2400" dirty="0">
                <a:solidFill>
                  <a:srgbClr val="C00000"/>
                </a:solidFill>
              </a:rPr>
              <a:t>приложения със стек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b="0" dirty="0">
                <a:solidFill>
                  <a:srgbClr val="333300"/>
                </a:solidFill>
              </a:rPr>
              <a:t>:</a:t>
            </a:r>
            <a:endParaRPr lang="en-GB" sz="2400" b="0" dirty="0">
              <a:solidFill>
                <a:srgbClr val="333300"/>
              </a:solidFill>
            </a:endParaRPr>
          </a:p>
        </p:txBody>
      </p:sp>
      <p:pic>
        <p:nvPicPr>
          <p:cNvPr id="32771" name="Picture 4" descr="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44824"/>
            <a:ext cx="7315200" cy="457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Text Box 5"/>
          <p:cNvSpPr txBox="1">
            <a:spLocks noChangeArrowheads="1"/>
          </p:cNvSpPr>
          <p:nvPr/>
        </p:nvSpPr>
        <p:spPr bwMode="auto">
          <a:xfrm>
            <a:off x="1752600" y="1295400"/>
            <a:ext cx="327589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bg-BG" sz="1600" dirty="0">
                <a:solidFill>
                  <a:srgbClr val="990000"/>
                </a:solidFill>
              </a:rPr>
              <a:t>1. </a:t>
            </a:r>
            <a:r>
              <a:rPr lang="bg-BG" sz="1600" dirty="0" err="1">
                <a:solidFill>
                  <a:srgbClr val="990000"/>
                </a:solidFill>
              </a:rPr>
              <a:t>постфиксен</a:t>
            </a:r>
            <a:r>
              <a:rPr lang="bg-BG" sz="1600" dirty="0">
                <a:solidFill>
                  <a:srgbClr val="990000"/>
                </a:solidFill>
              </a:rPr>
              <a:t> </a:t>
            </a:r>
            <a:r>
              <a:rPr lang="bg-BG" sz="1600" dirty="0" smtClean="0">
                <a:solidFill>
                  <a:srgbClr val="990000"/>
                </a:solidFill>
              </a:rPr>
              <a:t>запис</a:t>
            </a:r>
            <a:r>
              <a:rPr lang="en-US" sz="1600" dirty="0" smtClean="0">
                <a:solidFill>
                  <a:srgbClr val="990000"/>
                </a:solidFill>
              </a:rPr>
              <a:t> - </a:t>
            </a:r>
            <a:r>
              <a:rPr lang="bg-BG" sz="1600" dirty="0" smtClean="0">
                <a:solidFill>
                  <a:srgbClr val="990000"/>
                </a:solidFill>
              </a:rPr>
              <a:t>обработка </a:t>
            </a:r>
            <a:r>
              <a:rPr lang="bg-BG" sz="1600" dirty="0">
                <a:solidFill>
                  <a:srgbClr val="990000"/>
                </a:solidFill>
              </a:rPr>
              <a:t>:</a:t>
            </a:r>
            <a:endParaRPr lang="en-GB" sz="1600" dirty="0">
              <a:solidFill>
                <a:srgbClr val="990000"/>
              </a:solidFill>
            </a:endParaRPr>
          </a:p>
        </p:txBody>
      </p:sp>
      <p:sp>
        <p:nvSpPr>
          <p:cNvPr id="32773" name="Rectangle 6"/>
          <p:cNvSpPr>
            <a:spLocks noChangeArrowheads="1"/>
          </p:cNvSpPr>
          <p:nvPr/>
        </p:nvSpPr>
        <p:spPr bwMode="auto">
          <a:xfrm>
            <a:off x="1524000" y="1752600"/>
            <a:ext cx="457200" cy="464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32774" name="Rectangle 7"/>
          <p:cNvSpPr>
            <a:spLocks noChangeArrowheads="1"/>
          </p:cNvSpPr>
          <p:nvPr/>
        </p:nvSpPr>
        <p:spPr bwMode="auto">
          <a:xfrm>
            <a:off x="1905000" y="1752600"/>
            <a:ext cx="20574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32775" name="Text Box 8"/>
          <p:cNvSpPr txBox="1">
            <a:spLocks noChangeArrowheads="1"/>
          </p:cNvSpPr>
          <p:nvPr/>
        </p:nvSpPr>
        <p:spPr bwMode="auto">
          <a:xfrm>
            <a:off x="5241925" y="722313"/>
            <a:ext cx="2392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bg-BG"/>
              <a:t>управлява приоритетите;</a:t>
            </a:r>
          </a:p>
          <a:p>
            <a:pPr eaLnBrk="1" hangingPunct="1"/>
            <a:r>
              <a:rPr lang="bg-BG"/>
              <a:t>удобен за машинна реализация;</a:t>
            </a:r>
            <a:endParaRPr lang="en-GB"/>
          </a:p>
        </p:txBody>
      </p:sp>
      <p:sp>
        <p:nvSpPr>
          <p:cNvPr id="32776" name="Line 9"/>
          <p:cNvSpPr>
            <a:spLocks noChangeShapeType="1"/>
          </p:cNvSpPr>
          <p:nvPr/>
        </p:nvSpPr>
        <p:spPr bwMode="auto">
          <a:xfrm flipV="1">
            <a:off x="3886200" y="9906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</p:spTree>
  </p:cSld>
  <p:clrMapOvr>
    <a:masterClrMapping/>
  </p:clrMapOvr>
  <p:transition spd="med"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52400"/>
            <a:ext cx="5857875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2438400" y="152400"/>
            <a:ext cx="59436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838200" y="2438400"/>
            <a:ext cx="1200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bg-BG" sz="1400">
                <a:solidFill>
                  <a:srgbClr val="990000"/>
                </a:solidFill>
              </a:rPr>
              <a:t>6523+8*+3+*</a:t>
            </a:r>
            <a:endParaRPr lang="en-GB" sz="1400">
              <a:solidFill>
                <a:srgbClr val="990000"/>
              </a:solidFill>
            </a:endParaRPr>
          </a:p>
        </p:txBody>
      </p:sp>
    </p:spTree>
  </p:cSld>
  <p:clrMapOvr>
    <a:masterClrMapping/>
  </p:clrMapOvr>
  <p:transition spd="med"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749" y="1916113"/>
            <a:ext cx="6248400" cy="263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260924" y="299634"/>
            <a:ext cx="642637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bg-BG" sz="2400" i="1" dirty="0">
                <a:solidFill>
                  <a:srgbClr val="990000"/>
                </a:solidFill>
              </a:rPr>
              <a:t>особености по реализацията на списъци</a:t>
            </a:r>
          </a:p>
          <a:p>
            <a:pPr eaLnBrk="1" hangingPunct="1"/>
            <a:endParaRPr lang="bg-BG" sz="2000" i="1" dirty="0">
              <a:solidFill>
                <a:srgbClr val="990000"/>
              </a:solidFill>
            </a:endParaRPr>
          </a:p>
          <a:p>
            <a:pPr eaLnBrk="1" hangingPunct="1">
              <a:buFontTx/>
              <a:buChar char="-"/>
            </a:pPr>
            <a:r>
              <a:rPr lang="bg-BG" sz="1800" b="0" dirty="0">
                <a:solidFill>
                  <a:srgbClr val="990000"/>
                </a:solidFill>
              </a:rPr>
              <a:t>затруднения при вмъкване  в началото, изтриване на </a:t>
            </a:r>
            <a:r>
              <a:rPr lang="bg-BG" sz="1800" b="0" dirty="0" smtClean="0">
                <a:solidFill>
                  <a:srgbClr val="990000"/>
                </a:solidFill>
              </a:rPr>
              <a:t>елемент</a:t>
            </a:r>
            <a:endParaRPr lang="bg-BG" sz="1800" b="0" dirty="0">
              <a:solidFill>
                <a:srgbClr val="990000"/>
              </a:solidFill>
            </a:endParaRPr>
          </a:p>
          <a:p>
            <a:pPr eaLnBrk="1" hangingPunct="1">
              <a:buFontTx/>
              <a:buChar char="-"/>
            </a:pPr>
            <a:r>
              <a:rPr lang="bg-BG" sz="1800" b="0" dirty="0">
                <a:solidFill>
                  <a:srgbClr val="990000"/>
                </a:solidFill>
              </a:rPr>
              <a:t> подобрение с добавяне на </a:t>
            </a:r>
            <a:r>
              <a:rPr lang="en-US" sz="1800" b="0" dirty="0">
                <a:solidFill>
                  <a:srgbClr val="990000"/>
                </a:solidFill>
              </a:rPr>
              <a:t>header:</a:t>
            </a:r>
            <a:endParaRPr lang="en-GB" sz="1800" b="0" dirty="0">
              <a:solidFill>
                <a:srgbClr val="990000"/>
              </a:solidFill>
            </a:endParaRP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371600" y="2895600"/>
            <a:ext cx="2846485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bg-BG" sz="1400" dirty="0">
                <a:solidFill>
                  <a:srgbClr val="990000"/>
                </a:solidFill>
              </a:rPr>
              <a:t>свързан списък с </a:t>
            </a:r>
            <a:r>
              <a:rPr lang="en-US" sz="1400" dirty="0">
                <a:solidFill>
                  <a:srgbClr val="990000"/>
                </a:solidFill>
              </a:rPr>
              <a:t>header</a:t>
            </a:r>
            <a:r>
              <a:rPr lang="bg-BG" sz="1400" dirty="0">
                <a:solidFill>
                  <a:srgbClr val="990000"/>
                </a:solidFill>
              </a:rPr>
              <a:t> елемент</a:t>
            </a:r>
            <a:endParaRPr lang="en-GB" sz="1400" dirty="0">
              <a:solidFill>
                <a:srgbClr val="990000"/>
              </a:solidFill>
            </a:endParaRP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1660525" y="4430713"/>
            <a:ext cx="275261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bg-BG" sz="1400" dirty="0">
                <a:solidFill>
                  <a:srgbClr val="990000"/>
                </a:solidFill>
              </a:rPr>
              <a:t>праз</a:t>
            </a:r>
            <a:r>
              <a:rPr lang="en-US" sz="1400" dirty="0">
                <a:solidFill>
                  <a:srgbClr val="990000"/>
                </a:solidFill>
              </a:rPr>
              <a:t>e</a:t>
            </a:r>
            <a:r>
              <a:rPr lang="bg-BG" sz="1400" dirty="0">
                <a:solidFill>
                  <a:srgbClr val="990000"/>
                </a:solidFill>
              </a:rPr>
              <a:t>н списък с </a:t>
            </a:r>
            <a:r>
              <a:rPr lang="en-US" sz="1400" dirty="0">
                <a:solidFill>
                  <a:srgbClr val="990000"/>
                </a:solidFill>
              </a:rPr>
              <a:t>header </a:t>
            </a:r>
            <a:r>
              <a:rPr lang="bg-BG" sz="1400" dirty="0">
                <a:solidFill>
                  <a:srgbClr val="990000"/>
                </a:solidFill>
              </a:rPr>
              <a:t>елемент</a:t>
            </a:r>
            <a:endParaRPr lang="en-GB" sz="1400" dirty="0">
              <a:solidFill>
                <a:srgbClr val="990000"/>
              </a:solidFill>
            </a:endParaRPr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>
            <a:off x="684213" y="6597650"/>
            <a:ext cx="7920037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</p:spTree>
  </p:cSld>
  <p:clrMapOvr>
    <a:masterClrMapping/>
  </p:clrMapOvr>
  <p:transition spd="med"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828800"/>
            <a:ext cx="5948363" cy="408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5791200" y="1524000"/>
            <a:ext cx="30480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</p:spTree>
  </p:cSld>
  <p:clrMapOvr>
    <a:masterClrMapping/>
  </p:clrMapOvr>
  <p:transition spd="med"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35496" y="228600"/>
            <a:ext cx="90010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bg-BG" sz="2400" dirty="0">
                <a:solidFill>
                  <a:srgbClr val="FF0000"/>
                </a:solidFill>
              </a:rPr>
              <a:t>2. преобразуване (през стек) </a:t>
            </a:r>
            <a:r>
              <a:rPr lang="bg-BG" sz="2400" dirty="0" smtClean="0">
                <a:solidFill>
                  <a:srgbClr val="FF0000"/>
                </a:solidFill>
              </a:rPr>
              <a:t>- </a:t>
            </a:r>
            <a:r>
              <a:rPr lang="bg-BG" sz="2400" dirty="0">
                <a:solidFill>
                  <a:srgbClr val="FF0000"/>
                </a:solidFill>
              </a:rPr>
              <a:t>префиксен към </a:t>
            </a:r>
            <a:r>
              <a:rPr lang="bg-BG" sz="2400" dirty="0" err="1">
                <a:solidFill>
                  <a:srgbClr val="FF0000"/>
                </a:solidFill>
              </a:rPr>
              <a:t>постфикен</a:t>
            </a:r>
            <a:r>
              <a:rPr lang="bg-BG" sz="2400" dirty="0">
                <a:solidFill>
                  <a:srgbClr val="FF0000"/>
                </a:solidFill>
              </a:rPr>
              <a:t> запис</a:t>
            </a:r>
            <a:r>
              <a:rPr lang="bg-BG" sz="2000" dirty="0">
                <a:solidFill>
                  <a:srgbClr val="333300"/>
                </a:solidFill>
              </a:rPr>
              <a:t>:</a:t>
            </a:r>
          </a:p>
          <a:p>
            <a:pPr eaLnBrk="1" hangingPunct="1"/>
            <a:endParaRPr lang="bg-BG" sz="2000" dirty="0">
              <a:solidFill>
                <a:srgbClr val="333300"/>
              </a:solidFill>
            </a:endParaRPr>
          </a:p>
          <a:p>
            <a:pPr eaLnBrk="1" hangingPunct="1"/>
            <a:r>
              <a:rPr lang="bg-BG" sz="1800" b="0" dirty="0"/>
              <a:t>нека имаме:</a:t>
            </a:r>
          </a:p>
          <a:p>
            <a:pPr eaLnBrk="1" hangingPunct="1"/>
            <a:r>
              <a:rPr lang="bg-BG" sz="1800" b="0" dirty="0"/>
              <a:t>	</a:t>
            </a:r>
            <a:r>
              <a:rPr lang="en-US" sz="1800" dirty="0"/>
              <a:t>a + b * c + (d * e + f ) * g</a:t>
            </a:r>
            <a:endParaRPr lang="en-GB" sz="1800" dirty="0"/>
          </a:p>
        </p:txBody>
      </p:sp>
      <p:pic>
        <p:nvPicPr>
          <p:cNvPr id="35843" name="Picture 3" descr="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447800"/>
            <a:ext cx="6324600" cy="50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1371600" y="1447800"/>
            <a:ext cx="2362200" cy="152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0" y="2060575"/>
            <a:ext cx="2370649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bg-BG" sz="1600" dirty="0">
                <a:solidFill>
                  <a:srgbClr val="C00000"/>
                </a:solidFill>
              </a:rPr>
              <a:t>правила:</a:t>
            </a:r>
          </a:p>
          <a:p>
            <a:pPr eaLnBrk="1" hangingPunct="1"/>
            <a:r>
              <a:rPr lang="bg-BG" dirty="0">
                <a:solidFill>
                  <a:srgbClr val="C00000"/>
                </a:solidFill>
              </a:rPr>
              <a:t>1.при ‘)’ извличаме </a:t>
            </a:r>
          </a:p>
          <a:p>
            <a:pPr eaLnBrk="1" hangingPunct="1"/>
            <a:r>
              <a:rPr lang="bg-BG" dirty="0">
                <a:solidFill>
                  <a:srgbClr val="C00000"/>
                </a:solidFill>
              </a:rPr>
              <a:t>от стека до </a:t>
            </a:r>
            <a:r>
              <a:rPr lang="bg-BG" dirty="0" smtClean="0">
                <a:solidFill>
                  <a:srgbClr val="C00000"/>
                </a:solidFill>
              </a:rPr>
              <a:t>‘(‘</a:t>
            </a:r>
          </a:p>
          <a:p>
            <a:pPr eaLnBrk="1" hangingPunct="1"/>
            <a:endParaRPr lang="bg-BG" dirty="0">
              <a:solidFill>
                <a:srgbClr val="C00000"/>
              </a:solidFill>
            </a:endParaRPr>
          </a:p>
          <a:p>
            <a:pPr eaLnBrk="1" hangingPunct="1"/>
            <a:r>
              <a:rPr lang="bg-BG" dirty="0">
                <a:solidFill>
                  <a:srgbClr val="C00000"/>
                </a:solidFill>
              </a:rPr>
              <a:t>2. при прочитане на ‘</a:t>
            </a:r>
            <a:r>
              <a:rPr lang="bg-BG" dirty="0" err="1">
                <a:solidFill>
                  <a:srgbClr val="C00000"/>
                </a:solidFill>
              </a:rPr>
              <a:t>операция’</a:t>
            </a:r>
            <a:endParaRPr lang="bg-BG" dirty="0">
              <a:solidFill>
                <a:srgbClr val="C00000"/>
              </a:solidFill>
            </a:endParaRPr>
          </a:p>
          <a:p>
            <a:pPr eaLnBrk="1" hangingPunct="1"/>
            <a:r>
              <a:rPr lang="bg-BG" dirty="0">
                <a:solidFill>
                  <a:srgbClr val="C00000"/>
                </a:solidFill>
              </a:rPr>
              <a:t>извличаме от стека до</a:t>
            </a:r>
          </a:p>
          <a:p>
            <a:pPr eaLnBrk="1" hangingPunct="1"/>
            <a:r>
              <a:rPr lang="bg-BG" dirty="0">
                <a:solidFill>
                  <a:srgbClr val="C00000"/>
                </a:solidFill>
              </a:rPr>
              <a:t>достигане на по-ниско</a:t>
            </a:r>
          </a:p>
          <a:p>
            <a:pPr eaLnBrk="1" hangingPunct="1"/>
            <a:r>
              <a:rPr lang="bg-BG" dirty="0">
                <a:solidFill>
                  <a:srgbClr val="C00000"/>
                </a:solidFill>
              </a:rPr>
              <a:t>приоритетна операция</a:t>
            </a:r>
            <a:r>
              <a:rPr lang="bg-BG" dirty="0" smtClean="0">
                <a:solidFill>
                  <a:srgbClr val="C00000"/>
                </a:solidFill>
              </a:rPr>
              <a:t>.</a:t>
            </a:r>
          </a:p>
          <a:p>
            <a:pPr eaLnBrk="1" hangingPunct="1"/>
            <a:endParaRPr lang="bg-BG" dirty="0">
              <a:solidFill>
                <a:srgbClr val="C00000"/>
              </a:solidFill>
            </a:endParaRPr>
          </a:p>
          <a:p>
            <a:pPr eaLnBrk="1" hangingPunct="1"/>
            <a:r>
              <a:rPr lang="bg-BG" dirty="0">
                <a:solidFill>
                  <a:srgbClr val="C00000"/>
                </a:solidFill>
              </a:rPr>
              <a:t>3. достигайки края на входния</a:t>
            </a:r>
          </a:p>
          <a:p>
            <a:pPr eaLnBrk="1" hangingPunct="1"/>
            <a:r>
              <a:rPr lang="bg-BG" dirty="0">
                <a:solidFill>
                  <a:srgbClr val="C00000"/>
                </a:solidFill>
              </a:rPr>
              <a:t>поток, изпразваме стека,</a:t>
            </a:r>
          </a:p>
          <a:p>
            <a:pPr eaLnBrk="1" hangingPunct="1"/>
            <a:r>
              <a:rPr lang="bg-BG" dirty="0">
                <a:solidFill>
                  <a:srgbClr val="C00000"/>
                </a:solidFill>
              </a:rPr>
              <a:t>пишейки всичко в изходния</a:t>
            </a:r>
          </a:p>
          <a:p>
            <a:pPr eaLnBrk="1" hangingPunct="1"/>
            <a:r>
              <a:rPr lang="bg-BG" dirty="0">
                <a:solidFill>
                  <a:srgbClr val="C00000"/>
                </a:solidFill>
              </a:rPr>
              <a:t>поток.</a:t>
            </a:r>
            <a:endParaRPr lang="en-GB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med"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52400"/>
            <a:ext cx="6248400" cy="637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5943600" y="152400"/>
            <a:ext cx="28956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288925" y="2017713"/>
            <a:ext cx="166584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dirty="0" err="1">
                <a:solidFill>
                  <a:srgbClr val="990000"/>
                </a:solidFill>
              </a:rPr>
              <a:t>a+b</a:t>
            </a:r>
            <a:r>
              <a:rPr lang="en-US" sz="1600" dirty="0">
                <a:solidFill>
                  <a:srgbClr val="990000"/>
                </a:solidFill>
              </a:rPr>
              <a:t>*c+(d*</a:t>
            </a:r>
            <a:r>
              <a:rPr lang="en-US" sz="1600" dirty="0" err="1">
                <a:solidFill>
                  <a:srgbClr val="990000"/>
                </a:solidFill>
              </a:rPr>
              <a:t>e+f</a:t>
            </a:r>
            <a:r>
              <a:rPr lang="en-US" sz="1600" dirty="0">
                <a:solidFill>
                  <a:srgbClr val="990000"/>
                </a:solidFill>
              </a:rPr>
              <a:t>)*g</a:t>
            </a:r>
            <a:endParaRPr lang="en-GB" sz="1600" dirty="0">
              <a:solidFill>
                <a:srgbClr val="990000"/>
              </a:solidFill>
            </a:endParaRPr>
          </a:p>
        </p:txBody>
      </p:sp>
    </p:spTree>
  </p:cSld>
  <p:clrMapOvr>
    <a:masterClrMapping/>
  </p:clrMapOvr>
  <p:transition spd="med"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9"/>
          <p:cNvSpPr>
            <a:spLocks noChangeArrowheads="1"/>
          </p:cNvSpPr>
          <p:nvPr/>
        </p:nvSpPr>
        <p:spPr bwMode="auto">
          <a:xfrm>
            <a:off x="5292725" y="1447801"/>
            <a:ext cx="3165475" cy="685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bg-BG"/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2819400" y="1600200"/>
            <a:ext cx="53637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bg-BG" sz="1400" dirty="0"/>
              <a:t>стек			</a:t>
            </a:r>
            <a:r>
              <a:rPr lang="en-US" sz="1800" dirty="0" err="1">
                <a:solidFill>
                  <a:srgbClr val="FF0000"/>
                </a:solidFill>
              </a:rPr>
              <a:t>abc</a:t>
            </a:r>
            <a:r>
              <a:rPr lang="en-US" sz="1800" dirty="0">
                <a:solidFill>
                  <a:srgbClr val="FF0000"/>
                </a:solidFill>
              </a:rPr>
              <a:t> * + de * f + g * +</a:t>
            </a:r>
          </a:p>
          <a:p>
            <a:pPr eaLnBrk="1" hangingPunct="1"/>
            <a:r>
              <a:rPr lang="en-US" sz="1800" dirty="0"/>
              <a:t>				</a:t>
            </a:r>
            <a:r>
              <a:rPr lang="bg-BG" sz="1800" dirty="0"/>
              <a:t>това е изходът</a:t>
            </a:r>
            <a:endParaRPr lang="en-GB" sz="1800" dirty="0"/>
          </a:p>
        </p:txBody>
      </p:sp>
      <p:sp>
        <p:nvSpPr>
          <p:cNvPr id="37893" name="Line 4"/>
          <p:cNvSpPr>
            <a:spLocks noChangeShapeType="1"/>
          </p:cNvSpPr>
          <p:nvPr/>
        </p:nvSpPr>
        <p:spPr bwMode="auto">
          <a:xfrm>
            <a:off x="2743200" y="838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37894" name="Line 5"/>
          <p:cNvSpPr>
            <a:spLocks noChangeShapeType="1"/>
          </p:cNvSpPr>
          <p:nvPr/>
        </p:nvSpPr>
        <p:spPr bwMode="auto">
          <a:xfrm>
            <a:off x="3276600" y="838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37895" name="Line 6"/>
          <p:cNvSpPr>
            <a:spLocks noChangeShapeType="1"/>
          </p:cNvSpPr>
          <p:nvPr/>
        </p:nvSpPr>
        <p:spPr bwMode="auto">
          <a:xfrm>
            <a:off x="2743200" y="1447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37896" name="Text Box 7"/>
          <p:cNvSpPr txBox="1">
            <a:spLocks noChangeArrowheads="1"/>
          </p:cNvSpPr>
          <p:nvPr/>
        </p:nvSpPr>
        <p:spPr bwMode="auto">
          <a:xfrm>
            <a:off x="1402556" y="2924944"/>
            <a:ext cx="2833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bg-BG" sz="2000" dirty="0">
                <a:solidFill>
                  <a:srgbClr val="990000"/>
                </a:solidFill>
              </a:rPr>
              <a:t>3. викане на функции: </a:t>
            </a:r>
            <a:endParaRPr lang="en-GB" sz="2000" dirty="0">
              <a:solidFill>
                <a:srgbClr val="990000"/>
              </a:solidFill>
            </a:endParaRPr>
          </a:p>
        </p:txBody>
      </p:sp>
      <p:sp>
        <p:nvSpPr>
          <p:cNvPr id="37897" name="Text Box 8"/>
          <p:cNvSpPr txBox="1">
            <a:spLocks noChangeArrowheads="1"/>
          </p:cNvSpPr>
          <p:nvPr/>
        </p:nvSpPr>
        <p:spPr bwMode="auto">
          <a:xfrm>
            <a:off x="1801018" y="3933056"/>
            <a:ext cx="642034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bg-BG" sz="1600" dirty="0"/>
              <a:t>предаване на параметри; връщане резултат; локални променливи.</a:t>
            </a:r>
          </a:p>
          <a:p>
            <a:pPr eaLnBrk="1" hangingPunct="1"/>
            <a:r>
              <a:rPr lang="bg-BG" sz="1600" dirty="0"/>
              <a:t>специален случай при рекурсивни повиквания (</a:t>
            </a:r>
            <a:r>
              <a:rPr lang="bg-BG" sz="1600" dirty="0" err="1"/>
              <a:t>фрейм</a:t>
            </a:r>
            <a:r>
              <a:rPr lang="bg-BG" sz="1600" dirty="0"/>
              <a:t>)</a:t>
            </a:r>
          </a:p>
          <a:p>
            <a:pPr eaLnBrk="1" hangingPunct="1"/>
            <a:r>
              <a:rPr lang="bg-BG" sz="1600" dirty="0"/>
              <a:t>пример с опашна </a:t>
            </a:r>
            <a:r>
              <a:rPr lang="bg-BG" sz="1600" dirty="0" smtClean="0"/>
              <a:t>рекурсия</a:t>
            </a:r>
            <a:endParaRPr lang="en-GB" sz="1600" dirty="0"/>
          </a:p>
        </p:txBody>
      </p:sp>
    </p:spTree>
  </p:cSld>
  <p:clrMapOvr>
    <a:masterClrMapping/>
  </p:clrMapOvr>
  <p:transition spd="med"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746125" y="117475"/>
            <a:ext cx="12859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bg-BG" sz="2400" dirty="0">
                <a:solidFill>
                  <a:srgbClr val="990000"/>
                </a:solidFill>
              </a:rPr>
              <a:t>опашки</a:t>
            </a:r>
            <a:endParaRPr lang="en-GB" sz="2400" dirty="0">
              <a:solidFill>
                <a:srgbClr val="990000"/>
              </a:solidFill>
            </a:endParaRP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1431925" y="976313"/>
            <a:ext cx="35163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bg-BG" sz="1600"/>
              <a:t>реализация на опашки чрез списък;</a:t>
            </a:r>
          </a:p>
          <a:p>
            <a:pPr eaLnBrk="1" hangingPunct="1"/>
            <a:r>
              <a:rPr lang="bg-BG" sz="1600"/>
              <a:t>реализация на опашка чрез масив:</a:t>
            </a:r>
            <a:endParaRPr lang="en-GB" sz="1600"/>
          </a:p>
        </p:txBody>
      </p:sp>
      <p:pic>
        <p:nvPicPr>
          <p:cNvPr id="39940" name="Picture 4" descr="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24000"/>
            <a:ext cx="5549900" cy="503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81000"/>
            <a:ext cx="48006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3" name="Picture 3" descr="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924944"/>
            <a:ext cx="5016500" cy="354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990600" y="3810000"/>
            <a:ext cx="1417638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bg-BG" sz="1400">
                <a:solidFill>
                  <a:srgbClr val="990000"/>
                </a:solidFill>
              </a:rPr>
              <a:t>декларация на </a:t>
            </a:r>
          </a:p>
          <a:p>
            <a:pPr eaLnBrk="1" hangingPunct="1"/>
            <a:r>
              <a:rPr lang="bg-BG" sz="1400">
                <a:solidFill>
                  <a:srgbClr val="990000"/>
                </a:solidFill>
              </a:rPr>
              <a:t>клас –</a:t>
            </a:r>
          </a:p>
          <a:p>
            <a:pPr eaLnBrk="1" hangingPunct="1"/>
            <a:r>
              <a:rPr lang="bg-BG" sz="1400">
                <a:solidFill>
                  <a:srgbClr val="990000"/>
                </a:solidFill>
              </a:rPr>
              <a:t>опашка .</a:t>
            </a:r>
          </a:p>
          <a:p>
            <a:pPr eaLnBrk="1" hangingPunct="1"/>
            <a:r>
              <a:rPr lang="bg-BG" sz="1400">
                <a:solidFill>
                  <a:srgbClr val="990000"/>
                </a:solidFill>
              </a:rPr>
              <a:t>(реализация</a:t>
            </a:r>
          </a:p>
          <a:p>
            <a:pPr eaLnBrk="1" hangingPunct="1"/>
            <a:r>
              <a:rPr lang="bg-BG" sz="1400">
                <a:solidFill>
                  <a:srgbClr val="990000"/>
                </a:solidFill>
              </a:rPr>
              <a:t>през </a:t>
            </a:r>
          </a:p>
          <a:p>
            <a:pPr eaLnBrk="1" hangingPunct="1"/>
            <a:r>
              <a:rPr lang="bg-BG" sz="1400">
                <a:solidFill>
                  <a:srgbClr val="990000"/>
                </a:solidFill>
              </a:rPr>
              <a:t>масив )</a:t>
            </a:r>
            <a:endParaRPr lang="en-GB" sz="1400">
              <a:solidFill>
                <a:srgbClr val="990000"/>
              </a:solidFill>
            </a:endParaRPr>
          </a:p>
        </p:txBody>
      </p:sp>
      <p:sp>
        <p:nvSpPr>
          <p:cNvPr id="40965" name="AutoShape 5"/>
          <p:cNvSpPr>
            <a:spLocks/>
          </p:cNvSpPr>
          <p:nvPr/>
        </p:nvSpPr>
        <p:spPr bwMode="auto">
          <a:xfrm>
            <a:off x="2590800" y="3200400"/>
            <a:ext cx="304800" cy="3124200"/>
          </a:xfrm>
          <a:prstGeom prst="leftBrace">
            <a:avLst>
              <a:gd name="adj1" fmla="val 85417"/>
              <a:gd name="adj2" fmla="val 50000"/>
            </a:avLst>
          </a:prstGeom>
          <a:noFill/>
          <a:ln w="57150">
            <a:solidFill>
              <a:srgbClr val="99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bg-BG" sz="2400" b="0">
              <a:solidFill>
                <a:srgbClr val="990000"/>
              </a:solidFill>
            </a:endParaRPr>
          </a:p>
        </p:txBody>
      </p:sp>
    </p:spTree>
  </p:cSld>
  <p:clrMapOvr>
    <a:masterClrMapping/>
  </p:clrMapOvr>
  <p:transition spd="med"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988" y="1763713"/>
            <a:ext cx="5916612" cy="436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Line 3"/>
          <p:cNvSpPr>
            <a:spLocks noChangeShapeType="1"/>
          </p:cNvSpPr>
          <p:nvPr/>
        </p:nvSpPr>
        <p:spPr bwMode="auto">
          <a:xfrm>
            <a:off x="1447800" y="3048000"/>
            <a:ext cx="1143000" cy="0"/>
          </a:xfrm>
          <a:prstGeom prst="line">
            <a:avLst/>
          </a:prstGeom>
          <a:noFill/>
          <a:ln w="57150">
            <a:solidFill>
              <a:srgbClr val="99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43012" name="Line 4"/>
          <p:cNvSpPr>
            <a:spLocks noChangeShapeType="1"/>
          </p:cNvSpPr>
          <p:nvPr/>
        </p:nvSpPr>
        <p:spPr bwMode="auto">
          <a:xfrm>
            <a:off x="1371600" y="5334000"/>
            <a:ext cx="1143000" cy="0"/>
          </a:xfrm>
          <a:prstGeom prst="line">
            <a:avLst/>
          </a:prstGeom>
          <a:noFill/>
          <a:ln w="57150">
            <a:solidFill>
              <a:srgbClr val="99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1752600" y="1600200"/>
            <a:ext cx="32004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1355725" y="1052513"/>
            <a:ext cx="45672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bg-BG" sz="1600"/>
              <a:t>реализация на методи на опашка (през масив) :</a:t>
            </a:r>
            <a:endParaRPr lang="en-GB" sz="1600"/>
          </a:p>
        </p:txBody>
      </p:sp>
    </p:spTree>
  </p:cSld>
  <p:clrMapOvr>
    <a:masterClrMapping/>
  </p:clrMapOvr>
  <p:transition spd="med"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50" y="2365375"/>
            <a:ext cx="5619750" cy="365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Line 3"/>
          <p:cNvSpPr>
            <a:spLocks noChangeShapeType="1"/>
          </p:cNvSpPr>
          <p:nvPr/>
        </p:nvSpPr>
        <p:spPr bwMode="auto">
          <a:xfrm>
            <a:off x="1219200" y="3733800"/>
            <a:ext cx="1143000" cy="0"/>
          </a:xfrm>
          <a:prstGeom prst="line">
            <a:avLst/>
          </a:prstGeom>
          <a:noFill/>
          <a:ln w="57150">
            <a:solidFill>
              <a:srgbClr val="99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1355725" y="1052513"/>
            <a:ext cx="45672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bg-BG" sz="1600"/>
              <a:t>реализация на методи на опашка (през масив) :</a:t>
            </a:r>
            <a:endParaRPr lang="en-GB" sz="1600"/>
          </a:p>
        </p:txBody>
      </p:sp>
    </p:spTree>
  </p:cSld>
  <p:clrMapOvr>
    <a:masterClrMapping/>
  </p:clrMapOvr>
  <p:transition spd="med"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1736725" y="1128713"/>
            <a:ext cx="395390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bg-BG" sz="1800" dirty="0">
                <a:solidFill>
                  <a:srgbClr val="C00000"/>
                </a:solidFill>
              </a:rPr>
              <a:t>използване на опашки:</a:t>
            </a:r>
          </a:p>
          <a:p>
            <a:pPr eaLnBrk="1" hangingPunct="1"/>
            <a:endParaRPr lang="bg-BG" sz="1800" dirty="0"/>
          </a:p>
          <a:p>
            <a:pPr eaLnBrk="1" hangingPunct="1">
              <a:buFontTx/>
              <a:buChar char="•"/>
            </a:pPr>
            <a:r>
              <a:rPr lang="bg-BG" sz="1800" dirty="0"/>
              <a:t>в реализация на графи;</a:t>
            </a:r>
          </a:p>
          <a:p>
            <a:pPr eaLnBrk="1" hangingPunct="1">
              <a:buFontTx/>
              <a:buChar char="•"/>
            </a:pPr>
            <a:r>
              <a:rPr lang="bg-BG" sz="1800" dirty="0"/>
              <a:t>опашки задачи напр. към принтер;</a:t>
            </a:r>
          </a:p>
          <a:p>
            <a:pPr eaLnBrk="1" hangingPunct="1">
              <a:buFontTx/>
              <a:buChar char="•"/>
            </a:pPr>
            <a:r>
              <a:rPr lang="bg-BG" sz="1800" dirty="0"/>
              <a:t>опашки задачи към </a:t>
            </a:r>
            <a:r>
              <a:rPr lang="en-US" sz="1800" dirty="0"/>
              <a:t>file server;</a:t>
            </a:r>
            <a:endParaRPr lang="bg-BG" sz="1800" dirty="0"/>
          </a:p>
          <a:p>
            <a:pPr eaLnBrk="1" hangingPunct="1">
              <a:buFontTx/>
              <a:buChar char="•"/>
            </a:pPr>
            <a:r>
              <a:rPr lang="bg-BG" sz="1800" dirty="0"/>
              <a:t>опашки от заявки за обслужване;</a:t>
            </a:r>
          </a:p>
          <a:p>
            <a:pPr eaLnBrk="1" hangingPunct="1">
              <a:buFontTx/>
              <a:buChar char="•"/>
            </a:pPr>
            <a:r>
              <a:rPr lang="bg-BG" sz="1800" dirty="0"/>
              <a:t>опашки от клиенти;</a:t>
            </a:r>
          </a:p>
          <a:p>
            <a:pPr eaLnBrk="1" hangingPunct="1">
              <a:buFontTx/>
              <a:buChar char="•"/>
            </a:pPr>
            <a:r>
              <a:rPr lang="bg-BG" sz="1800" dirty="0"/>
              <a:t>опашки от съобщения в </a:t>
            </a:r>
            <a:r>
              <a:rPr lang="en-US" sz="1800" dirty="0"/>
              <a:t>Windows</a:t>
            </a:r>
            <a:r>
              <a:rPr lang="bg-BG" sz="1600" dirty="0"/>
              <a:t>;</a:t>
            </a:r>
            <a:endParaRPr lang="en-GB" sz="1600" dirty="0"/>
          </a:p>
        </p:txBody>
      </p:sp>
    </p:spTree>
  </p:cSld>
  <p:clrMapOvr>
    <a:masterClrMapping/>
  </p:clrMapOvr>
  <p:transition spd="med"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/>
          <p:cNvSpPr txBox="1">
            <a:spLocks noChangeArrowheads="1"/>
          </p:cNvSpPr>
          <p:nvPr/>
        </p:nvSpPr>
        <p:spPr bwMode="auto">
          <a:xfrm>
            <a:off x="950913" y="690563"/>
            <a:ext cx="800482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bg-BG" sz="2400" dirty="0">
                <a:solidFill>
                  <a:srgbClr val="FF0000"/>
                </a:solidFill>
              </a:rPr>
              <a:t>Шаблони в </a:t>
            </a:r>
            <a:r>
              <a:rPr lang="en-US" sz="2400" dirty="0">
                <a:solidFill>
                  <a:srgbClr val="FF0000"/>
                </a:solidFill>
              </a:rPr>
              <a:t>C++</a:t>
            </a:r>
            <a:r>
              <a:rPr lang="bg-BG" sz="2400" dirty="0">
                <a:solidFill>
                  <a:srgbClr val="FF0000"/>
                </a:solidFill>
              </a:rPr>
              <a:t> (</a:t>
            </a:r>
            <a:r>
              <a:rPr lang="en-US" sz="2400" dirty="0">
                <a:solidFill>
                  <a:srgbClr val="FF0000"/>
                </a:solidFill>
              </a:rPr>
              <a:t>Templates</a:t>
            </a:r>
            <a:r>
              <a:rPr lang="bg-BG" sz="2400" dirty="0">
                <a:solidFill>
                  <a:srgbClr val="FF0000"/>
                </a:solidFill>
              </a:rPr>
              <a:t>) 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bg-BG" sz="2400" dirty="0" smtClean="0">
                <a:solidFill>
                  <a:srgbClr val="FF0000"/>
                </a:solidFill>
              </a:rPr>
              <a:t>- малко теория</a:t>
            </a:r>
            <a:endParaRPr lang="en-US" sz="2400" dirty="0">
              <a:solidFill>
                <a:srgbClr val="FF0000"/>
              </a:solidFill>
            </a:endParaRPr>
          </a:p>
          <a:p>
            <a:pPr eaLnBrk="1" hangingPunct="1">
              <a:buFontTx/>
              <a:buChar char="-"/>
            </a:pPr>
            <a:r>
              <a:rPr lang="en-US" sz="1600" dirty="0" smtClean="0">
                <a:solidFill>
                  <a:srgbClr val="0B0A09"/>
                </a:solidFill>
              </a:rPr>
              <a:t>Function </a:t>
            </a:r>
            <a:r>
              <a:rPr lang="en-US" sz="1600" dirty="0">
                <a:solidFill>
                  <a:srgbClr val="0B0A09"/>
                </a:solidFill>
              </a:rPr>
              <a:t>templates</a:t>
            </a:r>
          </a:p>
          <a:p>
            <a:pPr eaLnBrk="1" hangingPunct="1">
              <a:buFontTx/>
              <a:buChar char="-"/>
            </a:pPr>
            <a:r>
              <a:rPr lang="en-US" sz="1600" dirty="0">
                <a:solidFill>
                  <a:srgbClr val="0B0A09"/>
                </a:solidFill>
              </a:rPr>
              <a:t>Class templates		</a:t>
            </a:r>
            <a:r>
              <a:rPr lang="en-US" sz="1600" dirty="0" smtClean="0">
                <a:solidFill>
                  <a:srgbClr val="0B0A09"/>
                </a:solidFill>
              </a:rPr>
              <a:t>template specialization</a:t>
            </a:r>
            <a:endParaRPr lang="en-US" sz="1600" dirty="0">
              <a:solidFill>
                <a:srgbClr val="0B0A09"/>
              </a:solidFill>
            </a:endParaRPr>
          </a:p>
          <a:p>
            <a:pPr eaLnBrk="1" hangingPunct="1"/>
            <a:r>
              <a:rPr lang="en-US" sz="1600" dirty="0">
                <a:solidFill>
                  <a:srgbClr val="0B0A09"/>
                </a:solidFill>
              </a:rPr>
              <a:t>			(generic programming</a:t>
            </a:r>
            <a:r>
              <a:rPr lang="bg-BG" sz="1600" dirty="0">
                <a:solidFill>
                  <a:srgbClr val="0B0A09"/>
                </a:solidFill>
              </a:rPr>
              <a:t> </a:t>
            </a:r>
            <a:r>
              <a:rPr lang="en-US" sz="1600" dirty="0">
                <a:solidFill>
                  <a:srgbClr val="0B0A09"/>
                </a:solidFill>
              </a:rPr>
              <a:t> </a:t>
            </a:r>
            <a:r>
              <a:rPr lang="bg-BG" sz="1600" dirty="0" smtClean="0">
                <a:solidFill>
                  <a:srgbClr val="0B0A09"/>
                </a:solidFill>
              </a:rPr>
              <a:t>в</a:t>
            </a:r>
            <a:r>
              <a:rPr lang="en-US" sz="1600" dirty="0" smtClean="0">
                <a:solidFill>
                  <a:srgbClr val="0B0A09"/>
                </a:solidFill>
              </a:rPr>
              <a:t> </a:t>
            </a:r>
            <a:r>
              <a:rPr lang="en-US" sz="1600" dirty="0">
                <a:solidFill>
                  <a:srgbClr val="0B0A09"/>
                </a:solidFill>
              </a:rPr>
              <a:t>.NET)</a:t>
            </a:r>
          </a:p>
          <a:p>
            <a:pPr eaLnBrk="1" hangingPunct="1"/>
            <a:endParaRPr lang="en-US" sz="1600" dirty="0">
              <a:solidFill>
                <a:srgbClr val="0B0A09"/>
              </a:solidFill>
            </a:endParaRPr>
          </a:p>
          <a:p>
            <a:pPr eaLnBrk="1" hangingPunct="1"/>
            <a:r>
              <a:rPr lang="bg-BG" sz="1600" dirty="0" smtClean="0">
                <a:solidFill>
                  <a:srgbClr val="0B0A09"/>
                </a:solidFill>
              </a:rPr>
              <a:t>За обслужване на шаблони в конструирана </a:t>
            </a:r>
            <a:r>
              <a:rPr lang="en-US" sz="1600" dirty="0" smtClean="0">
                <a:solidFill>
                  <a:srgbClr val="0B0A09"/>
                </a:solidFill>
              </a:rPr>
              <a:t>Standard </a:t>
            </a:r>
            <a:r>
              <a:rPr lang="en-US" sz="1600" dirty="0">
                <a:solidFill>
                  <a:srgbClr val="0B0A09"/>
                </a:solidFill>
              </a:rPr>
              <a:t>Template Library (STL</a:t>
            </a:r>
            <a:r>
              <a:rPr lang="en-US" sz="1600" dirty="0" smtClean="0">
                <a:solidFill>
                  <a:srgbClr val="0B0A09"/>
                </a:solidFill>
              </a:rPr>
              <a:t>)</a:t>
            </a:r>
            <a:r>
              <a:rPr lang="bg-BG" sz="1600" dirty="0" smtClean="0">
                <a:solidFill>
                  <a:srgbClr val="0B0A09"/>
                </a:solidFill>
              </a:rPr>
              <a:t>, която</a:t>
            </a:r>
            <a:r>
              <a:rPr lang="en-US" sz="1600" dirty="0" smtClean="0">
                <a:solidFill>
                  <a:srgbClr val="0B0A09"/>
                </a:solidFill>
              </a:rPr>
              <a:t> </a:t>
            </a:r>
            <a:endParaRPr lang="bg-BG" sz="1600" dirty="0" smtClean="0">
              <a:solidFill>
                <a:srgbClr val="0B0A09"/>
              </a:solidFill>
            </a:endParaRPr>
          </a:p>
          <a:p>
            <a:pPr eaLnBrk="1" hangingPunct="1"/>
            <a:r>
              <a:rPr lang="bg-BG" sz="1600" dirty="0" smtClean="0">
                <a:solidFill>
                  <a:srgbClr val="0B0A09"/>
                </a:solidFill>
              </a:rPr>
              <a:t> съдържа базовите класове и алгоритми.</a:t>
            </a:r>
            <a:endParaRPr lang="bg-BG" sz="1600" dirty="0">
              <a:solidFill>
                <a:srgbClr val="0B0A09"/>
              </a:solidFill>
            </a:endParaRPr>
          </a:p>
        </p:txBody>
      </p:sp>
      <p:sp>
        <p:nvSpPr>
          <p:cNvPr id="6147" name="Line 5"/>
          <p:cNvSpPr>
            <a:spLocks noChangeShapeType="1"/>
          </p:cNvSpPr>
          <p:nvPr/>
        </p:nvSpPr>
        <p:spPr bwMode="auto">
          <a:xfrm>
            <a:off x="2843213" y="1124744"/>
            <a:ext cx="0" cy="576263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6148" name="Text Box 6"/>
          <p:cNvSpPr txBox="1">
            <a:spLocks noChangeArrowheads="1"/>
          </p:cNvSpPr>
          <p:nvPr/>
        </p:nvSpPr>
        <p:spPr bwMode="auto">
          <a:xfrm>
            <a:off x="1023938" y="2825750"/>
            <a:ext cx="7810151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bg-BG" sz="2000" dirty="0" smtClean="0">
                <a:solidFill>
                  <a:srgbClr val="C00000"/>
                </a:solidFill>
              </a:rPr>
              <a:t>Функции - шаблони</a:t>
            </a:r>
            <a:endParaRPr lang="en-US" sz="2000" dirty="0">
              <a:solidFill>
                <a:srgbClr val="C00000"/>
              </a:solidFill>
            </a:endParaRPr>
          </a:p>
          <a:p>
            <a:pPr eaLnBrk="1" hangingPunct="1">
              <a:buFontTx/>
              <a:buAutoNum type="arabicPeriod"/>
            </a:pPr>
            <a:endParaRPr lang="en-US" sz="1600" dirty="0">
              <a:solidFill>
                <a:srgbClr val="009900"/>
              </a:solidFill>
            </a:endParaRPr>
          </a:p>
          <a:p>
            <a:pPr eaLnBrk="1" hangingPunct="1"/>
            <a:r>
              <a:rPr lang="bg-BG" sz="1400" dirty="0" smtClean="0">
                <a:solidFill>
                  <a:srgbClr val="0B0A09"/>
                </a:solidFill>
              </a:rPr>
              <a:t>Компилаторът генерира  отделен за всяко повикване на функция </a:t>
            </a:r>
            <a:r>
              <a:rPr lang="en-US" sz="1400" u="sng" dirty="0" smtClean="0">
                <a:solidFill>
                  <a:srgbClr val="0B0A09"/>
                </a:solidFill>
              </a:rPr>
              <a:t>source-code</a:t>
            </a:r>
            <a:r>
              <a:rPr lang="en-US" sz="1400" dirty="0" smtClean="0">
                <a:solidFill>
                  <a:srgbClr val="0B0A09"/>
                </a:solidFill>
              </a:rPr>
              <a:t> (</a:t>
            </a:r>
            <a:r>
              <a:rPr lang="bg-BG" sz="1400" dirty="0" smtClean="0">
                <a:solidFill>
                  <a:srgbClr val="0B0A09"/>
                </a:solidFill>
              </a:rPr>
              <a:t> наричан </a:t>
            </a:r>
          </a:p>
          <a:p>
            <a:pPr eaLnBrk="1" hangingPunct="1"/>
            <a:r>
              <a:rPr lang="bg-BG" sz="1400" dirty="0">
                <a:solidFill>
                  <a:srgbClr val="0B0A09"/>
                </a:solidFill>
              </a:rPr>
              <a:t> </a:t>
            </a:r>
            <a:r>
              <a:rPr lang="en-US" sz="1400" dirty="0" smtClean="0">
                <a:solidFill>
                  <a:srgbClr val="0B0A09"/>
                </a:solidFill>
              </a:rPr>
              <a:t>specializations)</a:t>
            </a:r>
            <a:r>
              <a:rPr lang="bg-BG" sz="1400" dirty="0" smtClean="0">
                <a:solidFill>
                  <a:srgbClr val="0B0A09"/>
                </a:solidFill>
              </a:rPr>
              <a:t>, като по този начин обработва съответстващо функционалното повикване</a:t>
            </a:r>
            <a:r>
              <a:rPr lang="en-US" sz="1400" dirty="0" smtClean="0">
                <a:solidFill>
                  <a:srgbClr val="0B0A09"/>
                </a:solidFill>
              </a:rPr>
              <a:t>.</a:t>
            </a:r>
            <a:endParaRPr lang="en-US" sz="1400" dirty="0">
              <a:solidFill>
                <a:srgbClr val="0B0A09"/>
              </a:solidFill>
            </a:endParaRPr>
          </a:p>
          <a:p>
            <a:pPr eaLnBrk="1" hangingPunct="1"/>
            <a:r>
              <a:rPr lang="en-US" sz="1600" dirty="0">
                <a:solidFill>
                  <a:srgbClr val="0B0A09"/>
                </a:solidFill>
              </a:rPr>
              <a:t>( </a:t>
            </a:r>
            <a:r>
              <a:rPr lang="bg-BG" sz="1600" dirty="0" smtClean="0">
                <a:solidFill>
                  <a:srgbClr val="0B0A09"/>
                </a:solidFill>
              </a:rPr>
              <a:t>нещо подобно става и при използване на </a:t>
            </a:r>
            <a:r>
              <a:rPr lang="en-US" sz="1600" dirty="0" smtClean="0">
                <a:solidFill>
                  <a:srgbClr val="0B0A09"/>
                </a:solidFill>
              </a:rPr>
              <a:t>macros (</a:t>
            </a:r>
            <a:r>
              <a:rPr lang="bg-BG" sz="1600" dirty="0" smtClean="0">
                <a:solidFill>
                  <a:srgbClr val="0B0A09"/>
                </a:solidFill>
              </a:rPr>
              <a:t> директива </a:t>
            </a:r>
            <a:r>
              <a:rPr lang="en-US" sz="1600" dirty="0" smtClean="0">
                <a:solidFill>
                  <a:srgbClr val="0B0A09"/>
                </a:solidFill>
              </a:rPr>
              <a:t>#define</a:t>
            </a:r>
            <a:r>
              <a:rPr lang="en-US" sz="1600" dirty="0">
                <a:solidFill>
                  <a:srgbClr val="0B0A09"/>
                </a:solidFill>
              </a:rPr>
              <a:t>…). </a:t>
            </a:r>
            <a:endParaRPr lang="bg-BG" sz="1600" dirty="0" smtClean="0">
              <a:solidFill>
                <a:srgbClr val="0B0A09"/>
              </a:solidFill>
            </a:endParaRPr>
          </a:p>
          <a:p>
            <a:pPr eaLnBrk="1" hangingPunct="1"/>
            <a:r>
              <a:rPr lang="bg-BG" sz="1600" dirty="0" smtClean="0">
                <a:solidFill>
                  <a:srgbClr val="0B0A09"/>
                </a:solidFill>
              </a:rPr>
              <a:t>Но, макросите не са в състояние да изпълнят </a:t>
            </a:r>
            <a:r>
              <a:rPr lang="en-US" sz="1600" dirty="0" smtClean="0"/>
              <a:t> </a:t>
            </a:r>
            <a:r>
              <a:rPr lang="en-US" sz="1600" u="sng" dirty="0">
                <a:solidFill>
                  <a:srgbClr val="0B0A09"/>
                </a:solidFill>
              </a:rPr>
              <a:t>type checking )</a:t>
            </a:r>
            <a:endParaRPr lang="en-US" sz="1600" dirty="0">
              <a:solidFill>
                <a:srgbClr val="0B0A09"/>
              </a:solidFill>
            </a:endParaRPr>
          </a:p>
          <a:p>
            <a:pPr eaLnBrk="1" hangingPunct="1"/>
            <a:endParaRPr lang="en-US" sz="1400" dirty="0">
              <a:solidFill>
                <a:srgbClr val="0B0A09"/>
              </a:solidFill>
            </a:endParaRPr>
          </a:p>
          <a:p>
            <a:pPr eaLnBrk="1" hangingPunct="1"/>
            <a:r>
              <a:rPr lang="en-US" sz="1400" dirty="0">
                <a:solidFill>
                  <a:srgbClr val="0B0A09"/>
                </a:solidFill>
              </a:rPr>
              <a:t>template&lt;</a:t>
            </a:r>
            <a:r>
              <a:rPr lang="en-US" sz="1400" dirty="0" err="1">
                <a:solidFill>
                  <a:srgbClr val="0B0A09"/>
                </a:solidFill>
              </a:rPr>
              <a:t>typename</a:t>
            </a:r>
            <a:r>
              <a:rPr lang="en-US" sz="1400" dirty="0">
                <a:solidFill>
                  <a:srgbClr val="0B0A09"/>
                </a:solidFill>
              </a:rPr>
              <a:t> T &gt;</a:t>
            </a:r>
          </a:p>
          <a:p>
            <a:pPr eaLnBrk="1" hangingPunct="1"/>
            <a:r>
              <a:rPr lang="en-US" sz="1400" dirty="0">
                <a:solidFill>
                  <a:srgbClr val="FF0000"/>
                </a:solidFill>
              </a:rPr>
              <a:t>Or</a:t>
            </a:r>
          </a:p>
          <a:p>
            <a:pPr eaLnBrk="1" hangingPunct="1"/>
            <a:r>
              <a:rPr lang="en-US" sz="1400" dirty="0">
                <a:solidFill>
                  <a:srgbClr val="0B0A09"/>
                </a:solidFill>
              </a:rPr>
              <a:t>template&lt; class </a:t>
            </a:r>
            <a:r>
              <a:rPr lang="en-US" sz="1400" dirty="0" err="1">
                <a:solidFill>
                  <a:srgbClr val="0B0A09"/>
                </a:solidFill>
              </a:rPr>
              <a:t>ElementType</a:t>
            </a:r>
            <a:r>
              <a:rPr lang="en-US" sz="1400" dirty="0">
                <a:solidFill>
                  <a:srgbClr val="0B0A09"/>
                </a:solidFill>
              </a:rPr>
              <a:t> &gt;</a:t>
            </a:r>
          </a:p>
          <a:p>
            <a:pPr eaLnBrk="1" hangingPunct="1"/>
            <a:r>
              <a:rPr lang="en-US" sz="1400" dirty="0">
                <a:solidFill>
                  <a:srgbClr val="FF0000"/>
                </a:solidFill>
              </a:rPr>
              <a:t>Or</a:t>
            </a:r>
          </a:p>
          <a:p>
            <a:pPr eaLnBrk="1" hangingPunct="1"/>
            <a:r>
              <a:rPr lang="en-US" sz="1400" dirty="0">
                <a:solidFill>
                  <a:srgbClr val="0B0A09"/>
                </a:solidFill>
              </a:rPr>
              <a:t>template&lt; </a:t>
            </a:r>
            <a:r>
              <a:rPr lang="en-US" sz="1400" dirty="0" err="1">
                <a:solidFill>
                  <a:srgbClr val="0B0A09"/>
                </a:solidFill>
              </a:rPr>
              <a:t>typename</a:t>
            </a:r>
            <a:r>
              <a:rPr lang="en-US" sz="1400" dirty="0">
                <a:solidFill>
                  <a:srgbClr val="0B0A09"/>
                </a:solidFill>
              </a:rPr>
              <a:t> Border, </a:t>
            </a:r>
            <a:r>
              <a:rPr lang="en-US" sz="1400" dirty="0" err="1">
                <a:solidFill>
                  <a:srgbClr val="0B0A09"/>
                </a:solidFill>
              </a:rPr>
              <a:t>typename</a:t>
            </a:r>
            <a:r>
              <a:rPr lang="en-US" sz="1400" dirty="0">
                <a:solidFill>
                  <a:srgbClr val="0B0A09"/>
                </a:solidFill>
              </a:rPr>
              <a:t> </a:t>
            </a:r>
            <a:r>
              <a:rPr lang="en-US" sz="1400" dirty="0" err="1">
                <a:solidFill>
                  <a:srgbClr val="0B0A09"/>
                </a:solidFill>
              </a:rPr>
              <a:t>fillType</a:t>
            </a:r>
            <a:r>
              <a:rPr lang="en-US" sz="1400" dirty="0">
                <a:solidFill>
                  <a:srgbClr val="0B0A09"/>
                </a:solidFill>
              </a:rPr>
              <a:t> &gt;</a:t>
            </a:r>
          </a:p>
          <a:p>
            <a:pPr eaLnBrk="1" hangingPunct="1"/>
            <a:endParaRPr lang="en-US" sz="1400" u="sng" dirty="0">
              <a:solidFill>
                <a:srgbClr val="0B0A09"/>
              </a:solidFill>
            </a:endParaRPr>
          </a:p>
          <a:p>
            <a:pPr eaLnBrk="1" hangingPunct="1"/>
            <a:endParaRPr lang="en-US" sz="1400" u="sng" dirty="0">
              <a:solidFill>
                <a:srgbClr val="0B0A09"/>
              </a:solidFill>
            </a:endParaRPr>
          </a:p>
          <a:p>
            <a:pPr eaLnBrk="1" hangingPunct="1"/>
            <a:r>
              <a:rPr lang="bg-BG" sz="1400" u="sng" dirty="0" smtClean="0">
                <a:solidFill>
                  <a:srgbClr val="0B0A09"/>
                </a:solidFill>
              </a:rPr>
              <a:t>пример</a:t>
            </a:r>
            <a:r>
              <a:rPr lang="en-US" sz="1400" u="sng" dirty="0" smtClean="0">
                <a:solidFill>
                  <a:srgbClr val="0B0A09"/>
                </a:solidFill>
              </a:rPr>
              <a:t>: </a:t>
            </a:r>
            <a:r>
              <a:rPr lang="bg-BG" sz="1400" u="sng" dirty="0" smtClean="0">
                <a:solidFill>
                  <a:srgbClr val="0B0A09"/>
                </a:solidFill>
              </a:rPr>
              <a:t>нека искаме да създадем функция - шаблон</a:t>
            </a:r>
            <a:r>
              <a:rPr lang="en-US" sz="1800" u="sng" dirty="0" smtClean="0">
                <a:solidFill>
                  <a:srgbClr val="FF0000"/>
                </a:solidFill>
              </a:rPr>
              <a:t>:  </a:t>
            </a:r>
            <a:r>
              <a:rPr lang="en-US" sz="1800" u="sng" dirty="0" err="1">
                <a:solidFill>
                  <a:srgbClr val="FF0000"/>
                </a:solidFill>
              </a:rPr>
              <a:t>printArray</a:t>
            </a:r>
            <a:r>
              <a:rPr lang="en-US" sz="1800" u="sng" dirty="0">
                <a:solidFill>
                  <a:srgbClr val="FF0000"/>
                </a:solidFill>
              </a:rPr>
              <a:t>()</a:t>
            </a:r>
            <a:endParaRPr lang="bg-BG" sz="1800" u="sng" dirty="0">
              <a:solidFill>
                <a:srgbClr val="FF0000"/>
              </a:solidFill>
            </a:endParaRPr>
          </a:p>
        </p:txBody>
      </p:sp>
      <p:sp>
        <p:nvSpPr>
          <p:cNvPr id="6149" name="Text Box 7"/>
          <p:cNvSpPr txBox="1">
            <a:spLocks noChangeArrowheads="1"/>
          </p:cNvSpPr>
          <p:nvPr/>
        </p:nvSpPr>
        <p:spPr bwMode="auto">
          <a:xfrm>
            <a:off x="5559425" y="4605338"/>
            <a:ext cx="28316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bg-BG" dirty="0" smtClean="0">
                <a:solidFill>
                  <a:srgbClr val="C00000"/>
                </a:solidFill>
              </a:rPr>
              <a:t>Означава: </a:t>
            </a:r>
            <a:r>
              <a:rPr lang="en-US" dirty="0" smtClean="0">
                <a:solidFill>
                  <a:srgbClr val="C00000"/>
                </a:solidFill>
              </a:rPr>
              <a:t> ‘</a:t>
            </a:r>
            <a:r>
              <a:rPr lang="bg-BG" dirty="0" smtClean="0">
                <a:solidFill>
                  <a:srgbClr val="C00000"/>
                </a:solidFill>
              </a:rPr>
              <a:t>всеки един базов тип или </a:t>
            </a:r>
          </a:p>
          <a:p>
            <a:pPr eaLnBrk="1" hangingPunct="1"/>
            <a:r>
              <a:rPr lang="bg-BG" dirty="0">
                <a:solidFill>
                  <a:srgbClr val="C00000"/>
                </a:solidFill>
              </a:rPr>
              <a:t> </a:t>
            </a:r>
            <a:r>
              <a:rPr lang="bg-BG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user-defined </a:t>
            </a:r>
            <a:r>
              <a:rPr lang="bg-BG" dirty="0" smtClean="0">
                <a:solidFill>
                  <a:srgbClr val="C00000"/>
                </a:solidFill>
              </a:rPr>
              <a:t>тип</a:t>
            </a:r>
            <a:r>
              <a:rPr lang="en-US" dirty="0" smtClean="0"/>
              <a:t>’</a:t>
            </a:r>
            <a:endParaRPr lang="bg-BG" dirty="0"/>
          </a:p>
        </p:txBody>
      </p:sp>
      <p:sp>
        <p:nvSpPr>
          <p:cNvPr id="6150" name="Line 8"/>
          <p:cNvSpPr>
            <a:spLocks noChangeShapeType="1"/>
          </p:cNvSpPr>
          <p:nvPr/>
        </p:nvSpPr>
        <p:spPr bwMode="auto">
          <a:xfrm flipH="1">
            <a:off x="2456400" y="4813166"/>
            <a:ext cx="3024188" cy="5032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6151" name="Line 9"/>
          <p:cNvSpPr>
            <a:spLocks noChangeShapeType="1"/>
          </p:cNvSpPr>
          <p:nvPr/>
        </p:nvSpPr>
        <p:spPr bwMode="auto">
          <a:xfrm flipH="1">
            <a:off x="3635895" y="4724400"/>
            <a:ext cx="1944167" cy="324644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6152" name="Line 10"/>
          <p:cNvSpPr>
            <a:spLocks noChangeShapeType="1"/>
          </p:cNvSpPr>
          <p:nvPr/>
        </p:nvSpPr>
        <p:spPr bwMode="auto">
          <a:xfrm flipH="1" flipV="1">
            <a:off x="2843213" y="4581525"/>
            <a:ext cx="2736850" cy="714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6153" name="Line 11"/>
          <p:cNvSpPr>
            <a:spLocks noChangeShapeType="1"/>
          </p:cNvSpPr>
          <p:nvPr/>
        </p:nvSpPr>
        <p:spPr bwMode="auto">
          <a:xfrm>
            <a:off x="6516216" y="6324936"/>
            <a:ext cx="2305050" cy="5032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6154" name="Line 12"/>
          <p:cNvSpPr>
            <a:spLocks noChangeShapeType="1"/>
          </p:cNvSpPr>
          <p:nvPr/>
        </p:nvSpPr>
        <p:spPr bwMode="auto">
          <a:xfrm>
            <a:off x="468313" y="404813"/>
            <a:ext cx="8064500" cy="0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</p:spTree>
  </p:cSld>
  <p:clrMapOvr>
    <a:masterClrMapping/>
  </p:clrMapOvr>
  <p:transition spd="med"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ChangeArrowheads="1"/>
          </p:cNvSpPr>
          <p:nvPr/>
        </p:nvSpPr>
        <p:spPr bwMode="auto">
          <a:xfrm>
            <a:off x="611188" y="836712"/>
            <a:ext cx="7200900" cy="6063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bg-BG" sz="2000" noProof="1" smtClean="0">
                <a:solidFill>
                  <a:srgbClr val="C00000"/>
                </a:solidFill>
              </a:rPr>
              <a:t>Шаблонизирана функция</a:t>
            </a:r>
            <a:endParaRPr lang="en-US" sz="2000" noProof="1" smtClean="0">
              <a:solidFill>
                <a:srgbClr val="C00000"/>
              </a:solidFill>
            </a:endParaRPr>
          </a:p>
          <a:p>
            <a:endParaRPr lang="en-US" sz="1800" noProof="1">
              <a:solidFill>
                <a:srgbClr val="C00000"/>
              </a:solidFill>
            </a:endParaRPr>
          </a:p>
          <a:p>
            <a:r>
              <a:rPr lang="en-US" sz="1600" noProof="1">
                <a:solidFill>
                  <a:srgbClr val="C00000"/>
                </a:solidFill>
              </a:rPr>
              <a:t>template&lt; typename T &gt;</a:t>
            </a:r>
          </a:p>
          <a:p>
            <a:r>
              <a:rPr lang="en-US" sz="1600" noProof="1">
                <a:solidFill>
                  <a:srgbClr val="C00000"/>
                </a:solidFill>
              </a:rPr>
              <a:t>void printArray( const T * const array, int count )</a:t>
            </a:r>
          </a:p>
          <a:p>
            <a:r>
              <a:rPr lang="en-US" sz="1400" noProof="1">
                <a:solidFill>
                  <a:srgbClr val="0B0A09"/>
                </a:solidFill>
              </a:rPr>
              <a:t>{   for ( int i = 0; i &lt; count; i++ )      cout &lt;&lt; array[ i ] &lt;&lt; " ";   cout &lt;&lt; endl;}</a:t>
            </a:r>
            <a:endParaRPr lang="en-US" sz="1400" dirty="0">
              <a:solidFill>
                <a:srgbClr val="0B0A09"/>
              </a:solidFill>
            </a:endParaRPr>
          </a:p>
          <a:p>
            <a:endParaRPr lang="en-US" sz="1400" dirty="0">
              <a:solidFill>
                <a:srgbClr val="0B0A09"/>
              </a:solidFill>
            </a:endParaRPr>
          </a:p>
          <a:p>
            <a:r>
              <a:rPr lang="en-US" sz="1400" noProof="1">
                <a:solidFill>
                  <a:srgbClr val="0B0A09"/>
                </a:solidFill>
              </a:rPr>
              <a:t>main()</a:t>
            </a:r>
          </a:p>
          <a:p>
            <a:r>
              <a:rPr lang="en-US" sz="1400" noProof="1">
                <a:solidFill>
                  <a:srgbClr val="0B0A09"/>
                </a:solidFill>
              </a:rPr>
              <a:t>{</a:t>
            </a:r>
            <a:r>
              <a:rPr lang="en-US" sz="1400" dirty="0">
                <a:solidFill>
                  <a:srgbClr val="0B0A09"/>
                </a:solidFill>
              </a:rPr>
              <a:t> </a:t>
            </a:r>
            <a:r>
              <a:rPr lang="en-US" sz="1400" noProof="1">
                <a:solidFill>
                  <a:srgbClr val="0B0A09"/>
                </a:solidFill>
              </a:rPr>
              <a:t> const int aCount = 5; // size of array a</a:t>
            </a:r>
          </a:p>
          <a:p>
            <a:r>
              <a:rPr lang="en-US" sz="1400" noProof="1">
                <a:solidFill>
                  <a:srgbClr val="0B0A09"/>
                </a:solidFill>
              </a:rPr>
              <a:t>   const int bCount = 7; // size of array b</a:t>
            </a:r>
          </a:p>
          <a:p>
            <a:r>
              <a:rPr lang="en-US" sz="1400" noProof="1">
                <a:solidFill>
                  <a:srgbClr val="0B0A09"/>
                </a:solidFill>
              </a:rPr>
              <a:t>   const int cCount = 6; // size of array c</a:t>
            </a:r>
          </a:p>
          <a:p>
            <a:endParaRPr lang="en-US" sz="1400" noProof="1">
              <a:solidFill>
                <a:srgbClr val="0B0A09"/>
              </a:solidFill>
            </a:endParaRPr>
          </a:p>
          <a:p>
            <a:r>
              <a:rPr lang="en-US" sz="1400" noProof="1">
                <a:solidFill>
                  <a:srgbClr val="0B0A09"/>
                </a:solidFill>
              </a:rPr>
              <a:t>   int a[ aCount ] = </a:t>
            </a:r>
            <a:r>
              <a:rPr lang="en-US" sz="1400" dirty="0">
                <a:solidFill>
                  <a:srgbClr val="0B0A09"/>
                </a:solidFill>
              </a:rPr>
              <a:t>	</a:t>
            </a:r>
            <a:r>
              <a:rPr lang="en-US" sz="1400" noProof="1">
                <a:solidFill>
                  <a:srgbClr val="0B0A09"/>
                </a:solidFill>
              </a:rPr>
              <a:t>{ 1, 2, 3, 4, 5 };</a:t>
            </a:r>
          </a:p>
          <a:p>
            <a:r>
              <a:rPr lang="en-US" sz="1400" noProof="1">
                <a:solidFill>
                  <a:srgbClr val="0B0A09"/>
                </a:solidFill>
              </a:rPr>
              <a:t>   double b[ bCount ] = </a:t>
            </a:r>
            <a:r>
              <a:rPr lang="en-US" sz="1400" dirty="0">
                <a:solidFill>
                  <a:srgbClr val="0B0A09"/>
                </a:solidFill>
              </a:rPr>
              <a:t>	</a:t>
            </a:r>
            <a:r>
              <a:rPr lang="en-US" sz="1400" noProof="1">
                <a:solidFill>
                  <a:srgbClr val="0B0A09"/>
                </a:solidFill>
              </a:rPr>
              <a:t>{ 1.1, 2.2, 3.3, 4.4, 5.5, 6.6, 7.7 };</a:t>
            </a:r>
          </a:p>
          <a:p>
            <a:r>
              <a:rPr lang="en-US" sz="1400" noProof="1">
                <a:solidFill>
                  <a:srgbClr val="0B0A09"/>
                </a:solidFill>
              </a:rPr>
              <a:t>   char c[ cCount ] = </a:t>
            </a:r>
            <a:r>
              <a:rPr lang="en-US" sz="1400" dirty="0">
                <a:solidFill>
                  <a:srgbClr val="0B0A09"/>
                </a:solidFill>
              </a:rPr>
              <a:t>	</a:t>
            </a:r>
            <a:r>
              <a:rPr lang="en-US" sz="1400" noProof="1">
                <a:solidFill>
                  <a:srgbClr val="0B0A09"/>
                </a:solidFill>
              </a:rPr>
              <a:t>"HELLO"; </a:t>
            </a:r>
            <a:r>
              <a:rPr lang="en-US" sz="1400" dirty="0">
                <a:solidFill>
                  <a:srgbClr val="0B0A09"/>
                </a:solidFill>
              </a:rPr>
              <a:t>		</a:t>
            </a:r>
            <a:r>
              <a:rPr lang="en-US" noProof="1" smtClean="0">
                <a:solidFill>
                  <a:srgbClr val="0B0A09"/>
                </a:solidFill>
              </a:rPr>
              <a:t>// 6</a:t>
            </a:r>
            <a:r>
              <a:rPr lang="bg-BG" noProof="1" smtClean="0">
                <a:solidFill>
                  <a:srgbClr val="0B0A09"/>
                </a:solidFill>
              </a:rPr>
              <a:t>-тата позиция е  </a:t>
            </a:r>
            <a:r>
              <a:rPr lang="en-US" noProof="1" smtClean="0">
                <a:solidFill>
                  <a:srgbClr val="0B0A09"/>
                </a:solidFill>
              </a:rPr>
              <a:t>null</a:t>
            </a:r>
            <a:endParaRPr lang="en-US" noProof="1">
              <a:solidFill>
                <a:srgbClr val="0B0A09"/>
              </a:solidFill>
            </a:endParaRPr>
          </a:p>
          <a:p>
            <a:endParaRPr lang="en-US" noProof="1">
              <a:solidFill>
                <a:srgbClr val="0B0A09"/>
              </a:solidFill>
            </a:endParaRPr>
          </a:p>
          <a:p>
            <a:r>
              <a:rPr lang="en-US" noProof="1">
                <a:solidFill>
                  <a:srgbClr val="0B0A09"/>
                </a:solidFill>
              </a:rPr>
              <a:t>   cout &lt;&lt; "Array a contains:" &lt;&lt; endl;</a:t>
            </a:r>
          </a:p>
          <a:p>
            <a:r>
              <a:rPr lang="en-US" sz="1600" noProof="1">
                <a:solidFill>
                  <a:srgbClr val="0B0A09"/>
                </a:solidFill>
              </a:rPr>
              <a:t>   // call integer function-template specialization</a:t>
            </a:r>
          </a:p>
          <a:p>
            <a:r>
              <a:rPr lang="en-US" sz="1600" noProof="1">
                <a:solidFill>
                  <a:srgbClr val="0B0A09"/>
                </a:solidFill>
              </a:rPr>
              <a:t>   </a:t>
            </a:r>
            <a:r>
              <a:rPr lang="en-US" sz="1800" noProof="1">
                <a:solidFill>
                  <a:srgbClr val="C00000"/>
                </a:solidFill>
              </a:rPr>
              <a:t>printArray( a, aCount );</a:t>
            </a:r>
            <a:r>
              <a:rPr lang="en-US" sz="1600" noProof="1">
                <a:solidFill>
                  <a:srgbClr val="C00000"/>
                </a:solidFill>
              </a:rPr>
              <a:t>  </a:t>
            </a:r>
          </a:p>
          <a:p>
            <a:r>
              <a:rPr lang="en-US" noProof="1">
                <a:solidFill>
                  <a:srgbClr val="0B0A09"/>
                </a:solidFill>
              </a:rPr>
              <a:t>   cout &lt;&lt; "Array b contains:" &lt;&lt; endl;</a:t>
            </a:r>
          </a:p>
          <a:p>
            <a:r>
              <a:rPr lang="en-US" sz="1600" noProof="1">
                <a:solidFill>
                  <a:srgbClr val="0B0A09"/>
                </a:solidFill>
              </a:rPr>
              <a:t>   // call double function-template specialization</a:t>
            </a:r>
          </a:p>
          <a:p>
            <a:r>
              <a:rPr lang="en-US" sz="1600" noProof="1">
                <a:solidFill>
                  <a:srgbClr val="C00000"/>
                </a:solidFill>
              </a:rPr>
              <a:t>   </a:t>
            </a:r>
            <a:r>
              <a:rPr lang="en-US" sz="1800" noProof="1">
                <a:solidFill>
                  <a:srgbClr val="C00000"/>
                </a:solidFill>
              </a:rPr>
              <a:t>printArray( b, bCount );  </a:t>
            </a:r>
          </a:p>
          <a:p>
            <a:r>
              <a:rPr lang="en-US" noProof="1">
                <a:solidFill>
                  <a:srgbClr val="0B0A09"/>
                </a:solidFill>
              </a:rPr>
              <a:t>   cout &lt;&lt; "Array c contains:" &lt;&lt; endl;</a:t>
            </a:r>
          </a:p>
          <a:p>
            <a:r>
              <a:rPr lang="en-US" sz="1600" noProof="1">
                <a:solidFill>
                  <a:srgbClr val="0B0A09"/>
                </a:solidFill>
              </a:rPr>
              <a:t>   // call character function-template specialization</a:t>
            </a:r>
          </a:p>
          <a:p>
            <a:r>
              <a:rPr lang="en-US" sz="1600" noProof="1">
                <a:solidFill>
                  <a:srgbClr val="0B0A09"/>
                </a:solidFill>
              </a:rPr>
              <a:t>   </a:t>
            </a:r>
            <a:r>
              <a:rPr lang="en-US" sz="1800" noProof="1">
                <a:solidFill>
                  <a:srgbClr val="C00000"/>
                </a:solidFill>
              </a:rPr>
              <a:t>printArray( c, cCount );  </a:t>
            </a:r>
          </a:p>
          <a:p>
            <a:r>
              <a:rPr lang="en-US" sz="1600" noProof="1">
                <a:solidFill>
                  <a:srgbClr val="0B0A09"/>
                </a:solidFill>
              </a:rPr>
              <a:t>} // end main</a:t>
            </a:r>
            <a:endParaRPr lang="bg-BG" sz="1600" dirty="0">
              <a:solidFill>
                <a:srgbClr val="0B0A09"/>
              </a:solidFill>
            </a:endParaRPr>
          </a:p>
        </p:txBody>
      </p:sp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5148064" y="4922584"/>
            <a:ext cx="3964547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bg-BG" sz="1400" dirty="0" smtClean="0">
                <a:solidFill>
                  <a:srgbClr val="C00000"/>
                </a:solidFill>
              </a:rPr>
              <a:t>Така става възможно</a:t>
            </a:r>
            <a:r>
              <a:rPr lang="en-US" sz="1400" dirty="0" smtClean="0">
                <a:solidFill>
                  <a:srgbClr val="C00000"/>
                </a:solidFill>
              </a:rPr>
              <a:t>:</a:t>
            </a:r>
            <a:endParaRPr lang="en-US" sz="1400" dirty="0">
              <a:solidFill>
                <a:srgbClr val="C00000"/>
              </a:solidFill>
            </a:endParaRPr>
          </a:p>
          <a:p>
            <a:pPr eaLnBrk="1" hangingPunct="1"/>
            <a:r>
              <a:rPr lang="en-US" sz="1600" dirty="0">
                <a:solidFill>
                  <a:srgbClr val="C00000"/>
                </a:solidFill>
              </a:rPr>
              <a:t> void </a:t>
            </a:r>
            <a:r>
              <a:rPr lang="en-US" sz="1600" dirty="0" err="1">
                <a:solidFill>
                  <a:srgbClr val="C00000"/>
                </a:solidFill>
              </a:rPr>
              <a:t>printarray</a:t>
            </a:r>
            <a:r>
              <a:rPr lang="en-US" sz="1600" dirty="0">
                <a:solidFill>
                  <a:srgbClr val="C00000"/>
                </a:solidFill>
              </a:rPr>
              <a:t>(</a:t>
            </a:r>
            <a:r>
              <a:rPr lang="en-US" sz="1600" dirty="0" err="1">
                <a:solidFill>
                  <a:srgbClr val="C00000"/>
                </a:solidFill>
              </a:rPr>
              <a:t>const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 err="1">
                <a:solidFill>
                  <a:srgbClr val="C00000"/>
                </a:solidFill>
              </a:rPr>
              <a:t>int</a:t>
            </a:r>
            <a:r>
              <a:rPr lang="en-US" sz="1600" dirty="0">
                <a:solidFill>
                  <a:srgbClr val="C00000"/>
                </a:solidFill>
              </a:rPr>
              <a:t> * </a:t>
            </a:r>
            <a:r>
              <a:rPr lang="en-US" sz="1600" dirty="0" err="1">
                <a:solidFill>
                  <a:srgbClr val="C00000"/>
                </a:solidFill>
              </a:rPr>
              <a:t>const</a:t>
            </a:r>
            <a:r>
              <a:rPr lang="en-US" sz="1600" dirty="0">
                <a:solidFill>
                  <a:srgbClr val="C00000"/>
                </a:solidFill>
              </a:rPr>
              <a:t>, </a:t>
            </a:r>
            <a:r>
              <a:rPr lang="en-US" sz="1600" dirty="0" err="1">
                <a:solidFill>
                  <a:srgbClr val="C00000"/>
                </a:solidFill>
              </a:rPr>
              <a:t>int</a:t>
            </a:r>
            <a:r>
              <a:rPr lang="en-US" sz="1600" dirty="0">
                <a:solidFill>
                  <a:srgbClr val="C00000"/>
                </a:solidFill>
              </a:rPr>
              <a:t>);</a:t>
            </a:r>
          </a:p>
          <a:p>
            <a:pPr eaLnBrk="1" hangingPunct="1"/>
            <a:r>
              <a:rPr lang="en-US" sz="1600" dirty="0">
                <a:solidFill>
                  <a:srgbClr val="C00000"/>
                </a:solidFill>
              </a:rPr>
              <a:t> void </a:t>
            </a:r>
            <a:r>
              <a:rPr lang="en-US" sz="1600" dirty="0" err="1">
                <a:solidFill>
                  <a:srgbClr val="C00000"/>
                </a:solidFill>
              </a:rPr>
              <a:t>printarray</a:t>
            </a:r>
            <a:r>
              <a:rPr lang="en-US" sz="1600" dirty="0">
                <a:solidFill>
                  <a:srgbClr val="C00000"/>
                </a:solidFill>
              </a:rPr>
              <a:t>( </a:t>
            </a:r>
            <a:r>
              <a:rPr lang="en-US" sz="1600" dirty="0" err="1">
                <a:solidFill>
                  <a:srgbClr val="C00000"/>
                </a:solidFill>
              </a:rPr>
              <a:t>const</a:t>
            </a:r>
            <a:r>
              <a:rPr lang="en-US" sz="1600" dirty="0">
                <a:solidFill>
                  <a:srgbClr val="C00000"/>
                </a:solidFill>
              </a:rPr>
              <a:t> double * </a:t>
            </a:r>
            <a:r>
              <a:rPr lang="en-US" sz="1600" dirty="0" err="1">
                <a:solidFill>
                  <a:srgbClr val="C00000"/>
                </a:solidFill>
              </a:rPr>
              <a:t>const</a:t>
            </a:r>
            <a:r>
              <a:rPr lang="en-US" sz="1600" dirty="0">
                <a:solidFill>
                  <a:srgbClr val="C00000"/>
                </a:solidFill>
              </a:rPr>
              <a:t>, </a:t>
            </a:r>
            <a:r>
              <a:rPr lang="en-US" sz="1600" dirty="0" err="1">
                <a:solidFill>
                  <a:srgbClr val="C00000"/>
                </a:solidFill>
              </a:rPr>
              <a:t>int</a:t>
            </a:r>
            <a:r>
              <a:rPr lang="en-US" sz="1600" dirty="0">
                <a:solidFill>
                  <a:srgbClr val="C00000"/>
                </a:solidFill>
              </a:rPr>
              <a:t>);</a:t>
            </a:r>
            <a:endParaRPr lang="bg-BG" sz="1600" dirty="0">
              <a:solidFill>
                <a:srgbClr val="C00000"/>
              </a:solidFill>
            </a:endParaRPr>
          </a:p>
        </p:txBody>
      </p:sp>
      <p:sp>
        <p:nvSpPr>
          <p:cNvPr id="7172" name="Line 6"/>
          <p:cNvSpPr>
            <a:spLocks noChangeShapeType="1"/>
          </p:cNvSpPr>
          <p:nvPr/>
        </p:nvSpPr>
        <p:spPr bwMode="auto">
          <a:xfrm>
            <a:off x="3635375" y="1916113"/>
            <a:ext cx="2520950" cy="30257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</p:spTree>
  </p:cSld>
  <p:clrMapOvr>
    <a:masterClrMapping/>
  </p:clrMapOvr>
  <p:transition spd="med"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539750" y="980728"/>
            <a:ext cx="7848600" cy="5847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noProof="1">
                <a:solidFill>
                  <a:srgbClr val="C00000"/>
                </a:solidFill>
              </a:rPr>
              <a:t>template&lt; typename T &gt;</a:t>
            </a:r>
          </a:p>
          <a:p>
            <a:r>
              <a:rPr lang="en-US" sz="1600" noProof="1">
                <a:solidFill>
                  <a:srgbClr val="C00000"/>
                </a:solidFill>
              </a:rPr>
              <a:t>class Stack </a:t>
            </a:r>
          </a:p>
          <a:p>
            <a:r>
              <a:rPr lang="en-US" sz="1400" noProof="1"/>
              <a:t>{</a:t>
            </a:r>
            <a:r>
              <a:rPr lang="en-US" sz="1400" noProof="1">
                <a:solidFill>
                  <a:srgbClr val="0B0A09"/>
                </a:solidFill>
              </a:rPr>
              <a:t>public:</a:t>
            </a:r>
          </a:p>
          <a:p>
            <a:r>
              <a:rPr lang="en-US" sz="1400" noProof="1">
                <a:solidFill>
                  <a:srgbClr val="0B0A09"/>
                </a:solidFill>
              </a:rPr>
              <a:t>   Stack( int = 10 ); </a:t>
            </a:r>
            <a:r>
              <a:rPr lang="en-US" sz="1400" noProof="1" smtClean="0">
                <a:solidFill>
                  <a:srgbClr val="0B0A09"/>
                </a:solidFill>
              </a:rPr>
              <a:t>		// </a:t>
            </a:r>
            <a:r>
              <a:rPr lang="en-US" sz="1400" noProof="1">
                <a:solidFill>
                  <a:srgbClr val="0B0A09"/>
                </a:solidFill>
              </a:rPr>
              <a:t>default constructor (Stack size 10)</a:t>
            </a:r>
          </a:p>
          <a:p>
            <a:r>
              <a:rPr lang="en-US" sz="1400" noProof="1">
                <a:solidFill>
                  <a:srgbClr val="0B0A09"/>
                </a:solidFill>
              </a:rPr>
              <a:t>   ~Stack() </a:t>
            </a:r>
          </a:p>
          <a:p>
            <a:r>
              <a:rPr lang="en-US" sz="1400" noProof="1">
                <a:solidFill>
                  <a:srgbClr val="0B0A09"/>
                </a:solidFill>
              </a:rPr>
              <a:t>   { delete [] stackPtr; </a:t>
            </a:r>
            <a:r>
              <a:rPr lang="en-US" sz="1400" dirty="0">
                <a:solidFill>
                  <a:srgbClr val="0B0A09"/>
                </a:solidFill>
              </a:rPr>
              <a:t>	</a:t>
            </a:r>
            <a:r>
              <a:rPr lang="en-US" sz="1400" dirty="0" smtClean="0">
                <a:solidFill>
                  <a:srgbClr val="0B0A09"/>
                </a:solidFill>
              </a:rPr>
              <a:t>	</a:t>
            </a:r>
            <a:r>
              <a:rPr lang="en-US" sz="1400" noProof="1" smtClean="0">
                <a:solidFill>
                  <a:srgbClr val="0B0A09"/>
                </a:solidFill>
              </a:rPr>
              <a:t>// </a:t>
            </a:r>
            <a:r>
              <a:rPr lang="bg-BG" sz="1400" noProof="1" smtClean="0">
                <a:solidFill>
                  <a:srgbClr val="0B0A09"/>
                </a:solidFill>
              </a:rPr>
              <a:t>освобождава пространството , заемано от </a:t>
            </a:r>
            <a:r>
              <a:rPr lang="en-US" sz="1400" noProof="1" smtClean="0">
                <a:solidFill>
                  <a:srgbClr val="0B0A09"/>
                </a:solidFill>
              </a:rPr>
              <a:t> </a:t>
            </a:r>
            <a:r>
              <a:rPr lang="en-US" sz="1400" noProof="1">
                <a:solidFill>
                  <a:srgbClr val="0B0A09"/>
                </a:solidFill>
              </a:rPr>
              <a:t>Stack   </a:t>
            </a:r>
            <a:endParaRPr lang="en-US" sz="1400" dirty="0">
              <a:solidFill>
                <a:srgbClr val="0B0A09"/>
              </a:solidFill>
            </a:endParaRPr>
          </a:p>
          <a:p>
            <a:r>
              <a:rPr lang="en-US" sz="1400" dirty="0">
                <a:solidFill>
                  <a:srgbClr val="0B0A09"/>
                </a:solidFill>
              </a:rPr>
              <a:t>   </a:t>
            </a:r>
            <a:r>
              <a:rPr lang="en-US" sz="1400" noProof="1">
                <a:solidFill>
                  <a:srgbClr val="0B0A09"/>
                </a:solidFill>
              </a:rPr>
              <a:t>} </a:t>
            </a:r>
            <a:r>
              <a:rPr lang="en-US" sz="1400" dirty="0">
                <a:solidFill>
                  <a:srgbClr val="0B0A09"/>
                </a:solidFill>
              </a:rPr>
              <a:t>		</a:t>
            </a:r>
            <a:r>
              <a:rPr lang="en-US" sz="1400" dirty="0" smtClean="0">
                <a:solidFill>
                  <a:srgbClr val="0B0A09"/>
                </a:solidFill>
              </a:rPr>
              <a:t>	</a:t>
            </a:r>
            <a:r>
              <a:rPr lang="en-US" sz="1400" noProof="1" smtClean="0">
                <a:solidFill>
                  <a:srgbClr val="0B0A09"/>
                </a:solidFill>
              </a:rPr>
              <a:t>// </a:t>
            </a:r>
            <a:r>
              <a:rPr lang="bg-BG" sz="1400" noProof="1" smtClean="0">
                <a:solidFill>
                  <a:srgbClr val="0B0A09"/>
                </a:solidFill>
              </a:rPr>
              <a:t>край на деструктора на </a:t>
            </a:r>
            <a:r>
              <a:rPr lang="en-US" sz="1400" noProof="1" smtClean="0">
                <a:solidFill>
                  <a:srgbClr val="0B0A09"/>
                </a:solidFill>
              </a:rPr>
              <a:t> </a:t>
            </a:r>
            <a:r>
              <a:rPr lang="en-US" sz="1400" noProof="1">
                <a:solidFill>
                  <a:srgbClr val="0B0A09"/>
                </a:solidFill>
              </a:rPr>
              <a:t>~</a:t>
            </a:r>
            <a:r>
              <a:rPr lang="en-US" sz="1400" noProof="1" smtClean="0">
                <a:solidFill>
                  <a:srgbClr val="0B0A09"/>
                </a:solidFill>
              </a:rPr>
              <a:t>Stack</a:t>
            </a:r>
            <a:endParaRPr lang="en-US" sz="1400" noProof="1">
              <a:solidFill>
                <a:srgbClr val="0B0A09"/>
              </a:solidFill>
            </a:endParaRPr>
          </a:p>
          <a:p>
            <a:endParaRPr lang="en-US" sz="1400" noProof="1">
              <a:solidFill>
                <a:srgbClr val="0B0A09"/>
              </a:solidFill>
            </a:endParaRPr>
          </a:p>
          <a:p>
            <a:r>
              <a:rPr lang="en-US" sz="1600" noProof="1">
                <a:solidFill>
                  <a:srgbClr val="C00000"/>
                </a:solidFill>
              </a:rPr>
              <a:t>   bool push( const T &amp; ); </a:t>
            </a:r>
            <a:r>
              <a:rPr lang="en-US" sz="1600" dirty="0">
                <a:solidFill>
                  <a:srgbClr val="0B0A09"/>
                </a:solidFill>
              </a:rPr>
              <a:t>	</a:t>
            </a:r>
            <a:r>
              <a:rPr lang="en-US" sz="1600" noProof="1">
                <a:solidFill>
                  <a:srgbClr val="0B0A09"/>
                </a:solidFill>
              </a:rPr>
              <a:t>// </a:t>
            </a:r>
            <a:r>
              <a:rPr lang="bg-BG" sz="1600" noProof="1" smtClean="0">
                <a:solidFill>
                  <a:srgbClr val="0B0A09"/>
                </a:solidFill>
              </a:rPr>
              <a:t>вкарва (</a:t>
            </a:r>
            <a:r>
              <a:rPr lang="en-US" sz="1600" noProof="1" smtClean="0">
                <a:solidFill>
                  <a:srgbClr val="0B0A09"/>
                </a:solidFill>
              </a:rPr>
              <a:t>push</a:t>
            </a:r>
            <a:r>
              <a:rPr lang="bg-BG" sz="1600" noProof="1" smtClean="0">
                <a:solidFill>
                  <a:srgbClr val="0B0A09"/>
                </a:solidFill>
              </a:rPr>
              <a:t>) елемент в </a:t>
            </a:r>
            <a:r>
              <a:rPr lang="en-US" sz="1600" noProof="1" smtClean="0">
                <a:solidFill>
                  <a:srgbClr val="0B0A09"/>
                </a:solidFill>
              </a:rPr>
              <a:t> </a:t>
            </a:r>
            <a:r>
              <a:rPr lang="en-US" sz="1600" noProof="1">
                <a:solidFill>
                  <a:srgbClr val="0B0A09"/>
                </a:solidFill>
              </a:rPr>
              <a:t>Stack</a:t>
            </a:r>
          </a:p>
          <a:p>
            <a:r>
              <a:rPr lang="en-US" sz="1600" noProof="1">
                <a:solidFill>
                  <a:srgbClr val="C00000"/>
                </a:solidFill>
              </a:rPr>
              <a:t>   bool pop( T &amp; ); </a:t>
            </a:r>
            <a:r>
              <a:rPr lang="en-US" sz="1600" noProof="1" smtClean="0">
                <a:solidFill>
                  <a:srgbClr val="C00000"/>
                </a:solidFill>
              </a:rPr>
              <a:t>		</a:t>
            </a:r>
            <a:r>
              <a:rPr lang="en-US" sz="1600" noProof="1" smtClean="0">
                <a:solidFill>
                  <a:srgbClr val="0B0A09"/>
                </a:solidFill>
              </a:rPr>
              <a:t>// </a:t>
            </a:r>
            <a:r>
              <a:rPr lang="bg-BG" sz="1600" noProof="1" smtClean="0">
                <a:solidFill>
                  <a:srgbClr val="0B0A09"/>
                </a:solidFill>
              </a:rPr>
              <a:t>изкарва (</a:t>
            </a:r>
            <a:r>
              <a:rPr lang="en-US" sz="1600" noProof="1" smtClean="0">
                <a:solidFill>
                  <a:srgbClr val="0B0A09"/>
                </a:solidFill>
              </a:rPr>
              <a:t>pop</a:t>
            </a:r>
            <a:r>
              <a:rPr lang="bg-BG" sz="1600" noProof="1" smtClean="0">
                <a:solidFill>
                  <a:srgbClr val="0B0A09"/>
                </a:solidFill>
              </a:rPr>
              <a:t>) елемент от </a:t>
            </a:r>
            <a:r>
              <a:rPr lang="en-US" sz="1600" noProof="1" smtClean="0">
                <a:solidFill>
                  <a:srgbClr val="0B0A09"/>
                </a:solidFill>
              </a:rPr>
              <a:t>Stack</a:t>
            </a:r>
            <a:endParaRPr lang="en-US" sz="1600" noProof="1">
              <a:solidFill>
                <a:srgbClr val="0B0A09"/>
              </a:solidFill>
            </a:endParaRPr>
          </a:p>
          <a:p>
            <a:endParaRPr lang="en-US" sz="1400" noProof="1">
              <a:solidFill>
                <a:srgbClr val="0B0A09"/>
              </a:solidFill>
            </a:endParaRPr>
          </a:p>
          <a:p>
            <a:r>
              <a:rPr lang="en-US" sz="1400" noProof="1">
                <a:solidFill>
                  <a:srgbClr val="0B0A09"/>
                </a:solidFill>
              </a:rPr>
              <a:t>   // </a:t>
            </a:r>
            <a:r>
              <a:rPr lang="bg-BG" sz="1400" noProof="1" smtClean="0">
                <a:solidFill>
                  <a:srgbClr val="0B0A09"/>
                </a:solidFill>
              </a:rPr>
              <a:t>проверява дали </a:t>
            </a:r>
            <a:r>
              <a:rPr lang="en-US" sz="1400" noProof="1" smtClean="0">
                <a:solidFill>
                  <a:srgbClr val="0B0A09"/>
                </a:solidFill>
              </a:rPr>
              <a:t> </a:t>
            </a:r>
            <a:r>
              <a:rPr lang="en-US" sz="1400" noProof="1">
                <a:solidFill>
                  <a:srgbClr val="0B0A09"/>
                </a:solidFill>
              </a:rPr>
              <a:t>Stack </a:t>
            </a:r>
            <a:r>
              <a:rPr lang="bg-BG" sz="1400" noProof="1" smtClean="0">
                <a:solidFill>
                  <a:srgbClr val="0B0A09"/>
                </a:solidFill>
              </a:rPr>
              <a:t>е празен</a:t>
            </a:r>
            <a:endParaRPr lang="en-US" sz="1400" noProof="1">
              <a:solidFill>
                <a:srgbClr val="0B0A09"/>
              </a:solidFill>
            </a:endParaRPr>
          </a:p>
          <a:p>
            <a:r>
              <a:rPr lang="en-US" sz="1400" noProof="1">
                <a:solidFill>
                  <a:srgbClr val="0B0A09"/>
                </a:solidFill>
              </a:rPr>
              <a:t>   </a:t>
            </a:r>
            <a:r>
              <a:rPr lang="en-US" sz="1400" noProof="1">
                <a:solidFill>
                  <a:srgbClr val="C00000"/>
                </a:solidFill>
              </a:rPr>
              <a:t>bool isEmpty() const </a:t>
            </a:r>
          </a:p>
          <a:p>
            <a:r>
              <a:rPr lang="en-US" sz="1400" noProof="1">
                <a:solidFill>
                  <a:srgbClr val="0B0A09"/>
                </a:solidFill>
              </a:rPr>
              <a:t>   {       return top == -1;    } </a:t>
            </a:r>
            <a:r>
              <a:rPr lang="en-US" sz="1400" noProof="1" smtClean="0">
                <a:solidFill>
                  <a:srgbClr val="0B0A09"/>
                </a:solidFill>
              </a:rPr>
              <a:t>	</a:t>
            </a:r>
            <a:endParaRPr lang="en-US" sz="1400" noProof="1">
              <a:solidFill>
                <a:srgbClr val="0B0A09"/>
              </a:solidFill>
            </a:endParaRPr>
          </a:p>
          <a:p>
            <a:endParaRPr lang="en-US" sz="1400" noProof="1">
              <a:solidFill>
                <a:srgbClr val="0B0A09"/>
              </a:solidFill>
            </a:endParaRPr>
          </a:p>
          <a:p>
            <a:r>
              <a:rPr lang="en-US" sz="1400" noProof="1">
                <a:solidFill>
                  <a:srgbClr val="0B0A09"/>
                </a:solidFill>
              </a:rPr>
              <a:t>   // </a:t>
            </a:r>
            <a:r>
              <a:rPr lang="bg-BG" sz="1400" noProof="1" smtClean="0">
                <a:solidFill>
                  <a:srgbClr val="0B0A09"/>
                </a:solidFill>
              </a:rPr>
              <a:t>проверява дали </a:t>
            </a:r>
            <a:r>
              <a:rPr lang="en-US" sz="1400" noProof="1" smtClean="0">
                <a:solidFill>
                  <a:srgbClr val="0B0A09"/>
                </a:solidFill>
              </a:rPr>
              <a:t>Stack </a:t>
            </a:r>
            <a:r>
              <a:rPr lang="bg-BG" sz="1400" noProof="1" smtClean="0">
                <a:solidFill>
                  <a:srgbClr val="0B0A09"/>
                </a:solidFill>
              </a:rPr>
              <a:t>е пълен</a:t>
            </a:r>
            <a:endParaRPr lang="en-US" sz="1400" noProof="1">
              <a:solidFill>
                <a:srgbClr val="0B0A09"/>
              </a:solidFill>
            </a:endParaRPr>
          </a:p>
          <a:p>
            <a:r>
              <a:rPr lang="en-US" sz="1400" noProof="1">
                <a:solidFill>
                  <a:srgbClr val="0B0A09"/>
                </a:solidFill>
              </a:rPr>
              <a:t>   </a:t>
            </a:r>
            <a:r>
              <a:rPr lang="en-US" sz="1400" noProof="1">
                <a:solidFill>
                  <a:srgbClr val="C00000"/>
                </a:solidFill>
              </a:rPr>
              <a:t>bool isFull() const </a:t>
            </a:r>
          </a:p>
          <a:p>
            <a:r>
              <a:rPr lang="en-US" sz="1400" noProof="1">
                <a:solidFill>
                  <a:srgbClr val="0B0A09"/>
                </a:solidFill>
              </a:rPr>
              <a:t>   {       return top == size - 1;    } </a:t>
            </a:r>
            <a:r>
              <a:rPr lang="en-US" sz="1400" noProof="1" smtClean="0">
                <a:solidFill>
                  <a:srgbClr val="0B0A09"/>
                </a:solidFill>
              </a:rPr>
              <a:t>	</a:t>
            </a:r>
            <a:endParaRPr lang="en-US" sz="1400" noProof="1">
              <a:solidFill>
                <a:srgbClr val="0B0A09"/>
              </a:solidFill>
            </a:endParaRPr>
          </a:p>
          <a:p>
            <a:endParaRPr lang="en-US" sz="1400" noProof="1">
              <a:solidFill>
                <a:srgbClr val="C00000"/>
              </a:solidFill>
            </a:endParaRPr>
          </a:p>
          <a:p>
            <a:r>
              <a:rPr lang="en-US" sz="1400" noProof="1">
                <a:solidFill>
                  <a:srgbClr val="C00000"/>
                </a:solidFill>
              </a:rPr>
              <a:t>private:</a:t>
            </a:r>
          </a:p>
          <a:p>
            <a:r>
              <a:rPr lang="en-US" sz="1400" noProof="1">
                <a:solidFill>
                  <a:srgbClr val="0B0A09"/>
                </a:solidFill>
              </a:rPr>
              <a:t>   int size; </a:t>
            </a:r>
            <a:r>
              <a:rPr lang="en-US" sz="1400" dirty="0">
                <a:solidFill>
                  <a:srgbClr val="0B0A09"/>
                </a:solidFill>
              </a:rPr>
              <a:t>		</a:t>
            </a:r>
            <a:r>
              <a:rPr lang="en-US" sz="1400" dirty="0" smtClean="0">
                <a:solidFill>
                  <a:srgbClr val="0B0A09"/>
                </a:solidFill>
              </a:rPr>
              <a:t>	</a:t>
            </a:r>
            <a:r>
              <a:rPr lang="en-US" sz="1400" noProof="1" smtClean="0">
                <a:solidFill>
                  <a:srgbClr val="0B0A09"/>
                </a:solidFill>
              </a:rPr>
              <a:t>// </a:t>
            </a:r>
            <a:r>
              <a:rPr lang="bg-BG" sz="1400" noProof="1" smtClean="0">
                <a:solidFill>
                  <a:srgbClr val="0B0A09"/>
                </a:solidFill>
              </a:rPr>
              <a:t>размер на стека</a:t>
            </a:r>
            <a:endParaRPr lang="en-US" sz="1400" noProof="1">
              <a:solidFill>
                <a:srgbClr val="0B0A09"/>
              </a:solidFill>
            </a:endParaRPr>
          </a:p>
          <a:p>
            <a:r>
              <a:rPr lang="en-US" sz="1400" noProof="1">
                <a:solidFill>
                  <a:srgbClr val="0B0A09"/>
                </a:solidFill>
              </a:rPr>
              <a:t>   int top; </a:t>
            </a:r>
            <a:r>
              <a:rPr lang="en-US" sz="1400" dirty="0">
                <a:solidFill>
                  <a:srgbClr val="0B0A09"/>
                </a:solidFill>
              </a:rPr>
              <a:t>		</a:t>
            </a:r>
            <a:r>
              <a:rPr lang="en-US" sz="1400" dirty="0" smtClean="0">
                <a:solidFill>
                  <a:srgbClr val="0B0A09"/>
                </a:solidFill>
              </a:rPr>
              <a:t>	</a:t>
            </a:r>
            <a:r>
              <a:rPr lang="en-US" sz="1400" noProof="1" smtClean="0">
                <a:solidFill>
                  <a:srgbClr val="0B0A09"/>
                </a:solidFill>
              </a:rPr>
              <a:t>// </a:t>
            </a:r>
            <a:r>
              <a:rPr lang="bg-BG" sz="1400" noProof="1" smtClean="0">
                <a:solidFill>
                  <a:srgbClr val="0B0A09"/>
                </a:solidFill>
              </a:rPr>
              <a:t>местоположение на връхния елемент</a:t>
            </a:r>
            <a:r>
              <a:rPr lang="en-US" sz="1400" noProof="1" smtClean="0">
                <a:solidFill>
                  <a:srgbClr val="0B0A09"/>
                </a:solidFill>
              </a:rPr>
              <a:t> </a:t>
            </a:r>
            <a:r>
              <a:rPr lang="en-US" sz="1400" noProof="1">
                <a:solidFill>
                  <a:srgbClr val="0B0A09"/>
                </a:solidFill>
              </a:rPr>
              <a:t>(-1 </a:t>
            </a:r>
            <a:r>
              <a:rPr lang="bg-BG" sz="1400" noProof="1" smtClean="0">
                <a:solidFill>
                  <a:srgbClr val="0B0A09"/>
                </a:solidFill>
              </a:rPr>
              <a:t>означава - празен</a:t>
            </a:r>
            <a:r>
              <a:rPr lang="en-US" sz="1400" noProof="1" smtClean="0">
                <a:solidFill>
                  <a:srgbClr val="0B0A09"/>
                </a:solidFill>
              </a:rPr>
              <a:t>)</a:t>
            </a:r>
            <a:endParaRPr lang="en-US" sz="1400" noProof="1">
              <a:solidFill>
                <a:srgbClr val="0B0A09"/>
              </a:solidFill>
            </a:endParaRPr>
          </a:p>
          <a:p>
            <a:r>
              <a:rPr lang="en-US" sz="1600" noProof="1">
                <a:solidFill>
                  <a:srgbClr val="C00000"/>
                </a:solidFill>
              </a:rPr>
              <a:t>   T *</a:t>
            </a:r>
            <a:r>
              <a:rPr lang="en-US" sz="1600" noProof="1">
                <a:solidFill>
                  <a:srgbClr val="0B0A09"/>
                </a:solidFill>
              </a:rPr>
              <a:t>stackPtr; </a:t>
            </a:r>
            <a:r>
              <a:rPr lang="en-US" sz="1400" dirty="0">
                <a:solidFill>
                  <a:srgbClr val="0B0A09"/>
                </a:solidFill>
              </a:rPr>
              <a:t>	</a:t>
            </a:r>
            <a:r>
              <a:rPr lang="en-US" sz="1400" dirty="0" smtClean="0">
                <a:solidFill>
                  <a:srgbClr val="0B0A09"/>
                </a:solidFill>
              </a:rPr>
              <a:t>	</a:t>
            </a:r>
            <a:r>
              <a:rPr lang="en-US" sz="1400" noProof="1" smtClean="0">
                <a:solidFill>
                  <a:srgbClr val="0B0A09"/>
                </a:solidFill>
              </a:rPr>
              <a:t>// </a:t>
            </a:r>
            <a:r>
              <a:rPr lang="bg-BG" sz="1400" noProof="1" smtClean="0">
                <a:solidFill>
                  <a:srgbClr val="0B0A09"/>
                </a:solidFill>
              </a:rPr>
              <a:t>указател към </a:t>
            </a:r>
            <a:r>
              <a:rPr lang="en-US" sz="1400" noProof="1" smtClean="0">
                <a:solidFill>
                  <a:srgbClr val="0B0A09"/>
                </a:solidFill>
              </a:rPr>
              <a:t> </a:t>
            </a:r>
            <a:r>
              <a:rPr lang="en-US" sz="1400" noProof="1">
                <a:solidFill>
                  <a:srgbClr val="0B0A09"/>
                </a:solidFill>
              </a:rPr>
              <a:t>Stack</a:t>
            </a:r>
          </a:p>
          <a:p>
            <a:r>
              <a:rPr lang="en-US" sz="1400" noProof="1">
                <a:solidFill>
                  <a:srgbClr val="0B0A09"/>
                </a:solidFill>
              </a:rPr>
              <a:t>}; </a:t>
            </a:r>
            <a:r>
              <a:rPr lang="en-US" sz="1400" dirty="0">
                <a:solidFill>
                  <a:srgbClr val="0B0A09"/>
                </a:solidFill>
              </a:rPr>
              <a:t>		</a:t>
            </a:r>
            <a:r>
              <a:rPr lang="en-US" sz="1400" dirty="0" smtClean="0">
                <a:solidFill>
                  <a:srgbClr val="0B0A09"/>
                </a:solidFill>
              </a:rPr>
              <a:t>	</a:t>
            </a:r>
            <a:r>
              <a:rPr lang="en-US" sz="1400" noProof="1" smtClean="0">
                <a:solidFill>
                  <a:srgbClr val="0B0A09"/>
                </a:solidFill>
              </a:rPr>
              <a:t>// </a:t>
            </a:r>
            <a:r>
              <a:rPr lang="bg-BG" sz="1400" noProof="1" smtClean="0">
                <a:solidFill>
                  <a:srgbClr val="0B0A09"/>
                </a:solidFill>
              </a:rPr>
              <a:t>приключва декларацията на шаблонизирания клас - </a:t>
            </a:r>
            <a:r>
              <a:rPr lang="en-US" sz="1400" noProof="1" smtClean="0">
                <a:solidFill>
                  <a:srgbClr val="0B0A09"/>
                </a:solidFill>
              </a:rPr>
              <a:t>Stack</a:t>
            </a:r>
            <a:endParaRPr lang="en-US" sz="1400" noProof="1">
              <a:solidFill>
                <a:srgbClr val="0B0A09"/>
              </a:solidFill>
            </a:endParaRPr>
          </a:p>
          <a:p>
            <a:endParaRPr lang="en-US" sz="1400" noProof="1">
              <a:solidFill>
                <a:srgbClr val="0B0A09"/>
              </a:solidFill>
            </a:endParaRPr>
          </a:p>
        </p:txBody>
      </p:sp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8101013" y="476250"/>
            <a:ext cx="3794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1/2</a:t>
            </a:r>
            <a:endParaRPr lang="bg-BG"/>
          </a:p>
        </p:txBody>
      </p:sp>
      <p:sp>
        <p:nvSpPr>
          <p:cNvPr id="8196" name="Text Box 6"/>
          <p:cNvSpPr txBox="1">
            <a:spLocks noChangeArrowheads="1"/>
          </p:cNvSpPr>
          <p:nvPr/>
        </p:nvSpPr>
        <p:spPr bwMode="auto">
          <a:xfrm>
            <a:off x="323528" y="245417"/>
            <a:ext cx="39635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 dirty="0" smtClean="0">
                <a:solidFill>
                  <a:srgbClr val="990000"/>
                </a:solidFill>
              </a:rPr>
              <a:t>2. </a:t>
            </a:r>
            <a:r>
              <a:rPr lang="bg-BG" sz="2400" dirty="0" smtClean="0">
                <a:solidFill>
                  <a:srgbClr val="990000"/>
                </a:solidFill>
              </a:rPr>
              <a:t>Шаблонизирани класове</a:t>
            </a:r>
            <a:endParaRPr lang="bg-BG" sz="2400" dirty="0">
              <a:solidFill>
                <a:srgbClr val="990000"/>
              </a:solidFill>
            </a:endParaRPr>
          </a:p>
        </p:txBody>
      </p:sp>
    </p:spTree>
  </p:cSld>
  <p:clrMapOvr>
    <a:masterClrMapping/>
  </p:clrMapOvr>
  <p:transition spd="med"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684212" y="692696"/>
            <a:ext cx="8459788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400" noProof="1">
                <a:solidFill>
                  <a:srgbClr val="0B0A09"/>
                </a:solidFill>
              </a:rPr>
              <a:t>// </a:t>
            </a:r>
            <a:r>
              <a:rPr lang="bg-BG" sz="1400" noProof="1" smtClean="0">
                <a:solidFill>
                  <a:srgbClr val="0B0A09"/>
                </a:solidFill>
              </a:rPr>
              <a:t>шаблонизиран конструктор</a:t>
            </a:r>
            <a:endParaRPr lang="en-US" sz="1400" noProof="1">
              <a:solidFill>
                <a:srgbClr val="0B0A09"/>
              </a:solidFill>
            </a:endParaRPr>
          </a:p>
          <a:p>
            <a:r>
              <a:rPr lang="en-US" sz="1400" noProof="1">
                <a:solidFill>
                  <a:srgbClr val="C00000"/>
                </a:solidFill>
              </a:rPr>
              <a:t>template&lt; typename T &gt;</a:t>
            </a:r>
          </a:p>
          <a:p>
            <a:r>
              <a:rPr lang="en-US" sz="1400" noProof="1">
                <a:solidFill>
                  <a:srgbClr val="C00000"/>
                </a:solidFill>
              </a:rPr>
              <a:t>Stack&lt; T &gt;::Stack( int s </a:t>
            </a:r>
            <a:r>
              <a:rPr lang="en-US" sz="1400" noProof="1" smtClean="0">
                <a:solidFill>
                  <a:srgbClr val="C00000"/>
                </a:solidFill>
              </a:rPr>
              <a:t>)  </a:t>
            </a:r>
            <a:r>
              <a:rPr lang="en-US" sz="1400" noProof="1" smtClean="0">
                <a:solidFill>
                  <a:srgbClr val="0B0A09"/>
                </a:solidFill>
              </a:rPr>
              <a:t>   </a:t>
            </a:r>
            <a:r>
              <a:rPr lang="en-US" sz="1400" noProof="1">
                <a:solidFill>
                  <a:srgbClr val="0B0A09"/>
                </a:solidFill>
              </a:rPr>
              <a:t>: size( s &gt; 0 ? s : 10 ), </a:t>
            </a:r>
            <a:r>
              <a:rPr lang="en-US" sz="1400" noProof="1" smtClean="0">
                <a:solidFill>
                  <a:srgbClr val="0B0A09"/>
                </a:solidFill>
              </a:rPr>
              <a:t>		// </a:t>
            </a:r>
            <a:r>
              <a:rPr lang="bg-BG" sz="1400" noProof="1" smtClean="0">
                <a:solidFill>
                  <a:srgbClr val="0B0A09"/>
                </a:solidFill>
              </a:rPr>
              <a:t>проверява размера</a:t>
            </a:r>
            <a:endParaRPr lang="en-US" sz="1400" noProof="1">
              <a:solidFill>
                <a:srgbClr val="0B0A09"/>
              </a:solidFill>
            </a:endParaRPr>
          </a:p>
          <a:p>
            <a:r>
              <a:rPr lang="en-US" sz="1400" noProof="1">
                <a:solidFill>
                  <a:srgbClr val="0B0A09"/>
                </a:solidFill>
              </a:rPr>
              <a:t>     </a:t>
            </a:r>
            <a:r>
              <a:rPr lang="en-US" sz="1400" noProof="1" smtClean="0">
                <a:solidFill>
                  <a:srgbClr val="0B0A09"/>
                </a:solidFill>
              </a:rPr>
              <a:t>			top</a:t>
            </a:r>
            <a:r>
              <a:rPr lang="en-US" sz="1400" noProof="1">
                <a:solidFill>
                  <a:srgbClr val="0B0A09"/>
                </a:solidFill>
              </a:rPr>
              <a:t>( -1 </a:t>
            </a:r>
            <a:r>
              <a:rPr lang="en-US" sz="1400" noProof="1" smtClean="0">
                <a:solidFill>
                  <a:srgbClr val="0B0A09"/>
                </a:solidFill>
              </a:rPr>
              <a:t>),			 </a:t>
            </a:r>
            <a:r>
              <a:rPr lang="en-US" sz="1400" noProof="1">
                <a:solidFill>
                  <a:srgbClr val="0B0A09"/>
                </a:solidFill>
              </a:rPr>
              <a:t>// </a:t>
            </a:r>
            <a:r>
              <a:rPr lang="bg-BG" sz="1400" noProof="1" smtClean="0">
                <a:solidFill>
                  <a:srgbClr val="0B0A09"/>
                </a:solidFill>
              </a:rPr>
              <a:t>в началото </a:t>
            </a:r>
            <a:r>
              <a:rPr lang="en-US" sz="1400" noProof="1" smtClean="0">
                <a:solidFill>
                  <a:srgbClr val="0B0A09"/>
                </a:solidFill>
              </a:rPr>
              <a:t>Stack </a:t>
            </a:r>
            <a:r>
              <a:rPr lang="bg-BG" sz="1400" noProof="1" smtClean="0">
                <a:solidFill>
                  <a:srgbClr val="0B0A09"/>
                </a:solidFill>
              </a:rPr>
              <a:t> е празен</a:t>
            </a:r>
            <a:endParaRPr lang="en-US" sz="1400" noProof="1">
              <a:solidFill>
                <a:srgbClr val="0B0A09"/>
              </a:solidFill>
            </a:endParaRPr>
          </a:p>
          <a:p>
            <a:r>
              <a:rPr lang="en-US" sz="1400" noProof="1">
                <a:solidFill>
                  <a:srgbClr val="0B0A09"/>
                </a:solidFill>
              </a:rPr>
              <a:t>   </a:t>
            </a:r>
            <a:r>
              <a:rPr lang="en-US" sz="1400" noProof="1" smtClean="0">
                <a:solidFill>
                  <a:srgbClr val="0B0A09"/>
                </a:solidFill>
              </a:rPr>
              <a:t>		 </a:t>
            </a:r>
            <a:r>
              <a:rPr lang="en-US" sz="1400" noProof="1">
                <a:solidFill>
                  <a:srgbClr val="0B0A09"/>
                </a:solidFill>
              </a:rPr>
              <a:t>stackPtr( new </a:t>
            </a:r>
            <a:r>
              <a:rPr lang="en-US" sz="1400" noProof="1">
                <a:solidFill>
                  <a:srgbClr val="FF0000"/>
                </a:solidFill>
              </a:rPr>
              <a:t>T</a:t>
            </a:r>
            <a:r>
              <a:rPr lang="en-US" sz="1400" noProof="1">
                <a:solidFill>
                  <a:srgbClr val="0B0A09"/>
                </a:solidFill>
              </a:rPr>
              <a:t>[ size ] ) </a:t>
            </a:r>
            <a:r>
              <a:rPr lang="en-US" sz="1400" noProof="1" smtClean="0">
                <a:solidFill>
                  <a:srgbClr val="0B0A09"/>
                </a:solidFill>
              </a:rPr>
              <a:t>		// </a:t>
            </a:r>
            <a:r>
              <a:rPr lang="bg-BG" sz="1400" noProof="1" smtClean="0">
                <a:solidFill>
                  <a:srgbClr val="0B0A09"/>
                </a:solidFill>
              </a:rPr>
              <a:t>алокира памет за елементите</a:t>
            </a:r>
            <a:endParaRPr lang="en-US" sz="1400" noProof="1">
              <a:solidFill>
                <a:srgbClr val="0B0A09"/>
              </a:solidFill>
            </a:endParaRPr>
          </a:p>
          <a:p>
            <a:r>
              <a:rPr lang="en-US" sz="1400" noProof="1">
                <a:solidFill>
                  <a:srgbClr val="0B0A09"/>
                </a:solidFill>
              </a:rPr>
              <a:t>{</a:t>
            </a:r>
            <a:r>
              <a:rPr lang="en-US" sz="1400" dirty="0">
                <a:solidFill>
                  <a:srgbClr val="0B0A09"/>
                </a:solidFill>
              </a:rPr>
              <a:t>}</a:t>
            </a:r>
            <a:r>
              <a:rPr lang="en-US" sz="1400" noProof="1">
                <a:solidFill>
                  <a:srgbClr val="0B0A09"/>
                </a:solidFill>
              </a:rPr>
              <a:t>   </a:t>
            </a:r>
            <a:r>
              <a:rPr lang="en-US" sz="1400" noProof="1" smtClean="0">
                <a:solidFill>
                  <a:srgbClr val="0B0A09"/>
                </a:solidFill>
              </a:rPr>
              <a:t>					// </a:t>
            </a:r>
            <a:r>
              <a:rPr lang="bg-BG" sz="1400" noProof="1" smtClean="0">
                <a:solidFill>
                  <a:srgbClr val="0B0A09"/>
                </a:solidFill>
              </a:rPr>
              <a:t>тяло (празно) на конструктора на </a:t>
            </a:r>
            <a:r>
              <a:rPr lang="en-US" sz="1400" noProof="1" smtClean="0">
                <a:solidFill>
                  <a:srgbClr val="0B0A09"/>
                </a:solidFill>
              </a:rPr>
              <a:t>Stack </a:t>
            </a:r>
            <a:endParaRPr lang="bg-BG" sz="1400" noProof="1" smtClean="0">
              <a:solidFill>
                <a:srgbClr val="0B0A09"/>
              </a:solidFill>
            </a:endParaRPr>
          </a:p>
          <a:p>
            <a:r>
              <a:rPr lang="en-US" sz="1400" noProof="1" smtClean="0">
                <a:solidFill>
                  <a:srgbClr val="0B0A09"/>
                </a:solidFill>
              </a:rPr>
              <a:t>// </a:t>
            </a:r>
            <a:r>
              <a:rPr lang="en-US" sz="1400" noProof="1">
                <a:solidFill>
                  <a:srgbClr val="0B0A09"/>
                </a:solidFill>
              </a:rPr>
              <a:t>push element onto Stack;</a:t>
            </a:r>
          </a:p>
          <a:p>
            <a:r>
              <a:rPr lang="en-US" sz="1400" noProof="1">
                <a:solidFill>
                  <a:srgbClr val="0B0A09"/>
                </a:solidFill>
              </a:rPr>
              <a:t>// if successful, return true; otherwise, return false</a:t>
            </a:r>
          </a:p>
          <a:p>
            <a:r>
              <a:rPr lang="en-US" sz="1400" noProof="1">
                <a:solidFill>
                  <a:srgbClr val="C00000"/>
                </a:solidFill>
              </a:rPr>
              <a:t>template&lt; typename T &gt;</a:t>
            </a:r>
          </a:p>
          <a:p>
            <a:r>
              <a:rPr lang="en-US" sz="1400" noProof="1">
                <a:solidFill>
                  <a:srgbClr val="C00000"/>
                </a:solidFill>
              </a:rPr>
              <a:t>bool Stack&lt; T &gt;::push( const T &amp;pushValue )</a:t>
            </a:r>
          </a:p>
          <a:p>
            <a:r>
              <a:rPr lang="en-US" sz="1400" noProof="1">
                <a:solidFill>
                  <a:srgbClr val="C00000"/>
                </a:solidFill>
              </a:rPr>
              <a:t>{</a:t>
            </a:r>
          </a:p>
          <a:p>
            <a:r>
              <a:rPr lang="en-US" sz="1400" noProof="1">
                <a:solidFill>
                  <a:srgbClr val="0B0A09"/>
                </a:solidFill>
              </a:rPr>
              <a:t>   if ( !isFull() ) </a:t>
            </a:r>
          </a:p>
          <a:p>
            <a:r>
              <a:rPr lang="en-US" sz="1400" noProof="1">
                <a:solidFill>
                  <a:srgbClr val="0B0A09"/>
                </a:solidFill>
              </a:rPr>
              <a:t>   {</a:t>
            </a:r>
          </a:p>
          <a:p>
            <a:r>
              <a:rPr lang="en-US" sz="1400" noProof="1">
                <a:solidFill>
                  <a:srgbClr val="0B0A09"/>
                </a:solidFill>
              </a:rPr>
              <a:t>      stackPtr[ ++top ] = pushValue; </a:t>
            </a:r>
            <a:r>
              <a:rPr lang="en-US" sz="1400" noProof="1" smtClean="0">
                <a:solidFill>
                  <a:srgbClr val="0B0A09"/>
                </a:solidFill>
              </a:rPr>
              <a:t>				// </a:t>
            </a:r>
            <a:r>
              <a:rPr lang="bg-BG" sz="1400" noProof="1" smtClean="0">
                <a:solidFill>
                  <a:srgbClr val="0B0A09"/>
                </a:solidFill>
              </a:rPr>
              <a:t>поставя елемент в</a:t>
            </a:r>
            <a:r>
              <a:rPr lang="en-US" sz="1400" noProof="1" smtClean="0">
                <a:solidFill>
                  <a:srgbClr val="0B0A09"/>
                </a:solidFill>
              </a:rPr>
              <a:t> </a:t>
            </a:r>
            <a:r>
              <a:rPr lang="en-US" sz="1400" noProof="1">
                <a:solidFill>
                  <a:srgbClr val="0B0A09"/>
                </a:solidFill>
              </a:rPr>
              <a:t>Stack</a:t>
            </a:r>
          </a:p>
          <a:p>
            <a:r>
              <a:rPr lang="en-US" sz="1400" noProof="1">
                <a:solidFill>
                  <a:srgbClr val="0B0A09"/>
                </a:solidFill>
              </a:rPr>
              <a:t>      return true; </a:t>
            </a:r>
            <a:r>
              <a:rPr lang="en-US" sz="1400" noProof="1" smtClean="0">
                <a:solidFill>
                  <a:srgbClr val="0B0A09"/>
                </a:solidFill>
              </a:rPr>
              <a:t>					// </a:t>
            </a:r>
            <a:r>
              <a:rPr lang="en-US" sz="1400" noProof="1">
                <a:solidFill>
                  <a:srgbClr val="0B0A09"/>
                </a:solidFill>
              </a:rPr>
              <a:t>push successful</a:t>
            </a:r>
          </a:p>
          <a:p>
            <a:r>
              <a:rPr lang="en-US" sz="1400" noProof="1">
                <a:solidFill>
                  <a:srgbClr val="0B0A09"/>
                </a:solidFill>
              </a:rPr>
              <a:t>   } </a:t>
            </a:r>
            <a:r>
              <a:rPr lang="en-US" sz="1400" noProof="1" smtClean="0">
                <a:solidFill>
                  <a:srgbClr val="0B0A09"/>
                </a:solidFill>
              </a:rPr>
              <a:t>						</a:t>
            </a:r>
            <a:endParaRPr lang="en-US" sz="1400" noProof="1">
              <a:solidFill>
                <a:srgbClr val="0B0A09"/>
              </a:solidFill>
            </a:endParaRPr>
          </a:p>
          <a:p>
            <a:endParaRPr lang="en-US" sz="1400" noProof="1">
              <a:solidFill>
                <a:srgbClr val="0B0A09"/>
              </a:solidFill>
            </a:endParaRPr>
          </a:p>
          <a:p>
            <a:r>
              <a:rPr lang="en-US" sz="1400" noProof="1">
                <a:solidFill>
                  <a:srgbClr val="0B0A09"/>
                </a:solidFill>
              </a:rPr>
              <a:t>   return false; </a:t>
            </a:r>
            <a:r>
              <a:rPr lang="en-US" sz="1400" noProof="1" smtClean="0">
                <a:solidFill>
                  <a:srgbClr val="0B0A09"/>
                </a:solidFill>
              </a:rPr>
              <a:t>					// </a:t>
            </a:r>
            <a:r>
              <a:rPr lang="bg-BG" sz="1400" noProof="1" smtClean="0">
                <a:solidFill>
                  <a:srgbClr val="0B0A09"/>
                </a:solidFill>
              </a:rPr>
              <a:t>неуспешно вкарване на ел.</a:t>
            </a:r>
            <a:endParaRPr lang="en-US" sz="1400" noProof="1">
              <a:solidFill>
                <a:srgbClr val="0B0A09"/>
              </a:solidFill>
            </a:endParaRPr>
          </a:p>
          <a:p>
            <a:r>
              <a:rPr lang="en-US" sz="1400" noProof="1" smtClean="0">
                <a:solidFill>
                  <a:srgbClr val="0B0A09"/>
                </a:solidFill>
              </a:rPr>
              <a:t>}						 </a:t>
            </a:r>
            <a:endParaRPr lang="en-US" sz="1400" noProof="1">
              <a:solidFill>
                <a:srgbClr val="0B0A09"/>
              </a:solidFill>
            </a:endParaRPr>
          </a:p>
          <a:p>
            <a:endParaRPr lang="en-US" sz="1400" noProof="1">
              <a:solidFill>
                <a:srgbClr val="0B0A09"/>
              </a:solidFill>
            </a:endParaRPr>
          </a:p>
          <a:p>
            <a:r>
              <a:rPr lang="en-US" sz="1400" noProof="1">
                <a:solidFill>
                  <a:srgbClr val="0B0A09"/>
                </a:solidFill>
              </a:rPr>
              <a:t>// </a:t>
            </a:r>
            <a:r>
              <a:rPr lang="bg-BG" sz="1400" noProof="1" smtClean="0">
                <a:solidFill>
                  <a:srgbClr val="0B0A09"/>
                </a:solidFill>
              </a:rPr>
              <a:t>изкарва  (</a:t>
            </a:r>
            <a:r>
              <a:rPr lang="en-US" sz="1400" noProof="1" smtClean="0">
                <a:solidFill>
                  <a:srgbClr val="0B0A09"/>
                </a:solidFill>
              </a:rPr>
              <a:t>pop</a:t>
            </a:r>
            <a:r>
              <a:rPr lang="bg-BG" sz="1400" noProof="1" smtClean="0">
                <a:solidFill>
                  <a:srgbClr val="0B0A09"/>
                </a:solidFill>
              </a:rPr>
              <a:t> ) елемент </a:t>
            </a:r>
            <a:r>
              <a:rPr lang="en-US" sz="1400" noProof="1" smtClean="0">
                <a:solidFill>
                  <a:srgbClr val="0B0A09"/>
                </a:solidFill>
              </a:rPr>
              <a:t> </a:t>
            </a:r>
            <a:r>
              <a:rPr lang="bg-BG" sz="1400" noProof="1" smtClean="0">
                <a:solidFill>
                  <a:srgbClr val="0B0A09"/>
                </a:solidFill>
              </a:rPr>
              <a:t>от</a:t>
            </a:r>
            <a:r>
              <a:rPr lang="en-US" sz="1400" noProof="1" smtClean="0">
                <a:solidFill>
                  <a:srgbClr val="0B0A09"/>
                </a:solidFill>
              </a:rPr>
              <a:t> </a:t>
            </a:r>
            <a:r>
              <a:rPr lang="en-US" sz="1400" noProof="1">
                <a:solidFill>
                  <a:srgbClr val="0B0A09"/>
                </a:solidFill>
              </a:rPr>
              <a:t>Stack;</a:t>
            </a:r>
          </a:p>
          <a:p>
            <a:r>
              <a:rPr lang="en-US" sz="1400" noProof="1">
                <a:solidFill>
                  <a:srgbClr val="0B0A09"/>
                </a:solidFill>
              </a:rPr>
              <a:t>// </a:t>
            </a:r>
            <a:r>
              <a:rPr lang="bg-BG" sz="1400" noProof="1" smtClean="0">
                <a:solidFill>
                  <a:srgbClr val="0B0A09"/>
                </a:solidFill>
              </a:rPr>
              <a:t>при успех – връща </a:t>
            </a:r>
            <a:r>
              <a:rPr lang="en-US" sz="1400" noProof="1" smtClean="0">
                <a:solidFill>
                  <a:srgbClr val="0B0A09"/>
                </a:solidFill>
              </a:rPr>
              <a:t>true</a:t>
            </a:r>
            <a:r>
              <a:rPr lang="en-US" sz="1400" noProof="1">
                <a:solidFill>
                  <a:srgbClr val="0B0A09"/>
                </a:solidFill>
              </a:rPr>
              <a:t>; </a:t>
            </a:r>
            <a:r>
              <a:rPr lang="bg-BG" sz="1400" noProof="1" smtClean="0">
                <a:solidFill>
                  <a:srgbClr val="0B0A09"/>
                </a:solidFill>
              </a:rPr>
              <a:t>в противен случай - </a:t>
            </a:r>
            <a:r>
              <a:rPr lang="en-US" sz="1400" noProof="1" smtClean="0">
                <a:solidFill>
                  <a:srgbClr val="0B0A09"/>
                </a:solidFill>
              </a:rPr>
              <a:t>false</a:t>
            </a:r>
            <a:endParaRPr lang="en-US" sz="1400" noProof="1">
              <a:solidFill>
                <a:srgbClr val="0B0A09"/>
              </a:solidFill>
            </a:endParaRPr>
          </a:p>
          <a:p>
            <a:r>
              <a:rPr lang="en-US" sz="1400" noProof="1">
                <a:solidFill>
                  <a:srgbClr val="C00000"/>
                </a:solidFill>
              </a:rPr>
              <a:t>template&lt; typename T &gt; </a:t>
            </a:r>
          </a:p>
          <a:p>
            <a:r>
              <a:rPr lang="en-US" sz="1400" noProof="1">
                <a:solidFill>
                  <a:srgbClr val="C00000"/>
                </a:solidFill>
              </a:rPr>
              <a:t>bool Stack&lt; T &gt;::pop( T &amp;popValue )</a:t>
            </a:r>
          </a:p>
          <a:p>
            <a:r>
              <a:rPr lang="en-US" sz="1400" noProof="1">
                <a:solidFill>
                  <a:srgbClr val="0B0A09"/>
                </a:solidFill>
              </a:rPr>
              <a:t>{</a:t>
            </a:r>
            <a:r>
              <a:rPr lang="en-US" sz="1400" dirty="0">
                <a:solidFill>
                  <a:srgbClr val="0B0A09"/>
                </a:solidFill>
              </a:rPr>
              <a:t>…}</a:t>
            </a:r>
          </a:p>
          <a:p>
            <a:r>
              <a:rPr lang="en-US" sz="1400" dirty="0">
                <a:solidFill>
                  <a:srgbClr val="0B0A09"/>
                </a:solidFill>
              </a:rPr>
              <a:t>………..</a:t>
            </a:r>
            <a:endParaRPr lang="en-US" sz="1400" noProof="1">
              <a:solidFill>
                <a:srgbClr val="0B0A09"/>
              </a:solidFill>
            </a:endParaRPr>
          </a:p>
        </p:txBody>
      </p:sp>
      <p:sp>
        <p:nvSpPr>
          <p:cNvPr id="9219" name="Text Box 5"/>
          <p:cNvSpPr txBox="1">
            <a:spLocks noChangeArrowheads="1"/>
          </p:cNvSpPr>
          <p:nvPr/>
        </p:nvSpPr>
        <p:spPr bwMode="auto">
          <a:xfrm>
            <a:off x="7935913" y="428625"/>
            <a:ext cx="3794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2/2</a:t>
            </a:r>
            <a:endParaRPr lang="bg-BG"/>
          </a:p>
        </p:txBody>
      </p:sp>
    </p:spTree>
  </p:cSld>
  <p:clrMapOvr>
    <a:masterClrMapping/>
  </p:clrMapOvr>
  <p:transition spd="med"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ChangeArrowheads="1"/>
          </p:cNvSpPr>
          <p:nvPr/>
        </p:nvSpPr>
        <p:spPr bwMode="auto">
          <a:xfrm>
            <a:off x="899592" y="908720"/>
            <a:ext cx="8172450" cy="59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400" noProof="1">
                <a:solidFill>
                  <a:srgbClr val="0B0A09"/>
                </a:solidFill>
              </a:rPr>
              <a:t>// Stack class template test program.</a:t>
            </a:r>
          </a:p>
          <a:p>
            <a:r>
              <a:rPr lang="en-US" sz="1400" noProof="1">
                <a:solidFill>
                  <a:srgbClr val="0B0A09"/>
                </a:solidFill>
              </a:rPr>
              <a:t>#include &lt;iostream&gt;</a:t>
            </a:r>
          </a:p>
          <a:p>
            <a:r>
              <a:rPr lang="en-US" sz="1600" noProof="1">
                <a:solidFill>
                  <a:srgbClr val="0B0A09"/>
                </a:solidFill>
              </a:rPr>
              <a:t>#include "Stack.h" </a:t>
            </a:r>
            <a:r>
              <a:rPr lang="en-US" sz="1600" dirty="0">
                <a:solidFill>
                  <a:srgbClr val="0B0A09"/>
                </a:solidFill>
              </a:rPr>
              <a:t>		</a:t>
            </a:r>
            <a:r>
              <a:rPr lang="en-US" sz="1600" dirty="0" smtClean="0">
                <a:solidFill>
                  <a:srgbClr val="0B0A09"/>
                </a:solidFill>
              </a:rPr>
              <a:t>		</a:t>
            </a:r>
            <a:r>
              <a:rPr lang="en-US" sz="1600" noProof="1" smtClean="0">
                <a:solidFill>
                  <a:srgbClr val="0B0A09"/>
                </a:solidFill>
              </a:rPr>
              <a:t>// </a:t>
            </a:r>
            <a:r>
              <a:rPr lang="bg-BG" sz="1600" noProof="1" smtClean="0">
                <a:solidFill>
                  <a:srgbClr val="0B0A09"/>
                </a:solidFill>
              </a:rPr>
              <a:t>там е декларацията на </a:t>
            </a:r>
            <a:r>
              <a:rPr lang="en-US" sz="1600" noProof="1" smtClean="0">
                <a:solidFill>
                  <a:srgbClr val="0B0A09"/>
                </a:solidFill>
              </a:rPr>
              <a:t>Stack</a:t>
            </a:r>
            <a:endParaRPr lang="en-US" sz="1600" noProof="1">
              <a:solidFill>
                <a:srgbClr val="0B0A09"/>
              </a:solidFill>
            </a:endParaRPr>
          </a:p>
          <a:p>
            <a:r>
              <a:rPr lang="en-US" sz="1400" noProof="1">
                <a:solidFill>
                  <a:srgbClr val="0B0A09"/>
                </a:solidFill>
              </a:rPr>
              <a:t>using namespace std;</a:t>
            </a:r>
          </a:p>
          <a:p>
            <a:endParaRPr lang="en-US" sz="1400" noProof="1">
              <a:solidFill>
                <a:srgbClr val="0B0A09"/>
              </a:solidFill>
            </a:endParaRPr>
          </a:p>
          <a:p>
            <a:r>
              <a:rPr lang="en-US" sz="1400" noProof="1">
                <a:solidFill>
                  <a:srgbClr val="0B0A09"/>
                </a:solidFill>
              </a:rPr>
              <a:t>int main()</a:t>
            </a:r>
          </a:p>
          <a:p>
            <a:r>
              <a:rPr lang="en-US" sz="1400" noProof="1">
                <a:solidFill>
                  <a:srgbClr val="0B0A09"/>
                </a:solidFill>
              </a:rPr>
              <a:t>{</a:t>
            </a:r>
          </a:p>
          <a:p>
            <a:r>
              <a:rPr lang="en-US" sz="1400" noProof="1">
                <a:solidFill>
                  <a:srgbClr val="0B0A09"/>
                </a:solidFill>
              </a:rPr>
              <a:t>   </a:t>
            </a:r>
            <a:r>
              <a:rPr lang="en-US" sz="1400" noProof="1">
                <a:solidFill>
                  <a:srgbClr val="990000"/>
                </a:solidFill>
              </a:rPr>
              <a:t>Stack&lt; double &gt;</a:t>
            </a:r>
            <a:r>
              <a:rPr lang="en-US" sz="1400" noProof="1">
                <a:solidFill>
                  <a:srgbClr val="0B0A09"/>
                </a:solidFill>
              </a:rPr>
              <a:t> doubleStack( 5 ); </a:t>
            </a:r>
            <a:r>
              <a:rPr lang="en-US" sz="1400" dirty="0">
                <a:solidFill>
                  <a:srgbClr val="0B0A09"/>
                </a:solidFill>
              </a:rPr>
              <a:t>	</a:t>
            </a:r>
            <a:r>
              <a:rPr lang="en-US" sz="1400" dirty="0" smtClean="0">
                <a:solidFill>
                  <a:srgbClr val="0B0A09"/>
                </a:solidFill>
              </a:rPr>
              <a:t>		</a:t>
            </a:r>
            <a:r>
              <a:rPr lang="en-US" sz="1400" noProof="1" smtClean="0">
                <a:solidFill>
                  <a:srgbClr val="0B0A09"/>
                </a:solidFill>
              </a:rPr>
              <a:t>// </a:t>
            </a:r>
            <a:r>
              <a:rPr lang="bg-BG" sz="1400" noProof="1" smtClean="0">
                <a:solidFill>
                  <a:srgbClr val="0B0A09"/>
                </a:solidFill>
              </a:rPr>
              <a:t>нека размера е </a:t>
            </a:r>
            <a:r>
              <a:rPr lang="en-US" sz="1400" noProof="1" smtClean="0">
                <a:solidFill>
                  <a:srgbClr val="0B0A09"/>
                </a:solidFill>
              </a:rPr>
              <a:t>5</a:t>
            </a:r>
            <a:endParaRPr lang="en-US" sz="1400" noProof="1">
              <a:solidFill>
                <a:srgbClr val="0B0A09"/>
              </a:solidFill>
            </a:endParaRPr>
          </a:p>
          <a:p>
            <a:r>
              <a:rPr lang="en-US" sz="1400" noProof="1">
                <a:solidFill>
                  <a:srgbClr val="0B0A09"/>
                </a:solidFill>
              </a:rPr>
              <a:t>   double doubleValue = 1.1;</a:t>
            </a:r>
          </a:p>
          <a:p>
            <a:endParaRPr lang="en-US" sz="1400" noProof="1">
              <a:solidFill>
                <a:srgbClr val="0B0A09"/>
              </a:solidFill>
            </a:endParaRPr>
          </a:p>
          <a:p>
            <a:r>
              <a:rPr lang="en-US" sz="1400" noProof="1">
                <a:solidFill>
                  <a:srgbClr val="0B0A09"/>
                </a:solidFill>
              </a:rPr>
              <a:t>   cout &lt;&lt; "Pushing elements onto doubleStack\n";</a:t>
            </a:r>
          </a:p>
          <a:p>
            <a:endParaRPr lang="en-US" sz="1400" noProof="1">
              <a:solidFill>
                <a:srgbClr val="0B0A09"/>
              </a:solidFill>
            </a:endParaRPr>
          </a:p>
          <a:p>
            <a:r>
              <a:rPr lang="en-US" sz="1400" noProof="1">
                <a:solidFill>
                  <a:srgbClr val="0B0A09"/>
                </a:solidFill>
              </a:rPr>
              <a:t>   // </a:t>
            </a:r>
            <a:r>
              <a:rPr lang="en-US" sz="1400" noProof="1" smtClean="0">
                <a:solidFill>
                  <a:srgbClr val="0B0A09"/>
                </a:solidFill>
              </a:rPr>
              <a:t>push</a:t>
            </a:r>
            <a:r>
              <a:rPr lang="bg-BG" sz="1400" noProof="1" smtClean="0">
                <a:solidFill>
                  <a:srgbClr val="0B0A09"/>
                </a:solidFill>
              </a:rPr>
              <a:t> на </a:t>
            </a:r>
            <a:r>
              <a:rPr lang="en-US" sz="1400" noProof="1" smtClean="0">
                <a:solidFill>
                  <a:srgbClr val="0B0A09"/>
                </a:solidFill>
              </a:rPr>
              <a:t> </a:t>
            </a:r>
            <a:r>
              <a:rPr lang="en-US" sz="1400" noProof="1">
                <a:solidFill>
                  <a:srgbClr val="0B0A09"/>
                </a:solidFill>
              </a:rPr>
              <a:t>5 </a:t>
            </a:r>
            <a:r>
              <a:rPr lang="bg-BG" sz="1400" noProof="1" smtClean="0">
                <a:solidFill>
                  <a:srgbClr val="0B0A09"/>
                </a:solidFill>
              </a:rPr>
              <a:t> елемета - </a:t>
            </a:r>
            <a:r>
              <a:rPr lang="en-US" sz="1400" noProof="1" smtClean="0">
                <a:solidFill>
                  <a:srgbClr val="0B0A09"/>
                </a:solidFill>
              </a:rPr>
              <a:t>doubles </a:t>
            </a:r>
            <a:r>
              <a:rPr lang="bg-BG" sz="1400" noProof="1" smtClean="0">
                <a:solidFill>
                  <a:srgbClr val="0B0A09"/>
                </a:solidFill>
              </a:rPr>
              <a:t>в</a:t>
            </a:r>
            <a:r>
              <a:rPr lang="en-US" sz="1400" noProof="1" smtClean="0">
                <a:solidFill>
                  <a:srgbClr val="0B0A09"/>
                </a:solidFill>
              </a:rPr>
              <a:t> doubleStack</a:t>
            </a:r>
            <a:endParaRPr lang="en-US" sz="1400" noProof="1">
              <a:solidFill>
                <a:srgbClr val="0B0A09"/>
              </a:solidFill>
            </a:endParaRPr>
          </a:p>
          <a:p>
            <a:r>
              <a:rPr lang="en-US" sz="1400" noProof="1">
                <a:solidFill>
                  <a:srgbClr val="0B0A09"/>
                </a:solidFill>
              </a:rPr>
              <a:t>   while ( doubleStack.push( doubleValue ) ) </a:t>
            </a:r>
            <a:r>
              <a:rPr lang="bg-BG" sz="1400" noProof="1" smtClean="0">
                <a:solidFill>
                  <a:srgbClr val="0B0A09"/>
                </a:solidFill>
              </a:rPr>
              <a:t>		//докато върне </a:t>
            </a:r>
            <a:r>
              <a:rPr lang="en-US" sz="1400" noProof="1" smtClean="0">
                <a:solidFill>
                  <a:srgbClr val="0B0A09"/>
                </a:solidFill>
              </a:rPr>
              <a:t>false</a:t>
            </a:r>
            <a:endParaRPr lang="en-US" sz="1400" noProof="1">
              <a:solidFill>
                <a:srgbClr val="0B0A09"/>
              </a:solidFill>
            </a:endParaRPr>
          </a:p>
          <a:p>
            <a:r>
              <a:rPr lang="en-US" sz="1400" noProof="1">
                <a:solidFill>
                  <a:srgbClr val="0B0A09"/>
                </a:solidFill>
              </a:rPr>
              <a:t>   { </a:t>
            </a:r>
          </a:p>
          <a:p>
            <a:r>
              <a:rPr lang="en-US" sz="1400" noProof="1">
                <a:solidFill>
                  <a:srgbClr val="0B0A09"/>
                </a:solidFill>
              </a:rPr>
              <a:t>      cout &lt;&lt; doubleValue &lt;&lt; ' ';</a:t>
            </a:r>
          </a:p>
          <a:p>
            <a:r>
              <a:rPr lang="en-US" sz="1400" noProof="1">
                <a:solidFill>
                  <a:srgbClr val="0B0A09"/>
                </a:solidFill>
              </a:rPr>
              <a:t>      doubleValue += 1.1;</a:t>
            </a:r>
          </a:p>
          <a:p>
            <a:r>
              <a:rPr lang="en-US" sz="1400" noProof="1">
                <a:solidFill>
                  <a:srgbClr val="0B0A09"/>
                </a:solidFill>
              </a:rPr>
              <a:t>   } </a:t>
            </a:r>
            <a:r>
              <a:rPr lang="en-US" sz="1400" dirty="0">
                <a:solidFill>
                  <a:srgbClr val="0B0A09"/>
                </a:solidFill>
              </a:rPr>
              <a:t>			</a:t>
            </a:r>
            <a:r>
              <a:rPr lang="en-US" sz="1400" dirty="0" smtClean="0">
                <a:solidFill>
                  <a:srgbClr val="0B0A09"/>
                </a:solidFill>
              </a:rPr>
              <a:t>		</a:t>
            </a:r>
            <a:r>
              <a:rPr lang="en-US" sz="1400" noProof="1" smtClean="0">
                <a:solidFill>
                  <a:srgbClr val="0B0A09"/>
                </a:solidFill>
              </a:rPr>
              <a:t>// </a:t>
            </a:r>
            <a:r>
              <a:rPr lang="en-US" sz="1400" noProof="1">
                <a:solidFill>
                  <a:srgbClr val="0B0A09"/>
                </a:solidFill>
              </a:rPr>
              <a:t>end while</a:t>
            </a:r>
          </a:p>
          <a:p>
            <a:endParaRPr lang="en-US" sz="1400" noProof="1">
              <a:solidFill>
                <a:srgbClr val="0B0A09"/>
              </a:solidFill>
            </a:endParaRPr>
          </a:p>
          <a:p>
            <a:r>
              <a:rPr lang="en-US" sz="1400" noProof="1">
                <a:solidFill>
                  <a:srgbClr val="0B0A09"/>
                </a:solidFill>
              </a:rPr>
              <a:t>   cout &lt;&lt; "\nStack is full. Cannot push " &lt;&lt; doubleValue</a:t>
            </a:r>
          </a:p>
          <a:p>
            <a:r>
              <a:rPr lang="en-US" sz="1400" noProof="1">
                <a:solidFill>
                  <a:srgbClr val="0B0A09"/>
                </a:solidFill>
              </a:rPr>
              <a:t>      &lt;&lt; "\n\nPopping elements from doubleStack\n";</a:t>
            </a:r>
          </a:p>
          <a:p>
            <a:endParaRPr lang="en-US" sz="1400" noProof="1">
              <a:solidFill>
                <a:srgbClr val="0B0A09"/>
              </a:solidFill>
            </a:endParaRPr>
          </a:p>
          <a:p>
            <a:r>
              <a:rPr lang="en-US" sz="1400" noProof="1">
                <a:solidFill>
                  <a:srgbClr val="0B0A09"/>
                </a:solidFill>
              </a:rPr>
              <a:t>   // pop </a:t>
            </a:r>
            <a:r>
              <a:rPr lang="bg-BG" sz="1400" noProof="1" smtClean="0">
                <a:solidFill>
                  <a:srgbClr val="0B0A09"/>
                </a:solidFill>
              </a:rPr>
              <a:t>на елементи от </a:t>
            </a:r>
            <a:r>
              <a:rPr lang="en-US" sz="1400" noProof="1" smtClean="0">
                <a:solidFill>
                  <a:srgbClr val="0B0A09"/>
                </a:solidFill>
              </a:rPr>
              <a:t>doubleStack</a:t>
            </a:r>
            <a:endParaRPr lang="en-US" sz="1400" noProof="1">
              <a:solidFill>
                <a:srgbClr val="0B0A09"/>
              </a:solidFill>
            </a:endParaRPr>
          </a:p>
          <a:p>
            <a:r>
              <a:rPr lang="en-US" sz="1400" noProof="1">
                <a:solidFill>
                  <a:srgbClr val="0B0A09"/>
                </a:solidFill>
              </a:rPr>
              <a:t>   while ( doubleStack.pop( doubleValue ) )</a:t>
            </a:r>
          </a:p>
          <a:p>
            <a:r>
              <a:rPr lang="en-US" sz="1400" noProof="1">
                <a:solidFill>
                  <a:srgbClr val="0B0A09"/>
                </a:solidFill>
              </a:rPr>
              <a:t>      cout &lt;&lt; doubleValue &lt;&lt; ' ';</a:t>
            </a:r>
            <a:endParaRPr lang="en-US" sz="1400" dirty="0">
              <a:solidFill>
                <a:srgbClr val="0B0A09"/>
              </a:solidFill>
            </a:endParaRPr>
          </a:p>
          <a:p>
            <a:endParaRPr lang="en-US" sz="1400" dirty="0">
              <a:solidFill>
                <a:srgbClr val="0B0A09"/>
              </a:solidFill>
            </a:endParaRPr>
          </a:p>
          <a:p>
            <a:r>
              <a:rPr lang="en-US" sz="1400" dirty="0">
                <a:solidFill>
                  <a:srgbClr val="0B0A09"/>
                </a:solidFill>
              </a:rPr>
              <a:t>………………</a:t>
            </a:r>
            <a:endParaRPr lang="bg-BG" sz="1400" dirty="0">
              <a:solidFill>
                <a:srgbClr val="0B0A09"/>
              </a:solidFill>
            </a:endParaRPr>
          </a:p>
        </p:txBody>
      </p:sp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179512" y="203991"/>
            <a:ext cx="60658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bg-BG" sz="2000" dirty="0" smtClean="0">
                <a:solidFill>
                  <a:srgbClr val="C00000"/>
                </a:solidFill>
              </a:rPr>
              <a:t>Използване на шаблонизирания клас 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Stack&lt;T&gt;</a:t>
            </a:r>
            <a:endParaRPr lang="bg-BG" sz="2400" dirty="0">
              <a:solidFill>
                <a:srgbClr val="C00000"/>
              </a:solidFill>
            </a:endParaRPr>
          </a:p>
        </p:txBody>
      </p:sp>
      <p:sp>
        <p:nvSpPr>
          <p:cNvPr id="10244" name="Line 6"/>
          <p:cNvSpPr>
            <a:spLocks noChangeShapeType="1"/>
          </p:cNvSpPr>
          <p:nvPr/>
        </p:nvSpPr>
        <p:spPr bwMode="auto">
          <a:xfrm flipH="1">
            <a:off x="179512" y="1628800"/>
            <a:ext cx="863476" cy="50405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</p:spTree>
  </p:cSld>
  <p:clrMapOvr>
    <a:masterClrMapping/>
  </p:clrMapOvr>
  <p:transition spd="med"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4"/>
          <p:cNvSpPr txBox="1">
            <a:spLocks noChangeArrowheads="1"/>
          </p:cNvSpPr>
          <p:nvPr/>
        </p:nvSpPr>
        <p:spPr bwMode="auto">
          <a:xfrm>
            <a:off x="581040" y="1393556"/>
            <a:ext cx="8335359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 dirty="0">
                <a:solidFill>
                  <a:srgbClr val="FF0000"/>
                </a:solidFill>
              </a:rPr>
              <a:t>Templates &amp; </a:t>
            </a:r>
            <a:r>
              <a:rPr lang="bg-BG" sz="2400" dirty="0" err="1" smtClean="0">
                <a:solidFill>
                  <a:srgbClr val="FF0000"/>
                </a:solidFill>
              </a:rPr>
              <a:t>наследяемост</a:t>
            </a:r>
            <a:endParaRPr lang="en-US" sz="2400" dirty="0">
              <a:solidFill>
                <a:srgbClr val="FF0000"/>
              </a:solidFill>
            </a:endParaRPr>
          </a:p>
          <a:p>
            <a:pPr eaLnBrk="1" hangingPunct="1"/>
            <a:endParaRPr lang="en-US" sz="1400" dirty="0">
              <a:solidFill>
                <a:srgbClr val="0B0A09"/>
              </a:solidFill>
            </a:endParaRPr>
          </a:p>
          <a:p>
            <a:pPr eaLnBrk="1" hangingPunct="1">
              <a:buFontTx/>
              <a:buChar char="•"/>
            </a:pPr>
            <a:r>
              <a:rPr lang="bg-BG" sz="2000" dirty="0" smtClean="0">
                <a:solidFill>
                  <a:srgbClr val="0B0A09"/>
                </a:solidFill>
              </a:rPr>
              <a:t>Шаблонизираният клас може да е наследник на друг</a:t>
            </a:r>
            <a:r>
              <a:rPr lang="en-US" sz="2000" dirty="0" smtClean="0">
                <a:solidFill>
                  <a:srgbClr val="0B0A09"/>
                </a:solidFill>
              </a:rPr>
              <a:t> </a:t>
            </a:r>
            <a:r>
              <a:rPr lang="en-US" sz="2000" dirty="0">
                <a:solidFill>
                  <a:srgbClr val="0B0A09"/>
                </a:solidFill>
              </a:rPr>
              <a:t>class-template </a:t>
            </a:r>
          </a:p>
          <a:p>
            <a:pPr eaLnBrk="1" hangingPunct="1">
              <a:buFontTx/>
              <a:buChar char="•"/>
            </a:pPr>
            <a:endParaRPr lang="en-US" sz="2000" dirty="0">
              <a:solidFill>
                <a:srgbClr val="0B0A09"/>
              </a:solidFill>
            </a:endParaRPr>
          </a:p>
          <a:p>
            <a:pPr eaLnBrk="1" hangingPunct="1">
              <a:buFontTx/>
              <a:buChar char="•"/>
            </a:pPr>
            <a:r>
              <a:rPr lang="bg-BG" sz="2000" dirty="0" smtClean="0">
                <a:solidFill>
                  <a:srgbClr val="0B0A09"/>
                </a:solidFill>
              </a:rPr>
              <a:t>Шаблонизиран клас може да наследи нормален клас </a:t>
            </a:r>
            <a:r>
              <a:rPr lang="en-US" sz="2000" dirty="0" smtClean="0">
                <a:solidFill>
                  <a:srgbClr val="0B0A09"/>
                </a:solidFill>
              </a:rPr>
              <a:t> </a:t>
            </a:r>
            <a:endParaRPr lang="en-US" sz="2000" dirty="0">
              <a:solidFill>
                <a:srgbClr val="0B0A09"/>
              </a:solidFill>
            </a:endParaRPr>
          </a:p>
          <a:p>
            <a:pPr eaLnBrk="1" hangingPunct="1">
              <a:buFontTx/>
              <a:buChar char="•"/>
            </a:pPr>
            <a:endParaRPr lang="en-US" sz="2000" dirty="0">
              <a:solidFill>
                <a:srgbClr val="0B0A09"/>
              </a:solidFill>
            </a:endParaRPr>
          </a:p>
          <a:p>
            <a:pPr eaLnBrk="1" hangingPunct="1">
              <a:buFontTx/>
              <a:buChar char="•"/>
            </a:pPr>
            <a:r>
              <a:rPr lang="bg-BG" sz="2000" dirty="0" smtClean="0">
                <a:solidFill>
                  <a:srgbClr val="0B0A09"/>
                </a:solidFill>
              </a:rPr>
              <a:t> нешаблонизиран клас може да наследява  шаблонизиран</a:t>
            </a:r>
            <a:endParaRPr lang="bg-BG" sz="2000" dirty="0">
              <a:solidFill>
                <a:srgbClr val="0B0A09"/>
              </a:solidFill>
            </a:endParaRPr>
          </a:p>
        </p:txBody>
      </p:sp>
      <p:sp>
        <p:nvSpPr>
          <p:cNvPr id="11267" name="Text Box 5"/>
          <p:cNvSpPr txBox="1">
            <a:spLocks noChangeArrowheads="1"/>
          </p:cNvSpPr>
          <p:nvPr/>
        </p:nvSpPr>
        <p:spPr bwMode="auto">
          <a:xfrm>
            <a:off x="6011863" y="6308725"/>
            <a:ext cx="28839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bg-BG" dirty="0" smtClean="0"/>
              <a:t>Отново да се върнем към съставните </a:t>
            </a:r>
          </a:p>
          <a:p>
            <a:pPr eaLnBrk="1" hangingPunct="1"/>
            <a:r>
              <a:rPr lang="bg-BG" dirty="0"/>
              <a:t> </a:t>
            </a:r>
            <a:r>
              <a:rPr lang="bg-BG" dirty="0" smtClean="0"/>
              <a:t>структури данни</a:t>
            </a:r>
            <a:r>
              <a:rPr lang="en-US" dirty="0" smtClean="0"/>
              <a:t>:</a:t>
            </a:r>
            <a:endParaRPr lang="bg-BG" dirty="0"/>
          </a:p>
        </p:txBody>
      </p:sp>
      <p:sp>
        <p:nvSpPr>
          <p:cNvPr id="11268" name="Line 6"/>
          <p:cNvSpPr>
            <a:spLocks noChangeShapeType="1"/>
          </p:cNvSpPr>
          <p:nvPr/>
        </p:nvSpPr>
        <p:spPr bwMode="auto">
          <a:xfrm>
            <a:off x="611188" y="5084763"/>
            <a:ext cx="8137525" cy="0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</p:spTree>
  </p:cSld>
  <p:clrMapOvr>
    <a:masterClrMapping/>
  </p:clrMapOvr>
  <p:transition spd="med">
    <p:zoom/>
  </p:transition>
</p:sld>
</file>

<file path=ppt/theme/theme1.xml><?xml version="1.0" encoding="utf-8"?>
<a:theme xmlns:a="http://schemas.openxmlformats.org/drawingml/2006/main" name="Nature">
  <a:themeElements>
    <a:clrScheme name="Nature 2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4C453D"/>
      </a:accent4>
      <a:accent5>
        <a:srgbClr val="E1EBF7"/>
      </a:accent5>
      <a:accent6>
        <a:srgbClr val="E3AF5A"/>
      </a:accent6>
      <a:hlink>
        <a:srgbClr val="B0AE6A"/>
      </a:hlink>
      <a:folHlink>
        <a:srgbClr val="C3E684"/>
      </a:folHlink>
    </a:clrScheme>
    <a:fontScheme name="Natur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ature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e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e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Designs\Nature.pot</Template>
  <TotalTime>1632</TotalTime>
  <Words>816</Words>
  <Application>Microsoft Office PowerPoint</Application>
  <PresentationFormat>On-screen Show (4:3)</PresentationFormat>
  <Paragraphs>309</Paragraphs>
  <Slides>38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Nature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списъци, стекове и опашки</dc:title>
  <dc:creator>Admin</dc:creator>
  <cp:lastModifiedBy>Ivan Stankov</cp:lastModifiedBy>
  <cp:revision>200</cp:revision>
  <dcterms:created xsi:type="dcterms:W3CDTF">2006-12-08T09:04:00Z</dcterms:created>
  <dcterms:modified xsi:type="dcterms:W3CDTF">2022-10-17T15:10:42Z</dcterms:modified>
</cp:coreProperties>
</file>