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31" r:id="rId14"/>
    <p:sldId id="268" r:id="rId15"/>
    <p:sldId id="332" r:id="rId16"/>
    <p:sldId id="269" r:id="rId17"/>
    <p:sldId id="270" r:id="rId18"/>
    <p:sldId id="333" r:id="rId19"/>
    <p:sldId id="271" r:id="rId20"/>
    <p:sldId id="272" r:id="rId21"/>
    <p:sldId id="334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3333FF"/>
    <a:srgbClr val="66FF33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>
                <a:gd name="T0" fmla="*/ 149 w 3934"/>
                <a:gd name="T1" fmla="*/ 1505 h 1505"/>
                <a:gd name="T2" fmla="*/ 699 w 3934"/>
                <a:gd name="T3" fmla="*/ 1331 h 1505"/>
                <a:gd name="T4" fmla="*/ 1237 w 3934"/>
                <a:gd name="T5" fmla="*/ 1157 h 1505"/>
                <a:gd name="T6" fmla="*/ 1758 w 3934"/>
                <a:gd name="T7" fmla="*/ 977 h 1505"/>
                <a:gd name="T8" fmla="*/ 2260 w 3934"/>
                <a:gd name="T9" fmla="*/ 792 h 1505"/>
                <a:gd name="T10" fmla="*/ 2504 w 3934"/>
                <a:gd name="T11" fmla="*/ 696 h 1505"/>
                <a:gd name="T12" fmla="*/ 2738 w 3934"/>
                <a:gd name="T13" fmla="*/ 606 h 1505"/>
                <a:gd name="T14" fmla="*/ 2972 w 3934"/>
                <a:gd name="T15" fmla="*/ 510 h 1505"/>
                <a:gd name="T16" fmla="*/ 3199 w 3934"/>
                <a:gd name="T17" fmla="*/ 420 h 1505"/>
                <a:gd name="T18" fmla="*/ 3408 w 3934"/>
                <a:gd name="T19" fmla="*/ 324 h 1505"/>
                <a:gd name="T20" fmla="*/ 3617 w 3934"/>
                <a:gd name="T21" fmla="*/ 234 h 1505"/>
                <a:gd name="T22" fmla="*/ 3819 w 3934"/>
                <a:gd name="T23" fmla="*/ 138 h 1505"/>
                <a:gd name="T24" fmla="*/ 4006 w 3934"/>
                <a:gd name="T25" fmla="*/ 48 h 1505"/>
                <a:gd name="T26" fmla="*/ 4006 w 3934"/>
                <a:gd name="T27" fmla="*/ 0 h 1505"/>
                <a:gd name="T28" fmla="*/ 3812 w 3934"/>
                <a:gd name="T29" fmla="*/ 96 h 1505"/>
                <a:gd name="T30" fmla="*/ 3605 w 3934"/>
                <a:gd name="T31" fmla="*/ 192 h 1505"/>
                <a:gd name="T32" fmla="*/ 3390 w 3934"/>
                <a:gd name="T33" fmla="*/ 288 h 1505"/>
                <a:gd name="T34" fmla="*/ 3175 w 3934"/>
                <a:gd name="T35" fmla="*/ 384 h 1505"/>
                <a:gd name="T36" fmla="*/ 2942 w 3934"/>
                <a:gd name="T37" fmla="*/ 480 h 1505"/>
                <a:gd name="T38" fmla="*/ 2702 w 3934"/>
                <a:gd name="T39" fmla="*/ 576 h 1505"/>
                <a:gd name="T40" fmla="*/ 2451 w 3934"/>
                <a:gd name="T41" fmla="*/ 672 h 1505"/>
                <a:gd name="T42" fmla="*/ 2206 w 3934"/>
                <a:gd name="T43" fmla="*/ 768 h 1505"/>
                <a:gd name="T44" fmla="*/ 1943 w 3934"/>
                <a:gd name="T45" fmla="*/ 864 h 1505"/>
                <a:gd name="T46" fmla="*/ 1680 w 3934"/>
                <a:gd name="T47" fmla="*/ 960 h 1505"/>
                <a:gd name="T48" fmla="*/ 1130 w 3934"/>
                <a:gd name="T49" fmla="*/ 1145 h 1505"/>
                <a:gd name="T50" fmla="*/ 574 w 3934"/>
                <a:gd name="T51" fmla="*/ 1331 h 1505"/>
                <a:gd name="T52" fmla="*/ 0 w 3934"/>
                <a:gd name="T53" fmla="*/ 1505 h 1505"/>
                <a:gd name="T54" fmla="*/ 149 w 3934"/>
                <a:gd name="T55" fmla="*/ 1505 h 1505"/>
                <a:gd name="T56" fmla="*/ 149 w 3934"/>
                <a:gd name="T57" fmla="*/ 1505 h 15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>
                <a:gd name="T0" fmla="*/ 132 w 1728"/>
                <a:gd name="T1" fmla="*/ 689 h 689"/>
                <a:gd name="T2" fmla="*/ 562 w 1728"/>
                <a:gd name="T3" fmla="*/ 527 h 689"/>
                <a:gd name="T4" fmla="*/ 981 w 1728"/>
                <a:gd name="T5" fmla="*/ 365 h 689"/>
                <a:gd name="T6" fmla="*/ 1178 w 1728"/>
                <a:gd name="T7" fmla="*/ 287 h 689"/>
                <a:gd name="T8" fmla="*/ 1381 w 1728"/>
                <a:gd name="T9" fmla="*/ 203 h 689"/>
                <a:gd name="T10" fmla="*/ 1577 w 1728"/>
                <a:gd name="T11" fmla="*/ 126 h 689"/>
                <a:gd name="T12" fmla="*/ 1758 w 1728"/>
                <a:gd name="T13" fmla="*/ 48 h 689"/>
                <a:gd name="T14" fmla="*/ 1758 w 1728"/>
                <a:gd name="T15" fmla="*/ 0 h 689"/>
                <a:gd name="T16" fmla="*/ 1555 w 1728"/>
                <a:gd name="T17" fmla="*/ 84 h 689"/>
                <a:gd name="T18" fmla="*/ 1351 w 1728"/>
                <a:gd name="T19" fmla="*/ 167 h 689"/>
                <a:gd name="T20" fmla="*/ 1136 w 1728"/>
                <a:gd name="T21" fmla="*/ 257 h 689"/>
                <a:gd name="T22" fmla="*/ 921 w 1728"/>
                <a:gd name="T23" fmla="*/ 341 h 689"/>
                <a:gd name="T24" fmla="*/ 460 w 1728"/>
                <a:gd name="T25" fmla="*/ 515 h 689"/>
                <a:gd name="T26" fmla="*/ 0 w 1728"/>
                <a:gd name="T27" fmla="*/ 689 h 689"/>
                <a:gd name="T28" fmla="*/ 132 w 1728"/>
                <a:gd name="T29" fmla="*/ 689 h 689"/>
                <a:gd name="T30" fmla="*/ 132 w 1728"/>
                <a:gd name="T31" fmla="*/ 689 h 6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>
                <a:gd name="T0" fmla="*/ 5663 w 5561"/>
                <a:gd name="T1" fmla="*/ 929 h 3447"/>
                <a:gd name="T2" fmla="*/ 5639 w 5561"/>
                <a:gd name="T3" fmla="*/ 773 h 3447"/>
                <a:gd name="T4" fmla="*/ 5555 w 5561"/>
                <a:gd name="T5" fmla="*/ 629 h 3447"/>
                <a:gd name="T6" fmla="*/ 5424 w 5561"/>
                <a:gd name="T7" fmla="*/ 492 h 3447"/>
                <a:gd name="T8" fmla="*/ 5244 w 5561"/>
                <a:gd name="T9" fmla="*/ 366 h 3447"/>
                <a:gd name="T10" fmla="*/ 5011 w 5561"/>
                <a:gd name="T11" fmla="*/ 252 h 3447"/>
                <a:gd name="T12" fmla="*/ 4736 w 5561"/>
                <a:gd name="T13" fmla="*/ 144 h 3447"/>
                <a:gd name="T14" fmla="*/ 4419 w 5561"/>
                <a:gd name="T15" fmla="*/ 48 h 3447"/>
                <a:gd name="T16" fmla="*/ 4072 w 5561"/>
                <a:gd name="T17" fmla="*/ 0 h 3447"/>
                <a:gd name="T18" fmla="*/ 4438 w 5561"/>
                <a:gd name="T19" fmla="*/ 90 h 3447"/>
                <a:gd name="T20" fmla="*/ 4754 w 5561"/>
                <a:gd name="T21" fmla="*/ 192 h 3447"/>
                <a:gd name="T22" fmla="*/ 5023 w 5561"/>
                <a:gd name="T23" fmla="*/ 306 h 3447"/>
                <a:gd name="T24" fmla="*/ 5244 w 5561"/>
                <a:gd name="T25" fmla="*/ 426 h 3447"/>
                <a:gd name="T26" fmla="*/ 5411 w 5561"/>
                <a:gd name="T27" fmla="*/ 557 h 3447"/>
                <a:gd name="T28" fmla="*/ 5531 w 5561"/>
                <a:gd name="T29" fmla="*/ 701 h 3447"/>
                <a:gd name="T30" fmla="*/ 5591 w 5561"/>
                <a:gd name="T31" fmla="*/ 851 h 3447"/>
                <a:gd name="T32" fmla="*/ 5591 w 5561"/>
                <a:gd name="T33" fmla="*/ 1013 h 3447"/>
                <a:gd name="T34" fmla="*/ 5543 w 5561"/>
                <a:gd name="T35" fmla="*/ 1163 h 3447"/>
                <a:gd name="T36" fmla="*/ 5443 w 5561"/>
                <a:gd name="T37" fmla="*/ 1319 h 3447"/>
                <a:gd name="T38" fmla="*/ 5298 w 5561"/>
                <a:gd name="T39" fmla="*/ 1475 h 3447"/>
                <a:gd name="T40" fmla="*/ 5109 w 5561"/>
                <a:gd name="T41" fmla="*/ 1630 h 3447"/>
                <a:gd name="T42" fmla="*/ 4879 w 5561"/>
                <a:gd name="T43" fmla="*/ 1786 h 3447"/>
                <a:gd name="T44" fmla="*/ 4610 w 5561"/>
                <a:gd name="T45" fmla="*/ 1948 h 3447"/>
                <a:gd name="T46" fmla="*/ 4293 w 5561"/>
                <a:gd name="T47" fmla="*/ 2104 h 3447"/>
                <a:gd name="T48" fmla="*/ 3947 w 5561"/>
                <a:gd name="T49" fmla="*/ 2260 h 3447"/>
                <a:gd name="T50" fmla="*/ 3564 w 5561"/>
                <a:gd name="T51" fmla="*/ 2416 h 3447"/>
                <a:gd name="T52" fmla="*/ 3142 w 5561"/>
                <a:gd name="T53" fmla="*/ 2566 h 3447"/>
                <a:gd name="T54" fmla="*/ 2691 w 5561"/>
                <a:gd name="T55" fmla="*/ 2715 h 3447"/>
                <a:gd name="T56" fmla="*/ 2206 w 5561"/>
                <a:gd name="T57" fmla="*/ 2865 h 3447"/>
                <a:gd name="T58" fmla="*/ 1692 w 5561"/>
                <a:gd name="T59" fmla="*/ 3009 h 3447"/>
                <a:gd name="T60" fmla="*/ 1157 w 5561"/>
                <a:gd name="T61" fmla="*/ 3147 h 3447"/>
                <a:gd name="T62" fmla="*/ 592 w 5561"/>
                <a:gd name="T63" fmla="*/ 3279 h 3447"/>
                <a:gd name="T64" fmla="*/ 0 w 5561"/>
                <a:gd name="T65" fmla="*/ 3447 h 3447"/>
                <a:gd name="T66" fmla="*/ 885 w 5561"/>
                <a:gd name="T67" fmla="*/ 3249 h 3447"/>
                <a:gd name="T68" fmla="*/ 1441 w 5561"/>
                <a:gd name="T69" fmla="*/ 3105 h 3447"/>
                <a:gd name="T70" fmla="*/ 1973 w 5561"/>
                <a:gd name="T71" fmla="*/ 2961 h 3447"/>
                <a:gd name="T72" fmla="*/ 2479 w 5561"/>
                <a:gd name="T73" fmla="*/ 2817 h 3447"/>
                <a:gd name="T74" fmla="*/ 2954 w 5561"/>
                <a:gd name="T75" fmla="*/ 2668 h 3447"/>
                <a:gd name="T76" fmla="*/ 3390 w 5561"/>
                <a:gd name="T77" fmla="*/ 2512 h 3447"/>
                <a:gd name="T78" fmla="*/ 3800 w 5561"/>
                <a:gd name="T79" fmla="*/ 2356 h 3447"/>
                <a:gd name="T80" fmla="*/ 4174 w 5561"/>
                <a:gd name="T81" fmla="*/ 2200 h 3447"/>
                <a:gd name="T82" fmla="*/ 4509 w 5561"/>
                <a:gd name="T83" fmla="*/ 2038 h 3447"/>
                <a:gd name="T84" fmla="*/ 4806 w 5561"/>
                <a:gd name="T85" fmla="*/ 1876 h 3447"/>
                <a:gd name="T86" fmla="*/ 5059 w 5561"/>
                <a:gd name="T87" fmla="*/ 1720 h 3447"/>
                <a:gd name="T88" fmla="*/ 5274 w 5561"/>
                <a:gd name="T89" fmla="*/ 1559 h 3447"/>
                <a:gd name="T90" fmla="*/ 5437 w 5561"/>
                <a:gd name="T91" fmla="*/ 1397 h 3447"/>
                <a:gd name="T92" fmla="*/ 5561 w 5561"/>
                <a:gd name="T93" fmla="*/ 1241 h 3447"/>
                <a:gd name="T94" fmla="*/ 5639 w 5561"/>
                <a:gd name="T95" fmla="*/ 1085 h 3447"/>
                <a:gd name="T96" fmla="*/ 5657 w 5561"/>
                <a:gd name="T97" fmla="*/ 1007 h 344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>
                <a:gd name="T0" fmla="*/ 813 w 813"/>
                <a:gd name="T1" fmla="*/ 222 h 276"/>
                <a:gd name="T2" fmla="*/ 670 w 813"/>
                <a:gd name="T3" fmla="*/ 162 h 276"/>
                <a:gd name="T4" fmla="*/ 514 w 813"/>
                <a:gd name="T5" fmla="*/ 108 h 276"/>
                <a:gd name="T6" fmla="*/ 347 w 813"/>
                <a:gd name="T7" fmla="*/ 54 h 276"/>
                <a:gd name="T8" fmla="*/ 167 w 813"/>
                <a:gd name="T9" fmla="*/ 0 h 276"/>
                <a:gd name="T10" fmla="*/ 0 w 813"/>
                <a:gd name="T11" fmla="*/ 0 h 276"/>
                <a:gd name="T12" fmla="*/ 227 w 813"/>
                <a:gd name="T13" fmla="*/ 60 h 276"/>
                <a:gd name="T14" fmla="*/ 442 w 813"/>
                <a:gd name="T15" fmla="*/ 132 h 276"/>
                <a:gd name="T16" fmla="*/ 634 w 813"/>
                <a:gd name="T17" fmla="*/ 204 h 276"/>
                <a:gd name="T18" fmla="*/ 813 w 813"/>
                <a:gd name="T19" fmla="*/ 276 h 276"/>
                <a:gd name="T20" fmla="*/ 813 w 813"/>
                <a:gd name="T21" fmla="*/ 222 h 276"/>
                <a:gd name="T22" fmla="*/ 813 w 813"/>
                <a:gd name="T23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3399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>
                <a:gd name="T0" fmla="*/ 5848 w 5740"/>
                <a:gd name="T1" fmla="*/ 0 h 2098"/>
                <a:gd name="T2" fmla="*/ 5746 w 5740"/>
                <a:gd name="T3" fmla="*/ 72 h 2098"/>
                <a:gd name="T4" fmla="*/ 5642 w 5740"/>
                <a:gd name="T5" fmla="*/ 138 h 2098"/>
                <a:gd name="T6" fmla="*/ 5525 w 5740"/>
                <a:gd name="T7" fmla="*/ 210 h 2098"/>
                <a:gd name="T8" fmla="*/ 5406 w 5740"/>
                <a:gd name="T9" fmla="*/ 276 h 2098"/>
                <a:gd name="T10" fmla="*/ 5148 w 5740"/>
                <a:gd name="T11" fmla="*/ 414 h 2098"/>
                <a:gd name="T12" fmla="*/ 4867 w 5740"/>
                <a:gd name="T13" fmla="*/ 552 h 2098"/>
                <a:gd name="T14" fmla="*/ 4562 w 5740"/>
                <a:gd name="T15" fmla="*/ 690 h 2098"/>
                <a:gd name="T16" fmla="*/ 4240 w 5740"/>
                <a:gd name="T17" fmla="*/ 827 h 2098"/>
                <a:gd name="T18" fmla="*/ 3899 w 5740"/>
                <a:gd name="T19" fmla="*/ 959 h 2098"/>
                <a:gd name="T20" fmla="*/ 3534 w 5740"/>
                <a:gd name="T21" fmla="*/ 1091 h 2098"/>
                <a:gd name="T22" fmla="*/ 3151 w 5740"/>
                <a:gd name="T23" fmla="*/ 1223 h 2098"/>
                <a:gd name="T24" fmla="*/ 2749 w 5740"/>
                <a:gd name="T25" fmla="*/ 1355 h 2098"/>
                <a:gd name="T26" fmla="*/ 2326 w 5740"/>
                <a:gd name="T27" fmla="*/ 1481 h 2098"/>
                <a:gd name="T28" fmla="*/ 1896 w 5740"/>
                <a:gd name="T29" fmla="*/ 1601 h 2098"/>
                <a:gd name="T30" fmla="*/ 1442 w 5740"/>
                <a:gd name="T31" fmla="*/ 1721 h 2098"/>
                <a:gd name="T32" fmla="*/ 975 w 5740"/>
                <a:gd name="T33" fmla="*/ 1834 h 2098"/>
                <a:gd name="T34" fmla="*/ 496 w 5740"/>
                <a:gd name="T35" fmla="*/ 1948 h 2098"/>
                <a:gd name="T36" fmla="*/ 0 w 5740"/>
                <a:gd name="T37" fmla="*/ 2056 h 2098"/>
                <a:gd name="T38" fmla="*/ 0 w 5740"/>
                <a:gd name="T39" fmla="*/ 2098 h 2098"/>
                <a:gd name="T40" fmla="*/ 489 w 5740"/>
                <a:gd name="T41" fmla="*/ 1990 h 2098"/>
                <a:gd name="T42" fmla="*/ 969 w 5740"/>
                <a:gd name="T43" fmla="*/ 1882 h 2098"/>
                <a:gd name="T44" fmla="*/ 1429 w 5740"/>
                <a:gd name="T45" fmla="*/ 1763 h 2098"/>
                <a:gd name="T46" fmla="*/ 1878 w 5740"/>
                <a:gd name="T47" fmla="*/ 1649 h 2098"/>
                <a:gd name="T48" fmla="*/ 2308 w 5740"/>
                <a:gd name="T49" fmla="*/ 1523 h 2098"/>
                <a:gd name="T50" fmla="*/ 2729 w 5740"/>
                <a:gd name="T51" fmla="*/ 1397 h 2098"/>
                <a:gd name="T52" fmla="*/ 3127 w 5740"/>
                <a:gd name="T53" fmla="*/ 1271 h 2098"/>
                <a:gd name="T54" fmla="*/ 3510 w 5740"/>
                <a:gd name="T55" fmla="*/ 1139 h 2098"/>
                <a:gd name="T56" fmla="*/ 3875 w 5740"/>
                <a:gd name="T57" fmla="*/ 1007 h 2098"/>
                <a:gd name="T58" fmla="*/ 4216 w 5740"/>
                <a:gd name="T59" fmla="*/ 875 h 2098"/>
                <a:gd name="T60" fmla="*/ 4544 w 5740"/>
                <a:gd name="T61" fmla="*/ 737 h 2098"/>
                <a:gd name="T62" fmla="*/ 4849 w 5740"/>
                <a:gd name="T63" fmla="*/ 600 h 2098"/>
                <a:gd name="T64" fmla="*/ 5136 w 5740"/>
                <a:gd name="T65" fmla="*/ 462 h 2098"/>
                <a:gd name="T66" fmla="*/ 5394 w 5740"/>
                <a:gd name="T67" fmla="*/ 324 h 2098"/>
                <a:gd name="T68" fmla="*/ 5636 w 5740"/>
                <a:gd name="T69" fmla="*/ 186 h 2098"/>
                <a:gd name="T70" fmla="*/ 5848 w 5740"/>
                <a:gd name="T71" fmla="*/ 48 h 2098"/>
                <a:gd name="T72" fmla="*/ 5848 w 5740"/>
                <a:gd name="T73" fmla="*/ 0 h 2098"/>
                <a:gd name="T74" fmla="*/ 5848 w 5740"/>
                <a:gd name="T75" fmla="*/ 0 h 20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>
                <a:gd name="T0" fmla="*/ 1991 w 1955"/>
                <a:gd name="T1" fmla="*/ 485 h 1265"/>
                <a:gd name="T2" fmla="*/ 1937 w 1955"/>
                <a:gd name="T3" fmla="*/ 390 h 1265"/>
                <a:gd name="T4" fmla="*/ 1801 w 1955"/>
                <a:gd name="T5" fmla="*/ 306 h 1265"/>
                <a:gd name="T6" fmla="*/ 1609 w 1955"/>
                <a:gd name="T7" fmla="*/ 228 h 1265"/>
                <a:gd name="T8" fmla="*/ 1351 w 1955"/>
                <a:gd name="T9" fmla="*/ 162 h 1265"/>
                <a:gd name="T10" fmla="*/ 1028 w 1955"/>
                <a:gd name="T11" fmla="*/ 102 h 1265"/>
                <a:gd name="T12" fmla="*/ 658 w 1955"/>
                <a:gd name="T13" fmla="*/ 54 h 1265"/>
                <a:gd name="T14" fmla="*/ 233 w 1955"/>
                <a:gd name="T15" fmla="*/ 18 h 1265"/>
                <a:gd name="T16" fmla="*/ 0 w 1955"/>
                <a:gd name="T17" fmla="*/ 12 h 1265"/>
                <a:gd name="T18" fmla="*/ 437 w 1955"/>
                <a:gd name="T19" fmla="*/ 48 h 1265"/>
                <a:gd name="T20" fmla="*/ 830 w 1955"/>
                <a:gd name="T21" fmla="*/ 90 h 1265"/>
                <a:gd name="T22" fmla="*/ 1172 w 1955"/>
                <a:gd name="T23" fmla="*/ 144 h 1265"/>
                <a:gd name="T24" fmla="*/ 1447 w 1955"/>
                <a:gd name="T25" fmla="*/ 204 h 1265"/>
                <a:gd name="T26" fmla="*/ 1668 w 1955"/>
                <a:gd name="T27" fmla="*/ 276 h 1265"/>
                <a:gd name="T28" fmla="*/ 1830 w 1955"/>
                <a:gd name="T29" fmla="*/ 360 h 1265"/>
                <a:gd name="T30" fmla="*/ 1919 w 1955"/>
                <a:gd name="T31" fmla="*/ 443 h 1265"/>
                <a:gd name="T32" fmla="*/ 1937 w 1955"/>
                <a:gd name="T33" fmla="*/ 539 h 1265"/>
                <a:gd name="T34" fmla="*/ 1890 w 1955"/>
                <a:gd name="T35" fmla="*/ 629 h 1265"/>
                <a:gd name="T36" fmla="*/ 1776 w 1955"/>
                <a:gd name="T37" fmla="*/ 719 h 1265"/>
                <a:gd name="T38" fmla="*/ 1609 w 1955"/>
                <a:gd name="T39" fmla="*/ 809 h 1265"/>
                <a:gd name="T40" fmla="*/ 1381 w 1955"/>
                <a:gd name="T41" fmla="*/ 899 h 1265"/>
                <a:gd name="T42" fmla="*/ 1106 w 1955"/>
                <a:gd name="T43" fmla="*/ 989 h 1265"/>
                <a:gd name="T44" fmla="*/ 777 w 1955"/>
                <a:gd name="T45" fmla="*/ 1073 h 1265"/>
                <a:gd name="T46" fmla="*/ 413 w 1955"/>
                <a:gd name="T47" fmla="*/ 1157 h 1265"/>
                <a:gd name="T48" fmla="*/ 0 w 1955"/>
                <a:gd name="T49" fmla="*/ 1241 h 1265"/>
                <a:gd name="T50" fmla="*/ 221 w 1955"/>
                <a:gd name="T51" fmla="*/ 1223 h 1265"/>
                <a:gd name="T52" fmla="*/ 622 w 1955"/>
                <a:gd name="T53" fmla="*/ 1139 h 1265"/>
                <a:gd name="T54" fmla="*/ 975 w 1955"/>
                <a:gd name="T55" fmla="*/ 1049 h 1265"/>
                <a:gd name="T56" fmla="*/ 1286 w 1955"/>
                <a:gd name="T57" fmla="*/ 959 h 1265"/>
                <a:gd name="T58" fmla="*/ 1543 w 1955"/>
                <a:gd name="T59" fmla="*/ 863 h 1265"/>
                <a:gd name="T60" fmla="*/ 1746 w 1955"/>
                <a:gd name="T61" fmla="*/ 767 h 1265"/>
                <a:gd name="T62" fmla="*/ 1896 w 1955"/>
                <a:gd name="T63" fmla="*/ 677 h 1265"/>
                <a:gd name="T64" fmla="*/ 1973 w 1955"/>
                <a:gd name="T65" fmla="*/ 581 h 1265"/>
                <a:gd name="T66" fmla="*/ 1991 w 1955"/>
                <a:gd name="T67" fmla="*/ 533 h 12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>
                <a:gd name="T0" fmla="*/ 4784 w 4694"/>
                <a:gd name="T1" fmla="*/ 797 h 2901"/>
                <a:gd name="T2" fmla="*/ 4754 w 4694"/>
                <a:gd name="T3" fmla="*/ 665 h 2901"/>
                <a:gd name="T4" fmla="*/ 4676 w 4694"/>
                <a:gd name="T5" fmla="*/ 540 h 2901"/>
                <a:gd name="T6" fmla="*/ 4550 w 4694"/>
                <a:gd name="T7" fmla="*/ 426 h 2901"/>
                <a:gd name="T8" fmla="*/ 4383 w 4694"/>
                <a:gd name="T9" fmla="*/ 312 h 2901"/>
                <a:gd name="T10" fmla="*/ 4162 w 4694"/>
                <a:gd name="T11" fmla="*/ 216 h 2901"/>
                <a:gd name="T12" fmla="*/ 3905 w 4694"/>
                <a:gd name="T13" fmla="*/ 120 h 2901"/>
                <a:gd name="T14" fmla="*/ 3606 w 4694"/>
                <a:gd name="T15" fmla="*/ 36 h 2901"/>
                <a:gd name="T16" fmla="*/ 3265 w 4694"/>
                <a:gd name="T17" fmla="*/ 0 h 2901"/>
                <a:gd name="T18" fmla="*/ 3606 w 4694"/>
                <a:gd name="T19" fmla="*/ 78 h 2901"/>
                <a:gd name="T20" fmla="*/ 3905 w 4694"/>
                <a:gd name="T21" fmla="*/ 162 h 2901"/>
                <a:gd name="T22" fmla="*/ 4162 w 4694"/>
                <a:gd name="T23" fmla="*/ 258 h 2901"/>
                <a:gd name="T24" fmla="*/ 4371 w 4694"/>
                <a:gd name="T25" fmla="*/ 366 h 2901"/>
                <a:gd name="T26" fmla="*/ 4527 w 4694"/>
                <a:gd name="T27" fmla="*/ 480 h 2901"/>
                <a:gd name="T28" fmla="*/ 4640 w 4694"/>
                <a:gd name="T29" fmla="*/ 605 h 2901"/>
                <a:gd name="T30" fmla="*/ 4700 w 4694"/>
                <a:gd name="T31" fmla="*/ 737 h 2901"/>
                <a:gd name="T32" fmla="*/ 4700 w 4694"/>
                <a:gd name="T33" fmla="*/ 875 h 2901"/>
                <a:gd name="T34" fmla="*/ 4658 w 4694"/>
                <a:gd name="T35" fmla="*/ 1001 h 2901"/>
                <a:gd name="T36" fmla="*/ 4576 w 4694"/>
                <a:gd name="T37" fmla="*/ 1127 h 2901"/>
                <a:gd name="T38" fmla="*/ 4455 w 4694"/>
                <a:gd name="T39" fmla="*/ 1259 h 2901"/>
                <a:gd name="T40" fmla="*/ 4298 w 4694"/>
                <a:gd name="T41" fmla="*/ 1385 h 2901"/>
                <a:gd name="T42" fmla="*/ 4102 w 4694"/>
                <a:gd name="T43" fmla="*/ 1517 h 2901"/>
                <a:gd name="T44" fmla="*/ 3875 w 4694"/>
                <a:gd name="T45" fmla="*/ 1648 h 2901"/>
                <a:gd name="T46" fmla="*/ 3613 w 4694"/>
                <a:gd name="T47" fmla="*/ 1774 h 2901"/>
                <a:gd name="T48" fmla="*/ 3322 w 4694"/>
                <a:gd name="T49" fmla="*/ 1906 h 2901"/>
                <a:gd name="T50" fmla="*/ 2998 w 4694"/>
                <a:gd name="T51" fmla="*/ 2032 h 2901"/>
                <a:gd name="T52" fmla="*/ 2643 w 4694"/>
                <a:gd name="T53" fmla="*/ 2164 h 2901"/>
                <a:gd name="T54" fmla="*/ 2266 w 4694"/>
                <a:gd name="T55" fmla="*/ 2284 h 2901"/>
                <a:gd name="T56" fmla="*/ 1860 w 4694"/>
                <a:gd name="T57" fmla="*/ 2410 h 2901"/>
                <a:gd name="T58" fmla="*/ 1426 w 4694"/>
                <a:gd name="T59" fmla="*/ 2530 h 2901"/>
                <a:gd name="T60" fmla="*/ 496 w 4694"/>
                <a:gd name="T61" fmla="*/ 2757 h 2901"/>
                <a:gd name="T62" fmla="*/ 0 w 4694"/>
                <a:gd name="T63" fmla="*/ 2901 h 2901"/>
                <a:gd name="T64" fmla="*/ 987 w 4694"/>
                <a:gd name="T65" fmla="*/ 2674 h 2901"/>
                <a:gd name="T66" fmla="*/ 1668 w 4694"/>
                <a:gd name="T67" fmla="*/ 2494 h 2901"/>
                <a:gd name="T68" fmla="*/ 2099 w 4694"/>
                <a:gd name="T69" fmla="*/ 2374 h 2901"/>
                <a:gd name="T70" fmla="*/ 2499 w 4694"/>
                <a:gd name="T71" fmla="*/ 2248 h 2901"/>
                <a:gd name="T72" fmla="*/ 2870 w 4694"/>
                <a:gd name="T73" fmla="*/ 2116 h 2901"/>
                <a:gd name="T74" fmla="*/ 3211 w 4694"/>
                <a:gd name="T75" fmla="*/ 1984 h 2901"/>
                <a:gd name="T76" fmla="*/ 3528 w 4694"/>
                <a:gd name="T77" fmla="*/ 1858 h 2901"/>
                <a:gd name="T78" fmla="*/ 3809 w 4694"/>
                <a:gd name="T79" fmla="*/ 1720 h 2901"/>
                <a:gd name="T80" fmla="*/ 4060 w 4694"/>
                <a:gd name="T81" fmla="*/ 1589 h 2901"/>
                <a:gd name="T82" fmla="*/ 4272 w 4694"/>
                <a:gd name="T83" fmla="*/ 1457 h 2901"/>
                <a:gd name="T84" fmla="*/ 4455 w 4694"/>
                <a:gd name="T85" fmla="*/ 1325 h 2901"/>
                <a:gd name="T86" fmla="*/ 4595 w 4694"/>
                <a:gd name="T87" fmla="*/ 1193 h 2901"/>
                <a:gd name="T88" fmla="*/ 4700 w 4694"/>
                <a:gd name="T89" fmla="*/ 1061 h 2901"/>
                <a:gd name="T90" fmla="*/ 4760 w 4694"/>
                <a:gd name="T91" fmla="*/ 935 h 2901"/>
                <a:gd name="T92" fmla="*/ 4778 w 4694"/>
                <a:gd name="T93" fmla="*/ 869 h 29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>
                <a:gd name="T0" fmla="*/ 3833 w 3761"/>
                <a:gd name="T1" fmla="*/ 719 h 2356"/>
                <a:gd name="T2" fmla="*/ 3803 w 3761"/>
                <a:gd name="T3" fmla="*/ 599 h 2356"/>
                <a:gd name="T4" fmla="*/ 3725 w 3761"/>
                <a:gd name="T5" fmla="*/ 486 h 2356"/>
                <a:gd name="T6" fmla="*/ 3588 w 3761"/>
                <a:gd name="T7" fmla="*/ 378 h 2356"/>
                <a:gd name="T8" fmla="*/ 3414 w 3761"/>
                <a:gd name="T9" fmla="*/ 282 h 2356"/>
                <a:gd name="T10" fmla="*/ 3187 w 3761"/>
                <a:gd name="T11" fmla="*/ 192 h 2356"/>
                <a:gd name="T12" fmla="*/ 2918 w 3761"/>
                <a:gd name="T13" fmla="*/ 108 h 2356"/>
                <a:gd name="T14" fmla="*/ 2607 w 3761"/>
                <a:gd name="T15" fmla="*/ 36 h 2356"/>
                <a:gd name="T16" fmla="*/ 2272 w 3761"/>
                <a:gd name="T17" fmla="*/ 0 h 2356"/>
                <a:gd name="T18" fmla="*/ 2625 w 3761"/>
                <a:gd name="T19" fmla="*/ 72 h 2356"/>
                <a:gd name="T20" fmla="*/ 2930 w 3761"/>
                <a:gd name="T21" fmla="*/ 150 h 2356"/>
                <a:gd name="T22" fmla="*/ 3199 w 3761"/>
                <a:gd name="T23" fmla="*/ 234 h 2356"/>
                <a:gd name="T24" fmla="*/ 3414 w 3761"/>
                <a:gd name="T25" fmla="*/ 330 h 2356"/>
                <a:gd name="T26" fmla="*/ 3582 w 3761"/>
                <a:gd name="T27" fmla="*/ 432 h 2356"/>
                <a:gd name="T28" fmla="*/ 3695 w 3761"/>
                <a:gd name="T29" fmla="*/ 545 h 2356"/>
                <a:gd name="T30" fmla="*/ 3755 w 3761"/>
                <a:gd name="T31" fmla="*/ 665 h 2356"/>
                <a:gd name="T32" fmla="*/ 3761 w 3761"/>
                <a:gd name="T33" fmla="*/ 791 h 2356"/>
                <a:gd name="T34" fmla="*/ 3725 w 3761"/>
                <a:gd name="T35" fmla="*/ 887 h 2356"/>
                <a:gd name="T36" fmla="*/ 3663 w 3761"/>
                <a:gd name="T37" fmla="*/ 989 h 2356"/>
                <a:gd name="T38" fmla="*/ 3564 w 3761"/>
                <a:gd name="T39" fmla="*/ 1091 h 2356"/>
                <a:gd name="T40" fmla="*/ 3438 w 3761"/>
                <a:gd name="T41" fmla="*/ 1187 h 2356"/>
                <a:gd name="T42" fmla="*/ 3283 w 3761"/>
                <a:gd name="T43" fmla="*/ 1289 h 2356"/>
                <a:gd name="T44" fmla="*/ 3103 w 3761"/>
                <a:gd name="T45" fmla="*/ 1391 h 2356"/>
                <a:gd name="T46" fmla="*/ 2888 w 3761"/>
                <a:gd name="T47" fmla="*/ 1493 h 2356"/>
                <a:gd name="T48" fmla="*/ 2655 w 3761"/>
                <a:gd name="T49" fmla="*/ 1589 h 2356"/>
                <a:gd name="T50" fmla="*/ 2117 w 3761"/>
                <a:gd name="T51" fmla="*/ 1786 h 2356"/>
                <a:gd name="T52" fmla="*/ 1489 w 3761"/>
                <a:gd name="T53" fmla="*/ 1972 h 2356"/>
                <a:gd name="T54" fmla="*/ 777 w 3761"/>
                <a:gd name="T55" fmla="*/ 2158 h 2356"/>
                <a:gd name="T56" fmla="*/ 0 w 3761"/>
                <a:gd name="T57" fmla="*/ 2326 h 2356"/>
                <a:gd name="T58" fmla="*/ 407 w 3761"/>
                <a:gd name="T59" fmla="*/ 2272 h 2356"/>
                <a:gd name="T60" fmla="*/ 1166 w 3761"/>
                <a:gd name="T61" fmla="*/ 2092 h 2356"/>
                <a:gd name="T62" fmla="*/ 1848 w 3761"/>
                <a:gd name="T63" fmla="*/ 1900 h 2356"/>
                <a:gd name="T64" fmla="*/ 2440 w 3761"/>
                <a:gd name="T65" fmla="*/ 1702 h 2356"/>
                <a:gd name="T66" fmla="*/ 2701 w 3761"/>
                <a:gd name="T67" fmla="*/ 1607 h 2356"/>
                <a:gd name="T68" fmla="*/ 2936 w 3761"/>
                <a:gd name="T69" fmla="*/ 1505 h 2356"/>
                <a:gd name="T70" fmla="*/ 3151 w 3761"/>
                <a:gd name="T71" fmla="*/ 1403 h 2356"/>
                <a:gd name="T72" fmla="*/ 3341 w 3761"/>
                <a:gd name="T73" fmla="*/ 1301 h 2356"/>
                <a:gd name="T74" fmla="*/ 3498 w 3761"/>
                <a:gd name="T75" fmla="*/ 1193 h 2356"/>
                <a:gd name="T76" fmla="*/ 3625 w 3761"/>
                <a:gd name="T77" fmla="*/ 1091 h 2356"/>
                <a:gd name="T78" fmla="*/ 3725 w 3761"/>
                <a:gd name="T79" fmla="*/ 989 h 2356"/>
                <a:gd name="T80" fmla="*/ 3791 w 3761"/>
                <a:gd name="T81" fmla="*/ 887 h 2356"/>
                <a:gd name="T82" fmla="*/ 3827 w 3761"/>
                <a:gd name="T83" fmla="*/ 785 h 23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>
                <a:gd name="T0" fmla="*/ 2978 w 2924"/>
                <a:gd name="T1" fmla="*/ 647 h 1846"/>
                <a:gd name="T2" fmla="*/ 2930 w 2924"/>
                <a:gd name="T3" fmla="*/ 528 h 1846"/>
                <a:gd name="T4" fmla="*/ 2802 w 2924"/>
                <a:gd name="T5" fmla="*/ 414 h 1846"/>
                <a:gd name="T6" fmla="*/ 2607 w 2924"/>
                <a:gd name="T7" fmla="*/ 318 h 1846"/>
                <a:gd name="T8" fmla="*/ 2344 w 2924"/>
                <a:gd name="T9" fmla="*/ 228 h 1846"/>
                <a:gd name="T10" fmla="*/ 2021 w 2924"/>
                <a:gd name="T11" fmla="*/ 150 h 1846"/>
                <a:gd name="T12" fmla="*/ 1638 w 2924"/>
                <a:gd name="T13" fmla="*/ 78 h 1846"/>
                <a:gd name="T14" fmla="*/ 1202 w 2924"/>
                <a:gd name="T15" fmla="*/ 24 h 1846"/>
                <a:gd name="T16" fmla="*/ 706 w 2924"/>
                <a:gd name="T17" fmla="*/ 0 h 1846"/>
                <a:gd name="T18" fmla="*/ 1214 w 2924"/>
                <a:gd name="T19" fmla="*/ 48 h 1846"/>
                <a:gd name="T20" fmla="*/ 1656 w 2924"/>
                <a:gd name="T21" fmla="*/ 108 h 1846"/>
                <a:gd name="T22" fmla="*/ 2045 w 2924"/>
                <a:gd name="T23" fmla="*/ 180 h 1846"/>
                <a:gd name="T24" fmla="*/ 2368 w 2924"/>
                <a:gd name="T25" fmla="*/ 264 h 1846"/>
                <a:gd name="T26" fmla="*/ 2619 w 2924"/>
                <a:gd name="T27" fmla="*/ 360 h 1846"/>
                <a:gd name="T28" fmla="*/ 2802 w 2924"/>
                <a:gd name="T29" fmla="*/ 468 h 1846"/>
                <a:gd name="T30" fmla="*/ 2900 w 2924"/>
                <a:gd name="T31" fmla="*/ 587 h 1846"/>
                <a:gd name="T32" fmla="*/ 2918 w 2924"/>
                <a:gd name="T33" fmla="*/ 713 h 1846"/>
                <a:gd name="T34" fmla="*/ 2894 w 2924"/>
                <a:gd name="T35" fmla="*/ 785 h 1846"/>
                <a:gd name="T36" fmla="*/ 2846 w 2924"/>
                <a:gd name="T37" fmla="*/ 857 h 1846"/>
                <a:gd name="T38" fmla="*/ 2673 w 2924"/>
                <a:gd name="T39" fmla="*/ 1001 h 1846"/>
                <a:gd name="T40" fmla="*/ 2410 w 2924"/>
                <a:gd name="T41" fmla="*/ 1145 h 1846"/>
                <a:gd name="T42" fmla="*/ 2069 w 2924"/>
                <a:gd name="T43" fmla="*/ 1289 h 1846"/>
                <a:gd name="T44" fmla="*/ 1656 w 2924"/>
                <a:gd name="T45" fmla="*/ 1433 h 1846"/>
                <a:gd name="T46" fmla="*/ 1166 w 2924"/>
                <a:gd name="T47" fmla="*/ 1571 h 1846"/>
                <a:gd name="T48" fmla="*/ 616 w 2924"/>
                <a:gd name="T49" fmla="*/ 1702 h 1846"/>
                <a:gd name="T50" fmla="*/ 0 w 2924"/>
                <a:gd name="T51" fmla="*/ 1828 h 1846"/>
                <a:gd name="T52" fmla="*/ 317 w 2924"/>
                <a:gd name="T53" fmla="*/ 1780 h 1846"/>
                <a:gd name="T54" fmla="*/ 915 w 2924"/>
                <a:gd name="T55" fmla="*/ 1648 h 1846"/>
                <a:gd name="T56" fmla="*/ 1441 w 2924"/>
                <a:gd name="T57" fmla="*/ 1511 h 1846"/>
                <a:gd name="T58" fmla="*/ 1907 w 2924"/>
                <a:gd name="T59" fmla="*/ 1367 h 1846"/>
                <a:gd name="T60" fmla="*/ 2296 w 2924"/>
                <a:gd name="T61" fmla="*/ 1223 h 1846"/>
                <a:gd name="T62" fmla="*/ 2607 w 2924"/>
                <a:gd name="T63" fmla="*/ 1079 h 1846"/>
                <a:gd name="T64" fmla="*/ 2828 w 2924"/>
                <a:gd name="T65" fmla="*/ 929 h 1846"/>
                <a:gd name="T66" fmla="*/ 2930 w 2924"/>
                <a:gd name="T67" fmla="*/ 815 h 1846"/>
                <a:gd name="T68" fmla="*/ 2966 w 2924"/>
                <a:gd name="T69" fmla="*/ 743 h 1846"/>
                <a:gd name="T70" fmla="*/ 2978 w 2924"/>
                <a:gd name="T71" fmla="*/ 707 h 18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>
                <a:gd name="T0" fmla="*/ 1429 w 1488"/>
                <a:gd name="T1" fmla="*/ 204 h 204"/>
                <a:gd name="T2" fmla="*/ 0 w 1488"/>
                <a:gd name="T3" fmla="*/ 18 h 204"/>
                <a:gd name="T4" fmla="*/ 77 w 1488"/>
                <a:gd name="T5" fmla="*/ 0 h 204"/>
                <a:gd name="T6" fmla="*/ 1518 w 1488"/>
                <a:gd name="T7" fmla="*/ 186 h 204"/>
                <a:gd name="T8" fmla="*/ 1429 w 1488"/>
                <a:gd name="T9" fmla="*/ 204 h 204"/>
                <a:gd name="T10" fmla="*/ 1429 w 1488"/>
                <a:gd name="T11" fmla="*/ 204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18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>
                  <a:gd name="T0" fmla="*/ 47 w 47"/>
                  <a:gd name="T1" fmla="*/ 6 h 6"/>
                  <a:gd name="T2" fmla="*/ 0 w 47"/>
                  <a:gd name="T3" fmla="*/ 0 h 6"/>
                  <a:gd name="T4" fmla="*/ 0 w 47"/>
                  <a:gd name="T5" fmla="*/ 0 h 6"/>
                  <a:gd name="T6" fmla="*/ 47 w 47"/>
                  <a:gd name="T7" fmla="*/ 6 h 6"/>
                  <a:gd name="T8" fmla="*/ 47 w 47"/>
                  <a:gd name="T9" fmla="*/ 6 h 6"/>
                  <a:gd name="T10" fmla="*/ 47 w 47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>
                  <a:gd name="T0" fmla="*/ 0 w 323"/>
                  <a:gd name="T1" fmla="*/ 24 h 162"/>
                  <a:gd name="T2" fmla="*/ 6 w 323"/>
                  <a:gd name="T3" fmla="*/ 24 h 162"/>
                  <a:gd name="T4" fmla="*/ 12 w 323"/>
                  <a:gd name="T5" fmla="*/ 18 h 162"/>
                  <a:gd name="T6" fmla="*/ 48 w 323"/>
                  <a:gd name="T7" fmla="*/ 6 h 162"/>
                  <a:gd name="T8" fmla="*/ 101 w 323"/>
                  <a:gd name="T9" fmla="*/ 0 h 162"/>
                  <a:gd name="T10" fmla="*/ 137 w 323"/>
                  <a:gd name="T11" fmla="*/ 6 h 162"/>
                  <a:gd name="T12" fmla="*/ 179 w 323"/>
                  <a:gd name="T13" fmla="*/ 18 h 162"/>
                  <a:gd name="T14" fmla="*/ 245 w 323"/>
                  <a:gd name="T15" fmla="*/ 54 h 162"/>
                  <a:gd name="T16" fmla="*/ 293 w 323"/>
                  <a:gd name="T17" fmla="*/ 90 h 162"/>
                  <a:gd name="T18" fmla="*/ 323 w 323"/>
                  <a:gd name="T19" fmla="*/ 114 h 162"/>
                  <a:gd name="T20" fmla="*/ 329 w 323"/>
                  <a:gd name="T21" fmla="*/ 126 h 162"/>
                  <a:gd name="T22" fmla="*/ 329 w 323"/>
                  <a:gd name="T23" fmla="*/ 126 h 162"/>
                  <a:gd name="T24" fmla="*/ 227 w 323"/>
                  <a:gd name="T25" fmla="*/ 162 h 162"/>
                  <a:gd name="T26" fmla="*/ 0 w 323"/>
                  <a:gd name="T27" fmla="*/ 24 h 162"/>
                  <a:gd name="T28" fmla="*/ 0 w 323"/>
                  <a:gd name="T29" fmla="*/ 24 h 1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>
                  <a:gd name="T0" fmla="*/ 1190 w 1250"/>
                  <a:gd name="T1" fmla="*/ 641 h 923"/>
                  <a:gd name="T2" fmla="*/ 1190 w 1250"/>
                  <a:gd name="T3" fmla="*/ 473 h 923"/>
                  <a:gd name="T4" fmla="*/ 1160 w 1250"/>
                  <a:gd name="T5" fmla="*/ 384 h 923"/>
                  <a:gd name="T6" fmla="*/ 1136 w 1250"/>
                  <a:gd name="T7" fmla="*/ 288 h 923"/>
                  <a:gd name="T8" fmla="*/ 1071 w 1250"/>
                  <a:gd name="T9" fmla="*/ 174 h 923"/>
                  <a:gd name="T10" fmla="*/ 999 w 1250"/>
                  <a:gd name="T11" fmla="*/ 96 h 923"/>
                  <a:gd name="T12" fmla="*/ 981 w 1250"/>
                  <a:gd name="T13" fmla="*/ 72 h 923"/>
                  <a:gd name="T14" fmla="*/ 909 w 1250"/>
                  <a:gd name="T15" fmla="*/ 18 h 923"/>
                  <a:gd name="T16" fmla="*/ 837 w 1250"/>
                  <a:gd name="T17" fmla="*/ 6 h 923"/>
                  <a:gd name="T18" fmla="*/ 724 w 1250"/>
                  <a:gd name="T19" fmla="*/ 24 h 923"/>
                  <a:gd name="T20" fmla="*/ 676 w 1250"/>
                  <a:gd name="T21" fmla="*/ 42 h 923"/>
                  <a:gd name="T22" fmla="*/ 580 w 1250"/>
                  <a:gd name="T23" fmla="*/ 120 h 923"/>
                  <a:gd name="T24" fmla="*/ 544 w 1250"/>
                  <a:gd name="T25" fmla="*/ 228 h 923"/>
                  <a:gd name="T26" fmla="*/ 521 w 1250"/>
                  <a:gd name="T27" fmla="*/ 348 h 923"/>
                  <a:gd name="T28" fmla="*/ 437 w 1250"/>
                  <a:gd name="T29" fmla="*/ 479 h 923"/>
                  <a:gd name="T30" fmla="*/ 419 w 1250"/>
                  <a:gd name="T31" fmla="*/ 539 h 923"/>
                  <a:gd name="T32" fmla="*/ 359 w 1250"/>
                  <a:gd name="T33" fmla="*/ 599 h 923"/>
                  <a:gd name="T34" fmla="*/ 311 w 1250"/>
                  <a:gd name="T35" fmla="*/ 629 h 923"/>
                  <a:gd name="T36" fmla="*/ 299 w 1250"/>
                  <a:gd name="T37" fmla="*/ 635 h 923"/>
                  <a:gd name="T38" fmla="*/ 263 w 1250"/>
                  <a:gd name="T39" fmla="*/ 677 h 923"/>
                  <a:gd name="T40" fmla="*/ 150 w 1250"/>
                  <a:gd name="T41" fmla="*/ 797 h 923"/>
                  <a:gd name="T42" fmla="*/ 54 w 1250"/>
                  <a:gd name="T43" fmla="*/ 839 h 923"/>
                  <a:gd name="T44" fmla="*/ 156 w 1250"/>
                  <a:gd name="T45" fmla="*/ 905 h 923"/>
                  <a:gd name="T46" fmla="*/ 246 w 1250"/>
                  <a:gd name="T47" fmla="*/ 869 h 923"/>
                  <a:gd name="T48" fmla="*/ 652 w 1250"/>
                  <a:gd name="T49" fmla="*/ 827 h 923"/>
                  <a:gd name="T50" fmla="*/ 712 w 1250"/>
                  <a:gd name="T51" fmla="*/ 725 h 923"/>
                  <a:gd name="T52" fmla="*/ 706 w 1250"/>
                  <a:gd name="T53" fmla="*/ 611 h 923"/>
                  <a:gd name="T54" fmla="*/ 794 w 1250"/>
                  <a:gd name="T55" fmla="*/ 551 h 923"/>
                  <a:gd name="T56" fmla="*/ 897 w 1250"/>
                  <a:gd name="T57" fmla="*/ 449 h 923"/>
                  <a:gd name="T58" fmla="*/ 927 w 1250"/>
                  <a:gd name="T59" fmla="*/ 414 h 923"/>
                  <a:gd name="T60" fmla="*/ 993 w 1250"/>
                  <a:gd name="T61" fmla="*/ 318 h 923"/>
                  <a:gd name="T62" fmla="*/ 1041 w 1250"/>
                  <a:gd name="T63" fmla="*/ 336 h 923"/>
                  <a:gd name="T64" fmla="*/ 1142 w 1250"/>
                  <a:gd name="T65" fmla="*/ 617 h 923"/>
                  <a:gd name="T66" fmla="*/ 1136 w 1250"/>
                  <a:gd name="T67" fmla="*/ 689 h 923"/>
                  <a:gd name="T68" fmla="*/ 1172 w 1250"/>
                  <a:gd name="T69" fmla="*/ 749 h 923"/>
                  <a:gd name="T70" fmla="*/ 1226 w 1250"/>
                  <a:gd name="T71" fmla="*/ 713 h 923"/>
                  <a:gd name="T72" fmla="*/ 1262 w 1250"/>
                  <a:gd name="T73" fmla="*/ 749 h 923"/>
                  <a:gd name="T74" fmla="*/ 1274 w 1250"/>
                  <a:gd name="T75" fmla="*/ 743 h 923"/>
                  <a:gd name="T76" fmla="*/ 706 w 1250"/>
                  <a:gd name="T77" fmla="*/ 264 h 923"/>
                  <a:gd name="T78" fmla="*/ 802 w 1250"/>
                  <a:gd name="T79" fmla="*/ 372 h 923"/>
                  <a:gd name="T80" fmla="*/ 778 w 1250"/>
                  <a:gd name="T81" fmla="*/ 443 h 923"/>
                  <a:gd name="T82" fmla="*/ 718 w 1250"/>
                  <a:gd name="T83" fmla="*/ 515 h 923"/>
                  <a:gd name="T84" fmla="*/ 670 w 1250"/>
                  <a:gd name="T85" fmla="*/ 569 h 923"/>
                  <a:gd name="T86" fmla="*/ 628 w 1250"/>
                  <a:gd name="T87" fmla="*/ 593 h 923"/>
                  <a:gd name="T88" fmla="*/ 586 w 1250"/>
                  <a:gd name="T89" fmla="*/ 617 h 923"/>
                  <a:gd name="T90" fmla="*/ 574 w 1250"/>
                  <a:gd name="T91" fmla="*/ 707 h 923"/>
                  <a:gd name="T92" fmla="*/ 359 w 1250"/>
                  <a:gd name="T93" fmla="*/ 755 h 923"/>
                  <a:gd name="T94" fmla="*/ 395 w 1250"/>
                  <a:gd name="T95" fmla="*/ 641 h 923"/>
                  <a:gd name="T96" fmla="*/ 431 w 1250"/>
                  <a:gd name="T97" fmla="*/ 647 h 923"/>
                  <a:gd name="T98" fmla="*/ 449 w 1250"/>
                  <a:gd name="T99" fmla="*/ 617 h 923"/>
                  <a:gd name="T100" fmla="*/ 580 w 1250"/>
                  <a:gd name="T101" fmla="*/ 515 h 923"/>
                  <a:gd name="T102" fmla="*/ 628 w 1250"/>
                  <a:gd name="T103" fmla="*/ 473 h 923"/>
                  <a:gd name="T104" fmla="*/ 652 w 1250"/>
                  <a:gd name="T105" fmla="*/ 396 h 923"/>
                  <a:gd name="T106" fmla="*/ 652 w 1250"/>
                  <a:gd name="T107" fmla="*/ 378 h 923"/>
                  <a:gd name="T108" fmla="*/ 676 w 1250"/>
                  <a:gd name="T109" fmla="*/ 270 h 923"/>
                  <a:gd name="T110" fmla="*/ 694 w 1250"/>
                  <a:gd name="T111" fmla="*/ 192 h 923"/>
                  <a:gd name="T112" fmla="*/ 706 w 1250"/>
                  <a:gd name="T113" fmla="*/ 264 h 923"/>
                  <a:gd name="T114" fmla="*/ 544 w 1250"/>
                  <a:gd name="T115" fmla="*/ 455 h 923"/>
                  <a:gd name="T116" fmla="*/ 646 w 1250"/>
                  <a:gd name="T117" fmla="*/ 803 h 92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>
                  <a:gd name="T0" fmla="*/ 12 w 47"/>
                  <a:gd name="T1" fmla="*/ 72 h 78"/>
                  <a:gd name="T2" fmla="*/ 18 w 47"/>
                  <a:gd name="T3" fmla="*/ 60 h 78"/>
                  <a:gd name="T4" fmla="*/ 24 w 47"/>
                  <a:gd name="T5" fmla="*/ 54 h 78"/>
                  <a:gd name="T6" fmla="*/ 47 w 47"/>
                  <a:gd name="T7" fmla="*/ 0 h 78"/>
                  <a:gd name="T8" fmla="*/ 0 w 47"/>
                  <a:gd name="T9" fmla="*/ 78 h 78"/>
                  <a:gd name="T10" fmla="*/ 12 w 47"/>
                  <a:gd name="T11" fmla="*/ 72 h 78"/>
                  <a:gd name="T12" fmla="*/ 12 w 47"/>
                  <a:gd name="T13" fmla="*/ 72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>
                  <a:gd name="T0" fmla="*/ 29 w 149"/>
                  <a:gd name="T1" fmla="*/ 96 h 419"/>
                  <a:gd name="T2" fmla="*/ 41 w 149"/>
                  <a:gd name="T3" fmla="*/ 126 h 419"/>
                  <a:gd name="T4" fmla="*/ 29 w 149"/>
                  <a:gd name="T5" fmla="*/ 161 h 419"/>
                  <a:gd name="T6" fmla="*/ 47 w 149"/>
                  <a:gd name="T7" fmla="*/ 149 h 419"/>
                  <a:gd name="T8" fmla="*/ 53 w 149"/>
                  <a:gd name="T9" fmla="*/ 347 h 419"/>
                  <a:gd name="T10" fmla="*/ 65 w 149"/>
                  <a:gd name="T11" fmla="*/ 371 h 419"/>
                  <a:gd name="T12" fmla="*/ 65 w 149"/>
                  <a:gd name="T13" fmla="*/ 377 h 419"/>
                  <a:gd name="T14" fmla="*/ 65 w 149"/>
                  <a:gd name="T15" fmla="*/ 389 h 419"/>
                  <a:gd name="T16" fmla="*/ 77 w 149"/>
                  <a:gd name="T17" fmla="*/ 395 h 419"/>
                  <a:gd name="T18" fmla="*/ 101 w 149"/>
                  <a:gd name="T19" fmla="*/ 407 h 419"/>
                  <a:gd name="T20" fmla="*/ 125 w 149"/>
                  <a:gd name="T21" fmla="*/ 413 h 419"/>
                  <a:gd name="T22" fmla="*/ 149 w 149"/>
                  <a:gd name="T23" fmla="*/ 419 h 419"/>
                  <a:gd name="T24" fmla="*/ 125 w 149"/>
                  <a:gd name="T25" fmla="*/ 395 h 419"/>
                  <a:gd name="T26" fmla="*/ 77 w 149"/>
                  <a:gd name="T27" fmla="*/ 365 h 419"/>
                  <a:gd name="T28" fmla="*/ 77 w 149"/>
                  <a:gd name="T29" fmla="*/ 365 h 419"/>
                  <a:gd name="T30" fmla="*/ 77 w 149"/>
                  <a:gd name="T31" fmla="*/ 353 h 419"/>
                  <a:gd name="T32" fmla="*/ 83 w 149"/>
                  <a:gd name="T33" fmla="*/ 329 h 419"/>
                  <a:gd name="T34" fmla="*/ 83 w 149"/>
                  <a:gd name="T35" fmla="*/ 293 h 419"/>
                  <a:gd name="T36" fmla="*/ 83 w 149"/>
                  <a:gd name="T37" fmla="*/ 257 h 419"/>
                  <a:gd name="T38" fmla="*/ 83 w 149"/>
                  <a:gd name="T39" fmla="*/ 221 h 419"/>
                  <a:gd name="T40" fmla="*/ 77 w 149"/>
                  <a:gd name="T41" fmla="*/ 185 h 419"/>
                  <a:gd name="T42" fmla="*/ 65 w 149"/>
                  <a:gd name="T43" fmla="*/ 155 h 419"/>
                  <a:gd name="T44" fmla="*/ 59 w 149"/>
                  <a:gd name="T45" fmla="*/ 143 h 419"/>
                  <a:gd name="T46" fmla="*/ 53 w 149"/>
                  <a:gd name="T47" fmla="*/ 137 h 419"/>
                  <a:gd name="T48" fmla="*/ 53 w 149"/>
                  <a:gd name="T49" fmla="*/ 120 h 419"/>
                  <a:gd name="T50" fmla="*/ 53 w 149"/>
                  <a:gd name="T51" fmla="*/ 108 h 419"/>
                  <a:gd name="T52" fmla="*/ 47 w 149"/>
                  <a:gd name="T53" fmla="*/ 90 h 419"/>
                  <a:gd name="T54" fmla="*/ 35 w 149"/>
                  <a:gd name="T55" fmla="*/ 54 h 419"/>
                  <a:gd name="T56" fmla="*/ 23 w 149"/>
                  <a:gd name="T57" fmla="*/ 18 h 419"/>
                  <a:gd name="T58" fmla="*/ 17 w 149"/>
                  <a:gd name="T59" fmla="*/ 6 h 419"/>
                  <a:gd name="T60" fmla="*/ 17 w 149"/>
                  <a:gd name="T61" fmla="*/ 0 h 419"/>
                  <a:gd name="T62" fmla="*/ 0 w 149"/>
                  <a:gd name="T63" fmla="*/ 6 h 419"/>
                  <a:gd name="T64" fmla="*/ 6 w 149"/>
                  <a:gd name="T65" fmla="*/ 114 h 419"/>
                  <a:gd name="T66" fmla="*/ 29 w 149"/>
                  <a:gd name="T67" fmla="*/ 96 h 419"/>
                  <a:gd name="T68" fmla="*/ 29 w 149"/>
                  <a:gd name="T69" fmla="*/ 96 h 4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>
                  <a:gd name="T0" fmla="*/ 102 w 167"/>
                  <a:gd name="T1" fmla="*/ 18 h 138"/>
                  <a:gd name="T2" fmla="*/ 96 w 167"/>
                  <a:gd name="T3" fmla="*/ 12 h 138"/>
                  <a:gd name="T4" fmla="*/ 90 w 167"/>
                  <a:gd name="T5" fmla="*/ 0 h 138"/>
                  <a:gd name="T6" fmla="*/ 78 w 167"/>
                  <a:gd name="T7" fmla="*/ 0 h 138"/>
                  <a:gd name="T8" fmla="*/ 66 w 167"/>
                  <a:gd name="T9" fmla="*/ 0 h 138"/>
                  <a:gd name="T10" fmla="*/ 60 w 167"/>
                  <a:gd name="T11" fmla="*/ 0 h 138"/>
                  <a:gd name="T12" fmla="*/ 48 w 167"/>
                  <a:gd name="T13" fmla="*/ 6 h 138"/>
                  <a:gd name="T14" fmla="*/ 36 w 167"/>
                  <a:gd name="T15" fmla="*/ 12 h 138"/>
                  <a:gd name="T16" fmla="*/ 30 w 167"/>
                  <a:gd name="T17" fmla="*/ 12 h 138"/>
                  <a:gd name="T18" fmla="*/ 24 w 167"/>
                  <a:gd name="T19" fmla="*/ 24 h 138"/>
                  <a:gd name="T20" fmla="*/ 18 w 167"/>
                  <a:gd name="T21" fmla="*/ 42 h 138"/>
                  <a:gd name="T22" fmla="*/ 6 w 167"/>
                  <a:gd name="T23" fmla="*/ 66 h 138"/>
                  <a:gd name="T24" fmla="*/ 0 w 167"/>
                  <a:gd name="T25" fmla="*/ 72 h 138"/>
                  <a:gd name="T26" fmla="*/ 42 w 167"/>
                  <a:gd name="T27" fmla="*/ 30 h 138"/>
                  <a:gd name="T28" fmla="*/ 30 w 167"/>
                  <a:gd name="T29" fmla="*/ 66 h 138"/>
                  <a:gd name="T30" fmla="*/ 96 w 167"/>
                  <a:gd name="T31" fmla="*/ 36 h 138"/>
                  <a:gd name="T32" fmla="*/ 120 w 167"/>
                  <a:gd name="T33" fmla="*/ 78 h 138"/>
                  <a:gd name="T34" fmla="*/ 120 w 167"/>
                  <a:gd name="T35" fmla="*/ 54 h 138"/>
                  <a:gd name="T36" fmla="*/ 167 w 167"/>
                  <a:gd name="T37" fmla="*/ 138 h 138"/>
                  <a:gd name="T38" fmla="*/ 167 w 167"/>
                  <a:gd name="T39" fmla="*/ 120 h 138"/>
                  <a:gd name="T40" fmla="*/ 161 w 167"/>
                  <a:gd name="T41" fmla="*/ 102 h 138"/>
                  <a:gd name="T42" fmla="*/ 138 w 167"/>
                  <a:gd name="T43" fmla="*/ 60 h 138"/>
                  <a:gd name="T44" fmla="*/ 114 w 167"/>
                  <a:gd name="T45" fmla="*/ 30 h 138"/>
                  <a:gd name="T46" fmla="*/ 108 w 167"/>
                  <a:gd name="T47" fmla="*/ 24 h 138"/>
                  <a:gd name="T48" fmla="*/ 102 w 167"/>
                  <a:gd name="T49" fmla="*/ 18 h 138"/>
                  <a:gd name="T50" fmla="*/ 102 w 167"/>
                  <a:gd name="T51" fmla="*/ 18 h 1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6 w 113"/>
                  <a:gd name="T3" fmla="*/ 0 h 114"/>
                  <a:gd name="T4" fmla="*/ 24 w 113"/>
                  <a:gd name="T5" fmla="*/ 6 h 114"/>
                  <a:gd name="T6" fmla="*/ 48 w 113"/>
                  <a:gd name="T7" fmla="*/ 18 h 114"/>
                  <a:gd name="T8" fmla="*/ 71 w 113"/>
                  <a:gd name="T9" fmla="*/ 36 h 114"/>
                  <a:gd name="T10" fmla="*/ 83 w 113"/>
                  <a:gd name="T11" fmla="*/ 48 h 114"/>
                  <a:gd name="T12" fmla="*/ 95 w 113"/>
                  <a:gd name="T13" fmla="*/ 66 h 114"/>
                  <a:gd name="T14" fmla="*/ 107 w 113"/>
                  <a:gd name="T15" fmla="*/ 90 h 114"/>
                  <a:gd name="T16" fmla="*/ 113 w 113"/>
                  <a:gd name="T17" fmla="*/ 114 h 114"/>
                  <a:gd name="T18" fmla="*/ 83 w 113"/>
                  <a:gd name="T19" fmla="*/ 66 h 114"/>
                  <a:gd name="T20" fmla="*/ 60 w 113"/>
                  <a:gd name="T21" fmla="*/ 78 h 114"/>
                  <a:gd name="T22" fmla="*/ 71 w 113"/>
                  <a:gd name="T23" fmla="*/ 54 h 114"/>
                  <a:gd name="T24" fmla="*/ 12 w 113"/>
                  <a:gd name="T25" fmla="*/ 78 h 114"/>
                  <a:gd name="T26" fmla="*/ 60 w 113"/>
                  <a:gd name="T27" fmla="*/ 48 h 114"/>
                  <a:gd name="T28" fmla="*/ 60 w 113"/>
                  <a:gd name="T29" fmla="*/ 42 h 114"/>
                  <a:gd name="T30" fmla="*/ 54 w 113"/>
                  <a:gd name="T31" fmla="*/ 30 h 114"/>
                  <a:gd name="T32" fmla="*/ 36 w 113"/>
                  <a:gd name="T33" fmla="*/ 18 h 114"/>
                  <a:gd name="T34" fmla="*/ 0 w 113"/>
                  <a:gd name="T35" fmla="*/ 0 h 114"/>
                  <a:gd name="T36" fmla="*/ 0 w 113"/>
                  <a:gd name="T37" fmla="*/ 0 h 1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>
                  <a:gd name="T0" fmla="*/ 54 w 66"/>
                  <a:gd name="T1" fmla="*/ 0 h 60"/>
                  <a:gd name="T2" fmla="*/ 42 w 66"/>
                  <a:gd name="T3" fmla="*/ 18 h 60"/>
                  <a:gd name="T4" fmla="*/ 36 w 66"/>
                  <a:gd name="T5" fmla="*/ 6 h 60"/>
                  <a:gd name="T6" fmla="*/ 24 w 66"/>
                  <a:gd name="T7" fmla="*/ 30 h 60"/>
                  <a:gd name="T8" fmla="*/ 18 w 66"/>
                  <a:gd name="T9" fmla="*/ 36 h 60"/>
                  <a:gd name="T10" fmla="*/ 6 w 66"/>
                  <a:gd name="T11" fmla="*/ 48 h 60"/>
                  <a:gd name="T12" fmla="*/ 0 w 66"/>
                  <a:gd name="T13" fmla="*/ 60 h 60"/>
                  <a:gd name="T14" fmla="*/ 12 w 66"/>
                  <a:gd name="T15" fmla="*/ 54 h 60"/>
                  <a:gd name="T16" fmla="*/ 30 w 66"/>
                  <a:gd name="T17" fmla="*/ 36 h 60"/>
                  <a:gd name="T18" fmla="*/ 54 w 66"/>
                  <a:gd name="T19" fmla="*/ 18 h 60"/>
                  <a:gd name="T20" fmla="*/ 66 w 66"/>
                  <a:gd name="T21" fmla="*/ 6 h 60"/>
                  <a:gd name="T22" fmla="*/ 54 w 66"/>
                  <a:gd name="T23" fmla="*/ 0 h 60"/>
                  <a:gd name="T24" fmla="*/ 54 w 66"/>
                  <a:gd name="T25" fmla="*/ 0 h 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>
                  <a:gd name="T0" fmla="*/ 131 w 161"/>
                  <a:gd name="T1" fmla="*/ 53 h 179"/>
                  <a:gd name="T2" fmla="*/ 137 w 161"/>
                  <a:gd name="T3" fmla="*/ 53 h 179"/>
                  <a:gd name="T4" fmla="*/ 143 w 161"/>
                  <a:gd name="T5" fmla="*/ 41 h 179"/>
                  <a:gd name="T6" fmla="*/ 155 w 161"/>
                  <a:gd name="T7" fmla="*/ 35 h 179"/>
                  <a:gd name="T8" fmla="*/ 161 w 161"/>
                  <a:gd name="T9" fmla="*/ 24 h 179"/>
                  <a:gd name="T10" fmla="*/ 161 w 161"/>
                  <a:gd name="T11" fmla="*/ 12 h 179"/>
                  <a:gd name="T12" fmla="*/ 161 w 161"/>
                  <a:gd name="T13" fmla="*/ 0 h 179"/>
                  <a:gd name="T14" fmla="*/ 149 w 161"/>
                  <a:gd name="T15" fmla="*/ 24 h 179"/>
                  <a:gd name="T16" fmla="*/ 143 w 161"/>
                  <a:gd name="T17" fmla="*/ 35 h 179"/>
                  <a:gd name="T18" fmla="*/ 131 w 161"/>
                  <a:gd name="T19" fmla="*/ 35 h 179"/>
                  <a:gd name="T20" fmla="*/ 119 w 161"/>
                  <a:gd name="T21" fmla="*/ 41 h 179"/>
                  <a:gd name="T22" fmla="*/ 125 w 161"/>
                  <a:gd name="T23" fmla="*/ 53 h 179"/>
                  <a:gd name="T24" fmla="*/ 95 w 161"/>
                  <a:gd name="T25" fmla="*/ 95 h 179"/>
                  <a:gd name="T26" fmla="*/ 0 w 161"/>
                  <a:gd name="T27" fmla="*/ 137 h 179"/>
                  <a:gd name="T28" fmla="*/ 60 w 161"/>
                  <a:gd name="T29" fmla="*/ 119 h 179"/>
                  <a:gd name="T30" fmla="*/ 54 w 161"/>
                  <a:gd name="T31" fmla="*/ 125 h 179"/>
                  <a:gd name="T32" fmla="*/ 48 w 161"/>
                  <a:gd name="T33" fmla="*/ 131 h 179"/>
                  <a:gd name="T34" fmla="*/ 24 w 161"/>
                  <a:gd name="T35" fmla="*/ 155 h 179"/>
                  <a:gd name="T36" fmla="*/ 12 w 161"/>
                  <a:gd name="T37" fmla="*/ 167 h 179"/>
                  <a:gd name="T38" fmla="*/ 0 w 161"/>
                  <a:gd name="T39" fmla="*/ 173 h 179"/>
                  <a:gd name="T40" fmla="*/ 0 w 161"/>
                  <a:gd name="T41" fmla="*/ 179 h 179"/>
                  <a:gd name="T42" fmla="*/ 6 w 161"/>
                  <a:gd name="T43" fmla="*/ 173 h 179"/>
                  <a:gd name="T44" fmla="*/ 30 w 161"/>
                  <a:gd name="T45" fmla="*/ 155 h 179"/>
                  <a:gd name="T46" fmla="*/ 48 w 161"/>
                  <a:gd name="T47" fmla="*/ 143 h 179"/>
                  <a:gd name="T48" fmla="*/ 71 w 161"/>
                  <a:gd name="T49" fmla="*/ 125 h 179"/>
                  <a:gd name="T50" fmla="*/ 95 w 161"/>
                  <a:gd name="T51" fmla="*/ 107 h 179"/>
                  <a:gd name="T52" fmla="*/ 119 w 161"/>
                  <a:gd name="T53" fmla="*/ 77 h 179"/>
                  <a:gd name="T54" fmla="*/ 131 w 161"/>
                  <a:gd name="T55" fmla="*/ 59 h 179"/>
                  <a:gd name="T56" fmla="*/ 131 w 161"/>
                  <a:gd name="T57" fmla="*/ 53 h 179"/>
                  <a:gd name="T58" fmla="*/ 131 w 161"/>
                  <a:gd name="T59" fmla="*/ 53 h 1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>
                  <a:gd name="T0" fmla="*/ 24 w 72"/>
                  <a:gd name="T1" fmla="*/ 36 h 54"/>
                  <a:gd name="T2" fmla="*/ 54 w 72"/>
                  <a:gd name="T3" fmla="*/ 24 h 54"/>
                  <a:gd name="T4" fmla="*/ 66 w 72"/>
                  <a:gd name="T5" fmla="*/ 12 h 54"/>
                  <a:gd name="T6" fmla="*/ 72 w 72"/>
                  <a:gd name="T7" fmla="*/ 6 h 54"/>
                  <a:gd name="T8" fmla="*/ 78 w 72"/>
                  <a:gd name="T9" fmla="*/ 0 h 54"/>
                  <a:gd name="T10" fmla="*/ 48 w 72"/>
                  <a:gd name="T11" fmla="*/ 18 h 54"/>
                  <a:gd name="T12" fmla="*/ 30 w 72"/>
                  <a:gd name="T13" fmla="*/ 24 h 54"/>
                  <a:gd name="T14" fmla="*/ 24 w 72"/>
                  <a:gd name="T15" fmla="*/ 24 h 54"/>
                  <a:gd name="T16" fmla="*/ 18 w 72"/>
                  <a:gd name="T17" fmla="*/ 18 h 54"/>
                  <a:gd name="T18" fmla="*/ 12 w 72"/>
                  <a:gd name="T19" fmla="*/ 12 h 54"/>
                  <a:gd name="T20" fmla="*/ 0 w 72"/>
                  <a:gd name="T21" fmla="*/ 54 h 54"/>
                  <a:gd name="T22" fmla="*/ 12 w 72"/>
                  <a:gd name="T23" fmla="*/ 42 h 54"/>
                  <a:gd name="T24" fmla="*/ 24 w 72"/>
                  <a:gd name="T25" fmla="*/ 36 h 54"/>
                  <a:gd name="T26" fmla="*/ 24 w 72"/>
                  <a:gd name="T27" fmla="*/ 36 h 5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>
                  <a:gd name="T0" fmla="*/ 12 w 12"/>
                  <a:gd name="T1" fmla="*/ 0 h 54"/>
                  <a:gd name="T2" fmla="*/ 0 w 12"/>
                  <a:gd name="T3" fmla="*/ 12 h 54"/>
                  <a:gd name="T4" fmla="*/ 0 w 12"/>
                  <a:gd name="T5" fmla="*/ 18 h 54"/>
                  <a:gd name="T6" fmla="*/ 6 w 12"/>
                  <a:gd name="T7" fmla="*/ 54 h 54"/>
                  <a:gd name="T8" fmla="*/ 12 w 12"/>
                  <a:gd name="T9" fmla="*/ 36 h 54"/>
                  <a:gd name="T10" fmla="*/ 12 w 12"/>
                  <a:gd name="T11" fmla="*/ 18 h 54"/>
                  <a:gd name="T12" fmla="*/ 12 w 12"/>
                  <a:gd name="T13" fmla="*/ 6 h 54"/>
                  <a:gd name="T14" fmla="*/ 12 w 12"/>
                  <a:gd name="T15" fmla="*/ 0 h 54"/>
                  <a:gd name="T16" fmla="*/ 12 w 12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>
                  <a:gd name="T0" fmla="*/ 48 w 48"/>
                  <a:gd name="T1" fmla="*/ 6 h 72"/>
                  <a:gd name="T2" fmla="*/ 48 w 48"/>
                  <a:gd name="T3" fmla="*/ 6 h 72"/>
                  <a:gd name="T4" fmla="*/ 48 w 48"/>
                  <a:gd name="T5" fmla="*/ 6 h 72"/>
                  <a:gd name="T6" fmla="*/ 48 w 48"/>
                  <a:gd name="T7" fmla="*/ 6 h 72"/>
                  <a:gd name="T8" fmla="*/ 6 w 48"/>
                  <a:gd name="T9" fmla="*/ 0 h 72"/>
                  <a:gd name="T10" fmla="*/ 42 w 48"/>
                  <a:gd name="T11" fmla="*/ 12 h 72"/>
                  <a:gd name="T12" fmla="*/ 42 w 48"/>
                  <a:gd name="T13" fmla="*/ 12 h 72"/>
                  <a:gd name="T14" fmla="*/ 0 w 48"/>
                  <a:gd name="T15" fmla="*/ 72 h 72"/>
                  <a:gd name="T16" fmla="*/ 18 w 48"/>
                  <a:gd name="T17" fmla="*/ 54 h 72"/>
                  <a:gd name="T18" fmla="*/ 18 w 48"/>
                  <a:gd name="T19" fmla="*/ 66 h 72"/>
                  <a:gd name="T20" fmla="*/ 48 w 48"/>
                  <a:gd name="T21" fmla="*/ 6 h 72"/>
                  <a:gd name="T22" fmla="*/ 48 w 48"/>
                  <a:gd name="T23" fmla="*/ 6 h 72"/>
                  <a:gd name="T24" fmla="*/ 48 w 48"/>
                  <a:gd name="T25" fmla="*/ 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>
                  <a:gd name="T0" fmla="*/ 293 w 287"/>
                  <a:gd name="T1" fmla="*/ 0 h 84"/>
                  <a:gd name="T2" fmla="*/ 0 w 287"/>
                  <a:gd name="T3" fmla="*/ 84 h 84"/>
                  <a:gd name="T4" fmla="*/ 174 w 287"/>
                  <a:gd name="T5" fmla="*/ 36 h 84"/>
                  <a:gd name="T6" fmla="*/ 114 w 287"/>
                  <a:gd name="T7" fmla="*/ 60 h 84"/>
                  <a:gd name="T8" fmla="*/ 282 w 287"/>
                  <a:gd name="T9" fmla="*/ 18 h 84"/>
                  <a:gd name="T10" fmla="*/ 293 w 287"/>
                  <a:gd name="T11" fmla="*/ 0 h 84"/>
                  <a:gd name="T12" fmla="*/ 293 w 287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>
                  <a:gd name="T0" fmla="*/ 6 w 66"/>
                  <a:gd name="T1" fmla="*/ 0 h 108"/>
                  <a:gd name="T2" fmla="*/ 66 w 66"/>
                  <a:gd name="T3" fmla="*/ 6 h 108"/>
                  <a:gd name="T4" fmla="*/ 0 w 66"/>
                  <a:gd name="T5" fmla="*/ 84 h 108"/>
                  <a:gd name="T6" fmla="*/ 54 w 66"/>
                  <a:gd name="T7" fmla="*/ 24 h 108"/>
                  <a:gd name="T8" fmla="*/ 6 w 66"/>
                  <a:gd name="T9" fmla="*/ 108 h 108"/>
                  <a:gd name="T10" fmla="*/ 66 w 66"/>
                  <a:gd name="T11" fmla="*/ 6 h 108"/>
                  <a:gd name="T12" fmla="*/ 6 w 66"/>
                  <a:gd name="T13" fmla="*/ 0 h 108"/>
                  <a:gd name="T14" fmla="*/ 6 w 66"/>
                  <a:gd name="T15" fmla="*/ 0 h 1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>
                  <a:gd name="T0" fmla="*/ 36 w 77"/>
                  <a:gd name="T1" fmla="*/ 0 h 42"/>
                  <a:gd name="T2" fmla="*/ 42 w 77"/>
                  <a:gd name="T3" fmla="*/ 0 h 42"/>
                  <a:gd name="T4" fmla="*/ 60 w 77"/>
                  <a:gd name="T5" fmla="*/ 6 h 42"/>
                  <a:gd name="T6" fmla="*/ 48 w 77"/>
                  <a:gd name="T7" fmla="*/ 6 h 42"/>
                  <a:gd name="T8" fmla="*/ 42 w 77"/>
                  <a:gd name="T9" fmla="*/ 6 h 42"/>
                  <a:gd name="T10" fmla="*/ 60 w 77"/>
                  <a:gd name="T11" fmla="*/ 6 h 42"/>
                  <a:gd name="T12" fmla="*/ 0 w 77"/>
                  <a:gd name="T13" fmla="*/ 24 h 42"/>
                  <a:gd name="T14" fmla="*/ 71 w 77"/>
                  <a:gd name="T15" fmla="*/ 6 h 42"/>
                  <a:gd name="T16" fmla="*/ 66 w 77"/>
                  <a:gd name="T17" fmla="*/ 42 h 42"/>
                  <a:gd name="T18" fmla="*/ 77 w 77"/>
                  <a:gd name="T19" fmla="*/ 6 h 42"/>
                  <a:gd name="T20" fmla="*/ 36 w 77"/>
                  <a:gd name="T21" fmla="*/ 0 h 42"/>
                  <a:gd name="T22" fmla="*/ 36 w 77"/>
                  <a:gd name="T23" fmla="*/ 0 h 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>
                  <a:gd name="T0" fmla="*/ 66 w 66"/>
                  <a:gd name="T1" fmla="*/ 6 h 30"/>
                  <a:gd name="T2" fmla="*/ 0 w 66"/>
                  <a:gd name="T3" fmla="*/ 0 h 30"/>
                  <a:gd name="T4" fmla="*/ 54 w 66"/>
                  <a:gd name="T5" fmla="*/ 6 h 30"/>
                  <a:gd name="T6" fmla="*/ 18 w 66"/>
                  <a:gd name="T7" fmla="*/ 18 h 30"/>
                  <a:gd name="T8" fmla="*/ 60 w 66"/>
                  <a:gd name="T9" fmla="*/ 12 h 30"/>
                  <a:gd name="T10" fmla="*/ 60 w 66"/>
                  <a:gd name="T11" fmla="*/ 30 h 30"/>
                  <a:gd name="T12" fmla="*/ 60 w 66"/>
                  <a:gd name="T13" fmla="*/ 30 h 30"/>
                  <a:gd name="T14" fmla="*/ 66 w 66"/>
                  <a:gd name="T15" fmla="*/ 6 h 30"/>
                  <a:gd name="T16" fmla="*/ 66 w 66"/>
                  <a:gd name="T17" fmla="*/ 6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>
                  <a:gd name="T0" fmla="*/ 0 w 18"/>
                  <a:gd name="T1" fmla="*/ 24 h 60"/>
                  <a:gd name="T2" fmla="*/ 12 w 18"/>
                  <a:gd name="T3" fmla="*/ 24 h 60"/>
                  <a:gd name="T4" fmla="*/ 12 w 18"/>
                  <a:gd name="T5" fmla="*/ 60 h 60"/>
                  <a:gd name="T6" fmla="*/ 18 w 18"/>
                  <a:gd name="T7" fmla="*/ 18 h 60"/>
                  <a:gd name="T8" fmla="*/ 18 w 18"/>
                  <a:gd name="T9" fmla="*/ 18 h 60"/>
                  <a:gd name="T10" fmla="*/ 18 w 18"/>
                  <a:gd name="T11" fmla="*/ 0 h 60"/>
                  <a:gd name="T12" fmla="*/ 12 w 18"/>
                  <a:gd name="T13" fmla="*/ 18 h 60"/>
                  <a:gd name="T14" fmla="*/ 0 w 18"/>
                  <a:gd name="T15" fmla="*/ 24 h 60"/>
                  <a:gd name="T16" fmla="*/ 0 w 18"/>
                  <a:gd name="T17" fmla="*/ 24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6 w 6"/>
                  <a:gd name="T5" fmla="*/ 12 h 18"/>
                  <a:gd name="T6" fmla="*/ 6 w 6"/>
                  <a:gd name="T7" fmla="*/ 0 h 18"/>
                  <a:gd name="T8" fmla="*/ 6 w 6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>
                  <a:gd name="T0" fmla="*/ 24 w 30"/>
                  <a:gd name="T1" fmla="*/ 6 h 78"/>
                  <a:gd name="T2" fmla="*/ 18 w 30"/>
                  <a:gd name="T3" fmla="*/ 24 h 78"/>
                  <a:gd name="T4" fmla="*/ 0 w 30"/>
                  <a:gd name="T5" fmla="*/ 18 h 78"/>
                  <a:gd name="T6" fmla="*/ 12 w 30"/>
                  <a:gd name="T7" fmla="*/ 30 h 78"/>
                  <a:gd name="T8" fmla="*/ 6 w 30"/>
                  <a:gd name="T9" fmla="*/ 42 h 78"/>
                  <a:gd name="T10" fmla="*/ 18 w 30"/>
                  <a:gd name="T11" fmla="*/ 78 h 78"/>
                  <a:gd name="T12" fmla="*/ 18 w 30"/>
                  <a:gd name="T13" fmla="*/ 24 h 78"/>
                  <a:gd name="T14" fmla="*/ 24 w 30"/>
                  <a:gd name="T15" fmla="*/ 12 h 78"/>
                  <a:gd name="T16" fmla="*/ 30 w 30"/>
                  <a:gd name="T17" fmla="*/ 6 h 78"/>
                  <a:gd name="T18" fmla="*/ 30 w 30"/>
                  <a:gd name="T19" fmla="*/ 6 h 78"/>
                  <a:gd name="T20" fmla="*/ 12 w 30"/>
                  <a:gd name="T21" fmla="*/ 0 h 78"/>
                  <a:gd name="T22" fmla="*/ 24 w 30"/>
                  <a:gd name="T23" fmla="*/ 6 h 78"/>
                  <a:gd name="T24" fmla="*/ 24 w 30"/>
                  <a:gd name="T25" fmla="*/ 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>
                  <a:gd name="T0" fmla="*/ 6 w 24"/>
                  <a:gd name="T1" fmla="*/ 0 h 24"/>
                  <a:gd name="T2" fmla="*/ 0 w 24"/>
                  <a:gd name="T3" fmla="*/ 0 h 24"/>
                  <a:gd name="T4" fmla="*/ 6 w 24"/>
                  <a:gd name="T5" fmla="*/ 0 h 24"/>
                  <a:gd name="T6" fmla="*/ 12 w 24"/>
                  <a:gd name="T7" fmla="*/ 6 h 24"/>
                  <a:gd name="T8" fmla="*/ 24 w 24"/>
                  <a:gd name="T9" fmla="*/ 24 h 24"/>
                  <a:gd name="T10" fmla="*/ 24 w 24"/>
                  <a:gd name="T11" fmla="*/ 18 h 24"/>
                  <a:gd name="T12" fmla="*/ 18 w 24"/>
                  <a:gd name="T13" fmla="*/ 6 h 24"/>
                  <a:gd name="T14" fmla="*/ 12 w 24"/>
                  <a:gd name="T15" fmla="*/ 0 h 24"/>
                  <a:gd name="T16" fmla="*/ 6 w 24"/>
                  <a:gd name="T17" fmla="*/ 0 h 24"/>
                  <a:gd name="T18" fmla="*/ 6 w 24"/>
                  <a:gd name="T19" fmla="*/ 0 h 24"/>
                  <a:gd name="T20" fmla="*/ 6 w 24"/>
                  <a:gd name="T21" fmla="*/ 0 h 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>
                  <a:gd name="T0" fmla="*/ 215 w 215"/>
                  <a:gd name="T1" fmla="*/ 0 h 216"/>
                  <a:gd name="T2" fmla="*/ 147 w 215"/>
                  <a:gd name="T3" fmla="*/ 36 h 216"/>
                  <a:gd name="T4" fmla="*/ 132 w 215"/>
                  <a:gd name="T5" fmla="*/ 49 h 216"/>
                  <a:gd name="T6" fmla="*/ 104 w 215"/>
                  <a:gd name="T7" fmla="*/ 79 h 216"/>
                  <a:gd name="T8" fmla="*/ 87 w 215"/>
                  <a:gd name="T9" fmla="*/ 114 h 216"/>
                  <a:gd name="T10" fmla="*/ 48 w 215"/>
                  <a:gd name="T11" fmla="*/ 156 h 216"/>
                  <a:gd name="T12" fmla="*/ 42 w 215"/>
                  <a:gd name="T13" fmla="*/ 166 h 216"/>
                  <a:gd name="T14" fmla="*/ 29 w 215"/>
                  <a:gd name="T15" fmla="*/ 177 h 216"/>
                  <a:gd name="T16" fmla="*/ 0 w 215"/>
                  <a:gd name="T17" fmla="*/ 208 h 216"/>
                  <a:gd name="T18" fmla="*/ 48 w 215"/>
                  <a:gd name="T19" fmla="*/ 216 h 216"/>
                  <a:gd name="T20" fmla="*/ 215 w 215"/>
                  <a:gd name="T21" fmla="*/ 0 h 2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>
                  <a:gd name="T0" fmla="*/ 212 w 212"/>
                  <a:gd name="T1" fmla="*/ 0 h 179"/>
                  <a:gd name="T2" fmla="*/ 144 w 212"/>
                  <a:gd name="T3" fmla="*/ 36 h 179"/>
                  <a:gd name="T4" fmla="*/ 0 w 212"/>
                  <a:gd name="T5" fmla="*/ 179 h 179"/>
                  <a:gd name="T6" fmla="*/ 177 w 212"/>
                  <a:gd name="T7" fmla="*/ 85 h 179"/>
                  <a:gd name="T8" fmla="*/ 212 w 212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>
                  <a:gd name="T0" fmla="*/ 0 w 64"/>
                  <a:gd name="T1" fmla="*/ 22 h 79"/>
                  <a:gd name="T2" fmla="*/ 64 w 64"/>
                  <a:gd name="T3" fmla="*/ 79 h 79"/>
                  <a:gd name="T4" fmla="*/ 60 w 64"/>
                  <a:gd name="T5" fmla="*/ 0 h 79"/>
                  <a:gd name="T6" fmla="*/ 0 w 64"/>
                  <a:gd name="T7" fmla="*/ 22 h 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1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>
                  <a:gd name="T0" fmla="*/ 0 w 137"/>
                  <a:gd name="T1" fmla="*/ 0 h 207"/>
                  <a:gd name="T2" fmla="*/ 17 w 137"/>
                  <a:gd name="T3" fmla="*/ 87 h 207"/>
                  <a:gd name="T4" fmla="*/ 69 w 137"/>
                  <a:gd name="T5" fmla="*/ 154 h 207"/>
                  <a:gd name="T6" fmla="*/ 137 w 137"/>
                  <a:gd name="T7" fmla="*/ 207 h 207"/>
                  <a:gd name="T8" fmla="*/ 0 w 137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2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>
                  <a:gd name="T0" fmla="*/ 0 w 65"/>
                  <a:gd name="T1" fmla="*/ 222 h 222"/>
                  <a:gd name="T2" fmla="*/ 40 w 65"/>
                  <a:gd name="T3" fmla="*/ 142 h 222"/>
                  <a:gd name="T4" fmla="*/ 65 w 65"/>
                  <a:gd name="T5" fmla="*/ 72 h 222"/>
                  <a:gd name="T6" fmla="*/ 7 w 65"/>
                  <a:gd name="T7" fmla="*/ 0 h 222"/>
                  <a:gd name="T8" fmla="*/ 0 w 65"/>
                  <a:gd name="T9" fmla="*/ 222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44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>
                <a:gd name="T0" fmla="*/ 149 w 3934"/>
                <a:gd name="T1" fmla="*/ 1505 h 1505"/>
                <a:gd name="T2" fmla="*/ 699 w 3934"/>
                <a:gd name="T3" fmla="*/ 1331 h 1505"/>
                <a:gd name="T4" fmla="*/ 1237 w 3934"/>
                <a:gd name="T5" fmla="*/ 1157 h 1505"/>
                <a:gd name="T6" fmla="*/ 1758 w 3934"/>
                <a:gd name="T7" fmla="*/ 977 h 1505"/>
                <a:gd name="T8" fmla="*/ 2260 w 3934"/>
                <a:gd name="T9" fmla="*/ 792 h 1505"/>
                <a:gd name="T10" fmla="*/ 2504 w 3934"/>
                <a:gd name="T11" fmla="*/ 696 h 1505"/>
                <a:gd name="T12" fmla="*/ 2738 w 3934"/>
                <a:gd name="T13" fmla="*/ 606 h 1505"/>
                <a:gd name="T14" fmla="*/ 2972 w 3934"/>
                <a:gd name="T15" fmla="*/ 510 h 1505"/>
                <a:gd name="T16" fmla="*/ 3199 w 3934"/>
                <a:gd name="T17" fmla="*/ 420 h 1505"/>
                <a:gd name="T18" fmla="*/ 3408 w 3934"/>
                <a:gd name="T19" fmla="*/ 324 h 1505"/>
                <a:gd name="T20" fmla="*/ 3617 w 3934"/>
                <a:gd name="T21" fmla="*/ 234 h 1505"/>
                <a:gd name="T22" fmla="*/ 3819 w 3934"/>
                <a:gd name="T23" fmla="*/ 138 h 1505"/>
                <a:gd name="T24" fmla="*/ 4006 w 3934"/>
                <a:gd name="T25" fmla="*/ 48 h 1505"/>
                <a:gd name="T26" fmla="*/ 4006 w 3934"/>
                <a:gd name="T27" fmla="*/ 0 h 1505"/>
                <a:gd name="T28" fmla="*/ 3812 w 3934"/>
                <a:gd name="T29" fmla="*/ 96 h 1505"/>
                <a:gd name="T30" fmla="*/ 3605 w 3934"/>
                <a:gd name="T31" fmla="*/ 192 h 1505"/>
                <a:gd name="T32" fmla="*/ 3390 w 3934"/>
                <a:gd name="T33" fmla="*/ 288 h 1505"/>
                <a:gd name="T34" fmla="*/ 3175 w 3934"/>
                <a:gd name="T35" fmla="*/ 384 h 1505"/>
                <a:gd name="T36" fmla="*/ 2942 w 3934"/>
                <a:gd name="T37" fmla="*/ 480 h 1505"/>
                <a:gd name="T38" fmla="*/ 2702 w 3934"/>
                <a:gd name="T39" fmla="*/ 576 h 1505"/>
                <a:gd name="T40" fmla="*/ 2451 w 3934"/>
                <a:gd name="T41" fmla="*/ 672 h 1505"/>
                <a:gd name="T42" fmla="*/ 2206 w 3934"/>
                <a:gd name="T43" fmla="*/ 768 h 1505"/>
                <a:gd name="T44" fmla="*/ 1943 w 3934"/>
                <a:gd name="T45" fmla="*/ 864 h 1505"/>
                <a:gd name="T46" fmla="*/ 1680 w 3934"/>
                <a:gd name="T47" fmla="*/ 960 h 1505"/>
                <a:gd name="T48" fmla="*/ 1130 w 3934"/>
                <a:gd name="T49" fmla="*/ 1145 h 1505"/>
                <a:gd name="T50" fmla="*/ 574 w 3934"/>
                <a:gd name="T51" fmla="*/ 1331 h 1505"/>
                <a:gd name="T52" fmla="*/ 0 w 3934"/>
                <a:gd name="T53" fmla="*/ 1505 h 1505"/>
                <a:gd name="T54" fmla="*/ 149 w 3934"/>
                <a:gd name="T55" fmla="*/ 1505 h 1505"/>
                <a:gd name="T56" fmla="*/ 149 w 3934"/>
                <a:gd name="T57" fmla="*/ 1505 h 15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>
                <a:gd name="T0" fmla="*/ 132 w 1728"/>
                <a:gd name="T1" fmla="*/ 689 h 689"/>
                <a:gd name="T2" fmla="*/ 562 w 1728"/>
                <a:gd name="T3" fmla="*/ 527 h 689"/>
                <a:gd name="T4" fmla="*/ 981 w 1728"/>
                <a:gd name="T5" fmla="*/ 365 h 689"/>
                <a:gd name="T6" fmla="*/ 1178 w 1728"/>
                <a:gd name="T7" fmla="*/ 287 h 689"/>
                <a:gd name="T8" fmla="*/ 1381 w 1728"/>
                <a:gd name="T9" fmla="*/ 203 h 689"/>
                <a:gd name="T10" fmla="*/ 1577 w 1728"/>
                <a:gd name="T11" fmla="*/ 126 h 689"/>
                <a:gd name="T12" fmla="*/ 1758 w 1728"/>
                <a:gd name="T13" fmla="*/ 48 h 689"/>
                <a:gd name="T14" fmla="*/ 1758 w 1728"/>
                <a:gd name="T15" fmla="*/ 0 h 689"/>
                <a:gd name="T16" fmla="*/ 1555 w 1728"/>
                <a:gd name="T17" fmla="*/ 84 h 689"/>
                <a:gd name="T18" fmla="*/ 1351 w 1728"/>
                <a:gd name="T19" fmla="*/ 167 h 689"/>
                <a:gd name="T20" fmla="*/ 1136 w 1728"/>
                <a:gd name="T21" fmla="*/ 257 h 689"/>
                <a:gd name="T22" fmla="*/ 921 w 1728"/>
                <a:gd name="T23" fmla="*/ 341 h 689"/>
                <a:gd name="T24" fmla="*/ 460 w 1728"/>
                <a:gd name="T25" fmla="*/ 515 h 689"/>
                <a:gd name="T26" fmla="*/ 0 w 1728"/>
                <a:gd name="T27" fmla="*/ 689 h 689"/>
                <a:gd name="T28" fmla="*/ 132 w 1728"/>
                <a:gd name="T29" fmla="*/ 689 h 689"/>
                <a:gd name="T30" fmla="*/ 132 w 1728"/>
                <a:gd name="T31" fmla="*/ 689 h 6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>
                <a:gd name="T0" fmla="*/ 5663 w 5561"/>
                <a:gd name="T1" fmla="*/ 929 h 3447"/>
                <a:gd name="T2" fmla="*/ 5639 w 5561"/>
                <a:gd name="T3" fmla="*/ 773 h 3447"/>
                <a:gd name="T4" fmla="*/ 5555 w 5561"/>
                <a:gd name="T5" fmla="*/ 629 h 3447"/>
                <a:gd name="T6" fmla="*/ 5424 w 5561"/>
                <a:gd name="T7" fmla="*/ 492 h 3447"/>
                <a:gd name="T8" fmla="*/ 5244 w 5561"/>
                <a:gd name="T9" fmla="*/ 366 h 3447"/>
                <a:gd name="T10" fmla="*/ 5011 w 5561"/>
                <a:gd name="T11" fmla="*/ 252 h 3447"/>
                <a:gd name="T12" fmla="*/ 4736 w 5561"/>
                <a:gd name="T13" fmla="*/ 144 h 3447"/>
                <a:gd name="T14" fmla="*/ 4419 w 5561"/>
                <a:gd name="T15" fmla="*/ 48 h 3447"/>
                <a:gd name="T16" fmla="*/ 4072 w 5561"/>
                <a:gd name="T17" fmla="*/ 0 h 3447"/>
                <a:gd name="T18" fmla="*/ 4438 w 5561"/>
                <a:gd name="T19" fmla="*/ 90 h 3447"/>
                <a:gd name="T20" fmla="*/ 4754 w 5561"/>
                <a:gd name="T21" fmla="*/ 192 h 3447"/>
                <a:gd name="T22" fmla="*/ 5023 w 5561"/>
                <a:gd name="T23" fmla="*/ 306 h 3447"/>
                <a:gd name="T24" fmla="*/ 5244 w 5561"/>
                <a:gd name="T25" fmla="*/ 426 h 3447"/>
                <a:gd name="T26" fmla="*/ 5411 w 5561"/>
                <a:gd name="T27" fmla="*/ 557 h 3447"/>
                <a:gd name="T28" fmla="*/ 5531 w 5561"/>
                <a:gd name="T29" fmla="*/ 701 h 3447"/>
                <a:gd name="T30" fmla="*/ 5591 w 5561"/>
                <a:gd name="T31" fmla="*/ 851 h 3447"/>
                <a:gd name="T32" fmla="*/ 5591 w 5561"/>
                <a:gd name="T33" fmla="*/ 1013 h 3447"/>
                <a:gd name="T34" fmla="*/ 5543 w 5561"/>
                <a:gd name="T35" fmla="*/ 1163 h 3447"/>
                <a:gd name="T36" fmla="*/ 5443 w 5561"/>
                <a:gd name="T37" fmla="*/ 1319 h 3447"/>
                <a:gd name="T38" fmla="*/ 5298 w 5561"/>
                <a:gd name="T39" fmla="*/ 1475 h 3447"/>
                <a:gd name="T40" fmla="*/ 5109 w 5561"/>
                <a:gd name="T41" fmla="*/ 1630 h 3447"/>
                <a:gd name="T42" fmla="*/ 4879 w 5561"/>
                <a:gd name="T43" fmla="*/ 1786 h 3447"/>
                <a:gd name="T44" fmla="*/ 4610 w 5561"/>
                <a:gd name="T45" fmla="*/ 1948 h 3447"/>
                <a:gd name="T46" fmla="*/ 4293 w 5561"/>
                <a:gd name="T47" fmla="*/ 2104 h 3447"/>
                <a:gd name="T48" fmla="*/ 3947 w 5561"/>
                <a:gd name="T49" fmla="*/ 2260 h 3447"/>
                <a:gd name="T50" fmla="*/ 3564 w 5561"/>
                <a:gd name="T51" fmla="*/ 2416 h 3447"/>
                <a:gd name="T52" fmla="*/ 3142 w 5561"/>
                <a:gd name="T53" fmla="*/ 2566 h 3447"/>
                <a:gd name="T54" fmla="*/ 2691 w 5561"/>
                <a:gd name="T55" fmla="*/ 2715 h 3447"/>
                <a:gd name="T56" fmla="*/ 2206 w 5561"/>
                <a:gd name="T57" fmla="*/ 2865 h 3447"/>
                <a:gd name="T58" fmla="*/ 1692 w 5561"/>
                <a:gd name="T59" fmla="*/ 3009 h 3447"/>
                <a:gd name="T60" fmla="*/ 1157 w 5561"/>
                <a:gd name="T61" fmla="*/ 3147 h 3447"/>
                <a:gd name="T62" fmla="*/ 592 w 5561"/>
                <a:gd name="T63" fmla="*/ 3279 h 3447"/>
                <a:gd name="T64" fmla="*/ 0 w 5561"/>
                <a:gd name="T65" fmla="*/ 3447 h 3447"/>
                <a:gd name="T66" fmla="*/ 885 w 5561"/>
                <a:gd name="T67" fmla="*/ 3249 h 3447"/>
                <a:gd name="T68" fmla="*/ 1441 w 5561"/>
                <a:gd name="T69" fmla="*/ 3105 h 3447"/>
                <a:gd name="T70" fmla="*/ 1973 w 5561"/>
                <a:gd name="T71" fmla="*/ 2961 h 3447"/>
                <a:gd name="T72" fmla="*/ 2479 w 5561"/>
                <a:gd name="T73" fmla="*/ 2817 h 3447"/>
                <a:gd name="T74" fmla="*/ 2954 w 5561"/>
                <a:gd name="T75" fmla="*/ 2668 h 3447"/>
                <a:gd name="T76" fmla="*/ 3390 w 5561"/>
                <a:gd name="T77" fmla="*/ 2512 h 3447"/>
                <a:gd name="T78" fmla="*/ 3800 w 5561"/>
                <a:gd name="T79" fmla="*/ 2356 h 3447"/>
                <a:gd name="T80" fmla="*/ 4174 w 5561"/>
                <a:gd name="T81" fmla="*/ 2200 h 3447"/>
                <a:gd name="T82" fmla="*/ 4509 w 5561"/>
                <a:gd name="T83" fmla="*/ 2038 h 3447"/>
                <a:gd name="T84" fmla="*/ 4806 w 5561"/>
                <a:gd name="T85" fmla="*/ 1876 h 3447"/>
                <a:gd name="T86" fmla="*/ 5059 w 5561"/>
                <a:gd name="T87" fmla="*/ 1720 h 3447"/>
                <a:gd name="T88" fmla="*/ 5274 w 5561"/>
                <a:gd name="T89" fmla="*/ 1559 h 3447"/>
                <a:gd name="T90" fmla="*/ 5437 w 5561"/>
                <a:gd name="T91" fmla="*/ 1397 h 3447"/>
                <a:gd name="T92" fmla="*/ 5561 w 5561"/>
                <a:gd name="T93" fmla="*/ 1241 h 3447"/>
                <a:gd name="T94" fmla="*/ 5639 w 5561"/>
                <a:gd name="T95" fmla="*/ 1085 h 3447"/>
                <a:gd name="T96" fmla="*/ 5657 w 5561"/>
                <a:gd name="T97" fmla="*/ 1007 h 344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>
                <a:gd name="T0" fmla="*/ 813 w 813"/>
                <a:gd name="T1" fmla="*/ 222 h 276"/>
                <a:gd name="T2" fmla="*/ 670 w 813"/>
                <a:gd name="T3" fmla="*/ 162 h 276"/>
                <a:gd name="T4" fmla="*/ 514 w 813"/>
                <a:gd name="T5" fmla="*/ 108 h 276"/>
                <a:gd name="T6" fmla="*/ 347 w 813"/>
                <a:gd name="T7" fmla="*/ 54 h 276"/>
                <a:gd name="T8" fmla="*/ 167 w 813"/>
                <a:gd name="T9" fmla="*/ 0 h 276"/>
                <a:gd name="T10" fmla="*/ 0 w 813"/>
                <a:gd name="T11" fmla="*/ 0 h 276"/>
                <a:gd name="T12" fmla="*/ 227 w 813"/>
                <a:gd name="T13" fmla="*/ 60 h 276"/>
                <a:gd name="T14" fmla="*/ 442 w 813"/>
                <a:gd name="T15" fmla="*/ 132 h 276"/>
                <a:gd name="T16" fmla="*/ 634 w 813"/>
                <a:gd name="T17" fmla="*/ 204 h 276"/>
                <a:gd name="T18" fmla="*/ 813 w 813"/>
                <a:gd name="T19" fmla="*/ 276 h 276"/>
                <a:gd name="T20" fmla="*/ 813 w 813"/>
                <a:gd name="T21" fmla="*/ 222 h 276"/>
                <a:gd name="T22" fmla="*/ 813 w 813"/>
                <a:gd name="T23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3399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>
                <a:gd name="T0" fmla="*/ 5848 w 5740"/>
                <a:gd name="T1" fmla="*/ 0 h 2098"/>
                <a:gd name="T2" fmla="*/ 5746 w 5740"/>
                <a:gd name="T3" fmla="*/ 72 h 2098"/>
                <a:gd name="T4" fmla="*/ 5642 w 5740"/>
                <a:gd name="T5" fmla="*/ 138 h 2098"/>
                <a:gd name="T6" fmla="*/ 5525 w 5740"/>
                <a:gd name="T7" fmla="*/ 210 h 2098"/>
                <a:gd name="T8" fmla="*/ 5406 w 5740"/>
                <a:gd name="T9" fmla="*/ 276 h 2098"/>
                <a:gd name="T10" fmla="*/ 5148 w 5740"/>
                <a:gd name="T11" fmla="*/ 414 h 2098"/>
                <a:gd name="T12" fmla="*/ 4867 w 5740"/>
                <a:gd name="T13" fmla="*/ 552 h 2098"/>
                <a:gd name="T14" fmla="*/ 4562 w 5740"/>
                <a:gd name="T15" fmla="*/ 690 h 2098"/>
                <a:gd name="T16" fmla="*/ 4240 w 5740"/>
                <a:gd name="T17" fmla="*/ 827 h 2098"/>
                <a:gd name="T18" fmla="*/ 3899 w 5740"/>
                <a:gd name="T19" fmla="*/ 959 h 2098"/>
                <a:gd name="T20" fmla="*/ 3534 w 5740"/>
                <a:gd name="T21" fmla="*/ 1091 h 2098"/>
                <a:gd name="T22" fmla="*/ 3151 w 5740"/>
                <a:gd name="T23" fmla="*/ 1223 h 2098"/>
                <a:gd name="T24" fmla="*/ 2749 w 5740"/>
                <a:gd name="T25" fmla="*/ 1355 h 2098"/>
                <a:gd name="T26" fmla="*/ 2326 w 5740"/>
                <a:gd name="T27" fmla="*/ 1481 h 2098"/>
                <a:gd name="T28" fmla="*/ 1896 w 5740"/>
                <a:gd name="T29" fmla="*/ 1601 h 2098"/>
                <a:gd name="T30" fmla="*/ 1442 w 5740"/>
                <a:gd name="T31" fmla="*/ 1721 h 2098"/>
                <a:gd name="T32" fmla="*/ 975 w 5740"/>
                <a:gd name="T33" fmla="*/ 1834 h 2098"/>
                <a:gd name="T34" fmla="*/ 496 w 5740"/>
                <a:gd name="T35" fmla="*/ 1948 h 2098"/>
                <a:gd name="T36" fmla="*/ 0 w 5740"/>
                <a:gd name="T37" fmla="*/ 2056 h 2098"/>
                <a:gd name="T38" fmla="*/ 0 w 5740"/>
                <a:gd name="T39" fmla="*/ 2098 h 2098"/>
                <a:gd name="T40" fmla="*/ 489 w 5740"/>
                <a:gd name="T41" fmla="*/ 1990 h 2098"/>
                <a:gd name="T42" fmla="*/ 969 w 5740"/>
                <a:gd name="T43" fmla="*/ 1882 h 2098"/>
                <a:gd name="T44" fmla="*/ 1429 w 5740"/>
                <a:gd name="T45" fmla="*/ 1763 h 2098"/>
                <a:gd name="T46" fmla="*/ 1878 w 5740"/>
                <a:gd name="T47" fmla="*/ 1649 h 2098"/>
                <a:gd name="T48" fmla="*/ 2308 w 5740"/>
                <a:gd name="T49" fmla="*/ 1523 h 2098"/>
                <a:gd name="T50" fmla="*/ 2729 w 5740"/>
                <a:gd name="T51" fmla="*/ 1397 h 2098"/>
                <a:gd name="T52" fmla="*/ 3127 w 5740"/>
                <a:gd name="T53" fmla="*/ 1271 h 2098"/>
                <a:gd name="T54" fmla="*/ 3510 w 5740"/>
                <a:gd name="T55" fmla="*/ 1139 h 2098"/>
                <a:gd name="T56" fmla="*/ 3875 w 5740"/>
                <a:gd name="T57" fmla="*/ 1007 h 2098"/>
                <a:gd name="T58" fmla="*/ 4216 w 5740"/>
                <a:gd name="T59" fmla="*/ 875 h 2098"/>
                <a:gd name="T60" fmla="*/ 4544 w 5740"/>
                <a:gd name="T61" fmla="*/ 737 h 2098"/>
                <a:gd name="T62" fmla="*/ 4849 w 5740"/>
                <a:gd name="T63" fmla="*/ 600 h 2098"/>
                <a:gd name="T64" fmla="*/ 5136 w 5740"/>
                <a:gd name="T65" fmla="*/ 462 h 2098"/>
                <a:gd name="T66" fmla="*/ 5394 w 5740"/>
                <a:gd name="T67" fmla="*/ 324 h 2098"/>
                <a:gd name="T68" fmla="*/ 5636 w 5740"/>
                <a:gd name="T69" fmla="*/ 186 h 2098"/>
                <a:gd name="T70" fmla="*/ 5848 w 5740"/>
                <a:gd name="T71" fmla="*/ 48 h 2098"/>
                <a:gd name="T72" fmla="*/ 5848 w 5740"/>
                <a:gd name="T73" fmla="*/ 0 h 2098"/>
                <a:gd name="T74" fmla="*/ 5848 w 5740"/>
                <a:gd name="T75" fmla="*/ 0 h 20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>
                <a:gd name="T0" fmla="*/ 1991 w 1955"/>
                <a:gd name="T1" fmla="*/ 485 h 1265"/>
                <a:gd name="T2" fmla="*/ 1937 w 1955"/>
                <a:gd name="T3" fmla="*/ 390 h 1265"/>
                <a:gd name="T4" fmla="*/ 1801 w 1955"/>
                <a:gd name="T5" fmla="*/ 306 h 1265"/>
                <a:gd name="T6" fmla="*/ 1609 w 1955"/>
                <a:gd name="T7" fmla="*/ 228 h 1265"/>
                <a:gd name="T8" fmla="*/ 1351 w 1955"/>
                <a:gd name="T9" fmla="*/ 162 h 1265"/>
                <a:gd name="T10" fmla="*/ 1028 w 1955"/>
                <a:gd name="T11" fmla="*/ 102 h 1265"/>
                <a:gd name="T12" fmla="*/ 658 w 1955"/>
                <a:gd name="T13" fmla="*/ 54 h 1265"/>
                <a:gd name="T14" fmla="*/ 233 w 1955"/>
                <a:gd name="T15" fmla="*/ 18 h 1265"/>
                <a:gd name="T16" fmla="*/ 0 w 1955"/>
                <a:gd name="T17" fmla="*/ 12 h 1265"/>
                <a:gd name="T18" fmla="*/ 437 w 1955"/>
                <a:gd name="T19" fmla="*/ 48 h 1265"/>
                <a:gd name="T20" fmla="*/ 830 w 1955"/>
                <a:gd name="T21" fmla="*/ 90 h 1265"/>
                <a:gd name="T22" fmla="*/ 1172 w 1955"/>
                <a:gd name="T23" fmla="*/ 144 h 1265"/>
                <a:gd name="T24" fmla="*/ 1447 w 1955"/>
                <a:gd name="T25" fmla="*/ 204 h 1265"/>
                <a:gd name="T26" fmla="*/ 1668 w 1955"/>
                <a:gd name="T27" fmla="*/ 276 h 1265"/>
                <a:gd name="T28" fmla="*/ 1830 w 1955"/>
                <a:gd name="T29" fmla="*/ 360 h 1265"/>
                <a:gd name="T30" fmla="*/ 1919 w 1955"/>
                <a:gd name="T31" fmla="*/ 443 h 1265"/>
                <a:gd name="T32" fmla="*/ 1937 w 1955"/>
                <a:gd name="T33" fmla="*/ 539 h 1265"/>
                <a:gd name="T34" fmla="*/ 1890 w 1955"/>
                <a:gd name="T35" fmla="*/ 629 h 1265"/>
                <a:gd name="T36" fmla="*/ 1776 w 1955"/>
                <a:gd name="T37" fmla="*/ 719 h 1265"/>
                <a:gd name="T38" fmla="*/ 1609 w 1955"/>
                <a:gd name="T39" fmla="*/ 809 h 1265"/>
                <a:gd name="T40" fmla="*/ 1381 w 1955"/>
                <a:gd name="T41" fmla="*/ 899 h 1265"/>
                <a:gd name="T42" fmla="*/ 1106 w 1955"/>
                <a:gd name="T43" fmla="*/ 989 h 1265"/>
                <a:gd name="T44" fmla="*/ 777 w 1955"/>
                <a:gd name="T45" fmla="*/ 1073 h 1265"/>
                <a:gd name="T46" fmla="*/ 413 w 1955"/>
                <a:gd name="T47" fmla="*/ 1157 h 1265"/>
                <a:gd name="T48" fmla="*/ 0 w 1955"/>
                <a:gd name="T49" fmla="*/ 1241 h 1265"/>
                <a:gd name="T50" fmla="*/ 221 w 1955"/>
                <a:gd name="T51" fmla="*/ 1223 h 1265"/>
                <a:gd name="T52" fmla="*/ 622 w 1955"/>
                <a:gd name="T53" fmla="*/ 1139 h 1265"/>
                <a:gd name="T54" fmla="*/ 975 w 1955"/>
                <a:gd name="T55" fmla="*/ 1049 h 1265"/>
                <a:gd name="T56" fmla="*/ 1286 w 1955"/>
                <a:gd name="T57" fmla="*/ 959 h 1265"/>
                <a:gd name="T58" fmla="*/ 1543 w 1955"/>
                <a:gd name="T59" fmla="*/ 863 h 1265"/>
                <a:gd name="T60" fmla="*/ 1746 w 1955"/>
                <a:gd name="T61" fmla="*/ 767 h 1265"/>
                <a:gd name="T62" fmla="*/ 1896 w 1955"/>
                <a:gd name="T63" fmla="*/ 677 h 1265"/>
                <a:gd name="T64" fmla="*/ 1973 w 1955"/>
                <a:gd name="T65" fmla="*/ 581 h 1265"/>
                <a:gd name="T66" fmla="*/ 1991 w 1955"/>
                <a:gd name="T67" fmla="*/ 533 h 12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>
                <a:gd name="T0" fmla="*/ 4784 w 4694"/>
                <a:gd name="T1" fmla="*/ 797 h 2901"/>
                <a:gd name="T2" fmla="*/ 4754 w 4694"/>
                <a:gd name="T3" fmla="*/ 665 h 2901"/>
                <a:gd name="T4" fmla="*/ 4676 w 4694"/>
                <a:gd name="T5" fmla="*/ 540 h 2901"/>
                <a:gd name="T6" fmla="*/ 4550 w 4694"/>
                <a:gd name="T7" fmla="*/ 426 h 2901"/>
                <a:gd name="T8" fmla="*/ 4383 w 4694"/>
                <a:gd name="T9" fmla="*/ 312 h 2901"/>
                <a:gd name="T10" fmla="*/ 4162 w 4694"/>
                <a:gd name="T11" fmla="*/ 216 h 2901"/>
                <a:gd name="T12" fmla="*/ 3905 w 4694"/>
                <a:gd name="T13" fmla="*/ 120 h 2901"/>
                <a:gd name="T14" fmla="*/ 3606 w 4694"/>
                <a:gd name="T15" fmla="*/ 36 h 2901"/>
                <a:gd name="T16" fmla="*/ 3265 w 4694"/>
                <a:gd name="T17" fmla="*/ 0 h 2901"/>
                <a:gd name="T18" fmla="*/ 3606 w 4694"/>
                <a:gd name="T19" fmla="*/ 78 h 2901"/>
                <a:gd name="T20" fmla="*/ 3905 w 4694"/>
                <a:gd name="T21" fmla="*/ 162 h 2901"/>
                <a:gd name="T22" fmla="*/ 4162 w 4694"/>
                <a:gd name="T23" fmla="*/ 258 h 2901"/>
                <a:gd name="T24" fmla="*/ 4371 w 4694"/>
                <a:gd name="T25" fmla="*/ 366 h 2901"/>
                <a:gd name="T26" fmla="*/ 4527 w 4694"/>
                <a:gd name="T27" fmla="*/ 480 h 2901"/>
                <a:gd name="T28" fmla="*/ 4640 w 4694"/>
                <a:gd name="T29" fmla="*/ 605 h 2901"/>
                <a:gd name="T30" fmla="*/ 4700 w 4694"/>
                <a:gd name="T31" fmla="*/ 737 h 2901"/>
                <a:gd name="T32" fmla="*/ 4700 w 4694"/>
                <a:gd name="T33" fmla="*/ 875 h 2901"/>
                <a:gd name="T34" fmla="*/ 4658 w 4694"/>
                <a:gd name="T35" fmla="*/ 1001 h 2901"/>
                <a:gd name="T36" fmla="*/ 4576 w 4694"/>
                <a:gd name="T37" fmla="*/ 1127 h 2901"/>
                <a:gd name="T38" fmla="*/ 4455 w 4694"/>
                <a:gd name="T39" fmla="*/ 1259 h 2901"/>
                <a:gd name="T40" fmla="*/ 4298 w 4694"/>
                <a:gd name="T41" fmla="*/ 1385 h 2901"/>
                <a:gd name="T42" fmla="*/ 4102 w 4694"/>
                <a:gd name="T43" fmla="*/ 1517 h 2901"/>
                <a:gd name="T44" fmla="*/ 3875 w 4694"/>
                <a:gd name="T45" fmla="*/ 1648 h 2901"/>
                <a:gd name="T46" fmla="*/ 3613 w 4694"/>
                <a:gd name="T47" fmla="*/ 1774 h 2901"/>
                <a:gd name="T48" fmla="*/ 3322 w 4694"/>
                <a:gd name="T49" fmla="*/ 1906 h 2901"/>
                <a:gd name="T50" fmla="*/ 2998 w 4694"/>
                <a:gd name="T51" fmla="*/ 2032 h 2901"/>
                <a:gd name="T52" fmla="*/ 2643 w 4694"/>
                <a:gd name="T53" fmla="*/ 2164 h 2901"/>
                <a:gd name="T54" fmla="*/ 2266 w 4694"/>
                <a:gd name="T55" fmla="*/ 2284 h 2901"/>
                <a:gd name="T56" fmla="*/ 1860 w 4694"/>
                <a:gd name="T57" fmla="*/ 2410 h 2901"/>
                <a:gd name="T58" fmla="*/ 1426 w 4694"/>
                <a:gd name="T59" fmla="*/ 2530 h 2901"/>
                <a:gd name="T60" fmla="*/ 496 w 4694"/>
                <a:gd name="T61" fmla="*/ 2757 h 2901"/>
                <a:gd name="T62" fmla="*/ 0 w 4694"/>
                <a:gd name="T63" fmla="*/ 2901 h 2901"/>
                <a:gd name="T64" fmla="*/ 987 w 4694"/>
                <a:gd name="T65" fmla="*/ 2674 h 2901"/>
                <a:gd name="T66" fmla="*/ 1668 w 4694"/>
                <a:gd name="T67" fmla="*/ 2494 h 2901"/>
                <a:gd name="T68" fmla="*/ 2099 w 4694"/>
                <a:gd name="T69" fmla="*/ 2374 h 2901"/>
                <a:gd name="T70" fmla="*/ 2499 w 4694"/>
                <a:gd name="T71" fmla="*/ 2248 h 2901"/>
                <a:gd name="T72" fmla="*/ 2870 w 4694"/>
                <a:gd name="T73" fmla="*/ 2116 h 2901"/>
                <a:gd name="T74" fmla="*/ 3211 w 4694"/>
                <a:gd name="T75" fmla="*/ 1984 h 2901"/>
                <a:gd name="T76" fmla="*/ 3528 w 4694"/>
                <a:gd name="T77" fmla="*/ 1858 h 2901"/>
                <a:gd name="T78" fmla="*/ 3809 w 4694"/>
                <a:gd name="T79" fmla="*/ 1720 h 2901"/>
                <a:gd name="T80" fmla="*/ 4060 w 4694"/>
                <a:gd name="T81" fmla="*/ 1589 h 2901"/>
                <a:gd name="T82" fmla="*/ 4272 w 4694"/>
                <a:gd name="T83" fmla="*/ 1457 h 2901"/>
                <a:gd name="T84" fmla="*/ 4455 w 4694"/>
                <a:gd name="T85" fmla="*/ 1325 h 2901"/>
                <a:gd name="T86" fmla="*/ 4595 w 4694"/>
                <a:gd name="T87" fmla="*/ 1193 h 2901"/>
                <a:gd name="T88" fmla="*/ 4700 w 4694"/>
                <a:gd name="T89" fmla="*/ 1061 h 2901"/>
                <a:gd name="T90" fmla="*/ 4760 w 4694"/>
                <a:gd name="T91" fmla="*/ 935 h 2901"/>
                <a:gd name="T92" fmla="*/ 4778 w 4694"/>
                <a:gd name="T93" fmla="*/ 869 h 29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>
                <a:gd name="T0" fmla="*/ 3833 w 3761"/>
                <a:gd name="T1" fmla="*/ 719 h 2356"/>
                <a:gd name="T2" fmla="*/ 3803 w 3761"/>
                <a:gd name="T3" fmla="*/ 599 h 2356"/>
                <a:gd name="T4" fmla="*/ 3725 w 3761"/>
                <a:gd name="T5" fmla="*/ 486 h 2356"/>
                <a:gd name="T6" fmla="*/ 3588 w 3761"/>
                <a:gd name="T7" fmla="*/ 378 h 2356"/>
                <a:gd name="T8" fmla="*/ 3414 w 3761"/>
                <a:gd name="T9" fmla="*/ 282 h 2356"/>
                <a:gd name="T10" fmla="*/ 3187 w 3761"/>
                <a:gd name="T11" fmla="*/ 192 h 2356"/>
                <a:gd name="T12" fmla="*/ 2918 w 3761"/>
                <a:gd name="T13" fmla="*/ 108 h 2356"/>
                <a:gd name="T14" fmla="*/ 2607 w 3761"/>
                <a:gd name="T15" fmla="*/ 36 h 2356"/>
                <a:gd name="T16" fmla="*/ 2272 w 3761"/>
                <a:gd name="T17" fmla="*/ 0 h 2356"/>
                <a:gd name="T18" fmla="*/ 2625 w 3761"/>
                <a:gd name="T19" fmla="*/ 72 h 2356"/>
                <a:gd name="T20" fmla="*/ 2930 w 3761"/>
                <a:gd name="T21" fmla="*/ 150 h 2356"/>
                <a:gd name="T22" fmla="*/ 3199 w 3761"/>
                <a:gd name="T23" fmla="*/ 234 h 2356"/>
                <a:gd name="T24" fmla="*/ 3414 w 3761"/>
                <a:gd name="T25" fmla="*/ 330 h 2356"/>
                <a:gd name="T26" fmla="*/ 3582 w 3761"/>
                <a:gd name="T27" fmla="*/ 432 h 2356"/>
                <a:gd name="T28" fmla="*/ 3695 w 3761"/>
                <a:gd name="T29" fmla="*/ 545 h 2356"/>
                <a:gd name="T30" fmla="*/ 3755 w 3761"/>
                <a:gd name="T31" fmla="*/ 665 h 2356"/>
                <a:gd name="T32" fmla="*/ 3761 w 3761"/>
                <a:gd name="T33" fmla="*/ 791 h 2356"/>
                <a:gd name="T34" fmla="*/ 3725 w 3761"/>
                <a:gd name="T35" fmla="*/ 887 h 2356"/>
                <a:gd name="T36" fmla="*/ 3663 w 3761"/>
                <a:gd name="T37" fmla="*/ 989 h 2356"/>
                <a:gd name="T38" fmla="*/ 3564 w 3761"/>
                <a:gd name="T39" fmla="*/ 1091 h 2356"/>
                <a:gd name="T40" fmla="*/ 3438 w 3761"/>
                <a:gd name="T41" fmla="*/ 1187 h 2356"/>
                <a:gd name="T42" fmla="*/ 3283 w 3761"/>
                <a:gd name="T43" fmla="*/ 1289 h 2356"/>
                <a:gd name="T44" fmla="*/ 3103 w 3761"/>
                <a:gd name="T45" fmla="*/ 1391 h 2356"/>
                <a:gd name="T46" fmla="*/ 2888 w 3761"/>
                <a:gd name="T47" fmla="*/ 1493 h 2356"/>
                <a:gd name="T48" fmla="*/ 2655 w 3761"/>
                <a:gd name="T49" fmla="*/ 1589 h 2356"/>
                <a:gd name="T50" fmla="*/ 2117 w 3761"/>
                <a:gd name="T51" fmla="*/ 1786 h 2356"/>
                <a:gd name="T52" fmla="*/ 1489 w 3761"/>
                <a:gd name="T53" fmla="*/ 1972 h 2356"/>
                <a:gd name="T54" fmla="*/ 777 w 3761"/>
                <a:gd name="T55" fmla="*/ 2158 h 2356"/>
                <a:gd name="T56" fmla="*/ 0 w 3761"/>
                <a:gd name="T57" fmla="*/ 2326 h 2356"/>
                <a:gd name="T58" fmla="*/ 407 w 3761"/>
                <a:gd name="T59" fmla="*/ 2272 h 2356"/>
                <a:gd name="T60" fmla="*/ 1166 w 3761"/>
                <a:gd name="T61" fmla="*/ 2092 h 2356"/>
                <a:gd name="T62" fmla="*/ 1848 w 3761"/>
                <a:gd name="T63" fmla="*/ 1900 h 2356"/>
                <a:gd name="T64" fmla="*/ 2440 w 3761"/>
                <a:gd name="T65" fmla="*/ 1702 h 2356"/>
                <a:gd name="T66" fmla="*/ 2701 w 3761"/>
                <a:gd name="T67" fmla="*/ 1607 h 2356"/>
                <a:gd name="T68" fmla="*/ 2936 w 3761"/>
                <a:gd name="T69" fmla="*/ 1505 h 2356"/>
                <a:gd name="T70" fmla="*/ 3151 w 3761"/>
                <a:gd name="T71" fmla="*/ 1403 h 2356"/>
                <a:gd name="T72" fmla="*/ 3341 w 3761"/>
                <a:gd name="T73" fmla="*/ 1301 h 2356"/>
                <a:gd name="T74" fmla="*/ 3498 w 3761"/>
                <a:gd name="T75" fmla="*/ 1193 h 2356"/>
                <a:gd name="T76" fmla="*/ 3625 w 3761"/>
                <a:gd name="T77" fmla="*/ 1091 h 2356"/>
                <a:gd name="T78" fmla="*/ 3725 w 3761"/>
                <a:gd name="T79" fmla="*/ 989 h 2356"/>
                <a:gd name="T80" fmla="*/ 3791 w 3761"/>
                <a:gd name="T81" fmla="*/ 887 h 2356"/>
                <a:gd name="T82" fmla="*/ 3827 w 3761"/>
                <a:gd name="T83" fmla="*/ 785 h 23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>
                <a:gd name="T0" fmla="*/ 2978 w 2924"/>
                <a:gd name="T1" fmla="*/ 647 h 1846"/>
                <a:gd name="T2" fmla="*/ 2930 w 2924"/>
                <a:gd name="T3" fmla="*/ 528 h 1846"/>
                <a:gd name="T4" fmla="*/ 2802 w 2924"/>
                <a:gd name="T5" fmla="*/ 414 h 1846"/>
                <a:gd name="T6" fmla="*/ 2607 w 2924"/>
                <a:gd name="T7" fmla="*/ 318 h 1846"/>
                <a:gd name="T8" fmla="*/ 2344 w 2924"/>
                <a:gd name="T9" fmla="*/ 228 h 1846"/>
                <a:gd name="T10" fmla="*/ 2021 w 2924"/>
                <a:gd name="T11" fmla="*/ 150 h 1846"/>
                <a:gd name="T12" fmla="*/ 1638 w 2924"/>
                <a:gd name="T13" fmla="*/ 78 h 1846"/>
                <a:gd name="T14" fmla="*/ 1202 w 2924"/>
                <a:gd name="T15" fmla="*/ 24 h 1846"/>
                <a:gd name="T16" fmla="*/ 706 w 2924"/>
                <a:gd name="T17" fmla="*/ 0 h 1846"/>
                <a:gd name="T18" fmla="*/ 1214 w 2924"/>
                <a:gd name="T19" fmla="*/ 48 h 1846"/>
                <a:gd name="T20" fmla="*/ 1656 w 2924"/>
                <a:gd name="T21" fmla="*/ 108 h 1846"/>
                <a:gd name="T22" fmla="*/ 2045 w 2924"/>
                <a:gd name="T23" fmla="*/ 180 h 1846"/>
                <a:gd name="T24" fmla="*/ 2368 w 2924"/>
                <a:gd name="T25" fmla="*/ 264 h 1846"/>
                <a:gd name="T26" fmla="*/ 2619 w 2924"/>
                <a:gd name="T27" fmla="*/ 360 h 1846"/>
                <a:gd name="T28" fmla="*/ 2802 w 2924"/>
                <a:gd name="T29" fmla="*/ 468 h 1846"/>
                <a:gd name="T30" fmla="*/ 2900 w 2924"/>
                <a:gd name="T31" fmla="*/ 587 h 1846"/>
                <a:gd name="T32" fmla="*/ 2918 w 2924"/>
                <a:gd name="T33" fmla="*/ 713 h 1846"/>
                <a:gd name="T34" fmla="*/ 2894 w 2924"/>
                <a:gd name="T35" fmla="*/ 785 h 1846"/>
                <a:gd name="T36" fmla="*/ 2846 w 2924"/>
                <a:gd name="T37" fmla="*/ 857 h 1846"/>
                <a:gd name="T38" fmla="*/ 2673 w 2924"/>
                <a:gd name="T39" fmla="*/ 1001 h 1846"/>
                <a:gd name="T40" fmla="*/ 2410 w 2924"/>
                <a:gd name="T41" fmla="*/ 1145 h 1846"/>
                <a:gd name="T42" fmla="*/ 2069 w 2924"/>
                <a:gd name="T43" fmla="*/ 1289 h 1846"/>
                <a:gd name="T44" fmla="*/ 1656 w 2924"/>
                <a:gd name="T45" fmla="*/ 1433 h 1846"/>
                <a:gd name="T46" fmla="*/ 1166 w 2924"/>
                <a:gd name="T47" fmla="*/ 1571 h 1846"/>
                <a:gd name="T48" fmla="*/ 616 w 2924"/>
                <a:gd name="T49" fmla="*/ 1702 h 1846"/>
                <a:gd name="T50" fmla="*/ 0 w 2924"/>
                <a:gd name="T51" fmla="*/ 1828 h 1846"/>
                <a:gd name="T52" fmla="*/ 317 w 2924"/>
                <a:gd name="T53" fmla="*/ 1780 h 1846"/>
                <a:gd name="T54" fmla="*/ 915 w 2924"/>
                <a:gd name="T55" fmla="*/ 1648 h 1846"/>
                <a:gd name="T56" fmla="*/ 1441 w 2924"/>
                <a:gd name="T57" fmla="*/ 1511 h 1846"/>
                <a:gd name="T58" fmla="*/ 1907 w 2924"/>
                <a:gd name="T59" fmla="*/ 1367 h 1846"/>
                <a:gd name="T60" fmla="*/ 2296 w 2924"/>
                <a:gd name="T61" fmla="*/ 1223 h 1846"/>
                <a:gd name="T62" fmla="*/ 2607 w 2924"/>
                <a:gd name="T63" fmla="*/ 1079 h 1846"/>
                <a:gd name="T64" fmla="*/ 2828 w 2924"/>
                <a:gd name="T65" fmla="*/ 929 h 1846"/>
                <a:gd name="T66" fmla="*/ 2930 w 2924"/>
                <a:gd name="T67" fmla="*/ 815 h 1846"/>
                <a:gd name="T68" fmla="*/ 2966 w 2924"/>
                <a:gd name="T69" fmla="*/ 743 h 1846"/>
                <a:gd name="T70" fmla="*/ 2978 w 2924"/>
                <a:gd name="T71" fmla="*/ 707 h 18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3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>
                <a:gd name="T0" fmla="*/ 1429 w 1488"/>
                <a:gd name="T1" fmla="*/ 204 h 204"/>
                <a:gd name="T2" fmla="*/ 0 w 1488"/>
                <a:gd name="T3" fmla="*/ 18 h 204"/>
                <a:gd name="T4" fmla="*/ 77 w 1488"/>
                <a:gd name="T5" fmla="*/ 0 h 204"/>
                <a:gd name="T6" fmla="*/ 1518 w 1488"/>
                <a:gd name="T7" fmla="*/ 186 h 204"/>
                <a:gd name="T8" fmla="*/ 1429 w 1488"/>
                <a:gd name="T9" fmla="*/ 204 h 204"/>
                <a:gd name="T10" fmla="*/ 1429 w 1488"/>
                <a:gd name="T11" fmla="*/ 204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56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57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>
                  <a:gd name="T0" fmla="*/ 47 w 47"/>
                  <a:gd name="T1" fmla="*/ 6 h 6"/>
                  <a:gd name="T2" fmla="*/ 0 w 47"/>
                  <a:gd name="T3" fmla="*/ 0 h 6"/>
                  <a:gd name="T4" fmla="*/ 0 w 47"/>
                  <a:gd name="T5" fmla="*/ 0 h 6"/>
                  <a:gd name="T6" fmla="*/ 47 w 47"/>
                  <a:gd name="T7" fmla="*/ 6 h 6"/>
                  <a:gd name="T8" fmla="*/ 47 w 47"/>
                  <a:gd name="T9" fmla="*/ 6 h 6"/>
                  <a:gd name="T10" fmla="*/ 47 w 47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8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>
                  <a:gd name="T0" fmla="*/ 0 w 323"/>
                  <a:gd name="T1" fmla="*/ 24 h 162"/>
                  <a:gd name="T2" fmla="*/ 6 w 323"/>
                  <a:gd name="T3" fmla="*/ 24 h 162"/>
                  <a:gd name="T4" fmla="*/ 12 w 323"/>
                  <a:gd name="T5" fmla="*/ 18 h 162"/>
                  <a:gd name="T6" fmla="*/ 48 w 323"/>
                  <a:gd name="T7" fmla="*/ 6 h 162"/>
                  <a:gd name="T8" fmla="*/ 101 w 323"/>
                  <a:gd name="T9" fmla="*/ 0 h 162"/>
                  <a:gd name="T10" fmla="*/ 137 w 323"/>
                  <a:gd name="T11" fmla="*/ 6 h 162"/>
                  <a:gd name="T12" fmla="*/ 179 w 323"/>
                  <a:gd name="T13" fmla="*/ 18 h 162"/>
                  <a:gd name="T14" fmla="*/ 245 w 323"/>
                  <a:gd name="T15" fmla="*/ 54 h 162"/>
                  <a:gd name="T16" fmla="*/ 293 w 323"/>
                  <a:gd name="T17" fmla="*/ 90 h 162"/>
                  <a:gd name="T18" fmla="*/ 323 w 323"/>
                  <a:gd name="T19" fmla="*/ 114 h 162"/>
                  <a:gd name="T20" fmla="*/ 329 w 323"/>
                  <a:gd name="T21" fmla="*/ 126 h 162"/>
                  <a:gd name="T22" fmla="*/ 329 w 323"/>
                  <a:gd name="T23" fmla="*/ 126 h 162"/>
                  <a:gd name="T24" fmla="*/ 227 w 323"/>
                  <a:gd name="T25" fmla="*/ 162 h 162"/>
                  <a:gd name="T26" fmla="*/ 0 w 323"/>
                  <a:gd name="T27" fmla="*/ 24 h 162"/>
                  <a:gd name="T28" fmla="*/ 0 w 323"/>
                  <a:gd name="T29" fmla="*/ 24 h 1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>
                  <a:gd name="T0" fmla="*/ 1190 w 1250"/>
                  <a:gd name="T1" fmla="*/ 641 h 923"/>
                  <a:gd name="T2" fmla="*/ 1190 w 1250"/>
                  <a:gd name="T3" fmla="*/ 473 h 923"/>
                  <a:gd name="T4" fmla="*/ 1160 w 1250"/>
                  <a:gd name="T5" fmla="*/ 384 h 923"/>
                  <a:gd name="T6" fmla="*/ 1136 w 1250"/>
                  <a:gd name="T7" fmla="*/ 288 h 923"/>
                  <a:gd name="T8" fmla="*/ 1071 w 1250"/>
                  <a:gd name="T9" fmla="*/ 174 h 923"/>
                  <a:gd name="T10" fmla="*/ 999 w 1250"/>
                  <a:gd name="T11" fmla="*/ 96 h 923"/>
                  <a:gd name="T12" fmla="*/ 981 w 1250"/>
                  <a:gd name="T13" fmla="*/ 72 h 923"/>
                  <a:gd name="T14" fmla="*/ 909 w 1250"/>
                  <a:gd name="T15" fmla="*/ 18 h 923"/>
                  <a:gd name="T16" fmla="*/ 837 w 1250"/>
                  <a:gd name="T17" fmla="*/ 6 h 923"/>
                  <a:gd name="T18" fmla="*/ 724 w 1250"/>
                  <a:gd name="T19" fmla="*/ 24 h 923"/>
                  <a:gd name="T20" fmla="*/ 676 w 1250"/>
                  <a:gd name="T21" fmla="*/ 42 h 923"/>
                  <a:gd name="T22" fmla="*/ 580 w 1250"/>
                  <a:gd name="T23" fmla="*/ 120 h 923"/>
                  <a:gd name="T24" fmla="*/ 544 w 1250"/>
                  <a:gd name="T25" fmla="*/ 228 h 923"/>
                  <a:gd name="T26" fmla="*/ 521 w 1250"/>
                  <a:gd name="T27" fmla="*/ 348 h 923"/>
                  <a:gd name="T28" fmla="*/ 437 w 1250"/>
                  <a:gd name="T29" fmla="*/ 479 h 923"/>
                  <a:gd name="T30" fmla="*/ 419 w 1250"/>
                  <a:gd name="T31" fmla="*/ 539 h 923"/>
                  <a:gd name="T32" fmla="*/ 359 w 1250"/>
                  <a:gd name="T33" fmla="*/ 599 h 923"/>
                  <a:gd name="T34" fmla="*/ 311 w 1250"/>
                  <a:gd name="T35" fmla="*/ 629 h 923"/>
                  <a:gd name="T36" fmla="*/ 299 w 1250"/>
                  <a:gd name="T37" fmla="*/ 635 h 923"/>
                  <a:gd name="T38" fmla="*/ 263 w 1250"/>
                  <a:gd name="T39" fmla="*/ 677 h 923"/>
                  <a:gd name="T40" fmla="*/ 150 w 1250"/>
                  <a:gd name="T41" fmla="*/ 797 h 923"/>
                  <a:gd name="T42" fmla="*/ 54 w 1250"/>
                  <a:gd name="T43" fmla="*/ 839 h 923"/>
                  <a:gd name="T44" fmla="*/ 156 w 1250"/>
                  <a:gd name="T45" fmla="*/ 905 h 923"/>
                  <a:gd name="T46" fmla="*/ 246 w 1250"/>
                  <a:gd name="T47" fmla="*/ 869 h 923"/>
                  <a:gd name="T48" fmla="*/ 652 w 1250"/>
                  <a:gd name="T49" fmla="*/ 827 h 923"/>
                  <a:gd name="T50" fmla="*/ 712 w 1250"/>
                  <a:gd name="T51" fmla="*/ 725 h 923"/>
                  <a:gd name="T52" fmla="*/ 706 w 1250"/>
                  <a:gd name="T53" fmla="*/ 611 h 923"/>
                  <a:gd name="T54" fmla="*/ 794 w 1250"/>
                  <a:gd name="T55" fmla="*/ 551 h 923"/>
                  <a:gd name="T56" fmla="*/ 897 w 1250"/>
                  <a:gd name="T57" fmla="*/ 449 h 923"/>
                  <a:gd name="T58" fmla="*/ 927 w 1250"/>
                  <a:gd name="T59" fmla="*/ 414 h 923"/>
                  <a:gd name="T60" fmla="*/ 993 w 1250"/>
                  <a:gd name="T61" fmla="*/ 318 h 923"/>
                  <a:gd name="T62" fmla="*/ 1041 w 1250"/>
                  <a:gd name="T63" fmla="*/ 336 h 923"/>
                  <a:gd name="T64" fmla="*/ 1142 w 1250"/>
                  <a:gd name="T65" fmla="*/ 617 h 923"/>
                  <a:gd name="T66" fmla="*/ 1136 w 1250"/>
                  <a:gd name="T67" fmla="*/ 689 h 923"/>
                  <a:gd name="T68" fmla="*/ 1172 w 1250"/>
                  <a:gd name="T69" fmla="*/ 749 h 923"/>
                  <a:gd name="T70" fmla="*/ 1226 w 1250"/>
                  <a:gd name="T71" fmla="*/ 713 h 923"/>
                  <a:gd name="T72" fmla="*/ 1262 w 1250"/>
                  <a:gd name="T73" fmla="*/ 749 h 923"/>
                  <a:gd name="T74" fmla="*/ 1274 w 1250"/>
                  <a:gd name="T75" fmla="*/ 743 h 923"/>
                  <a:gd name="T76" fmla="*/ 706 w 1250"/>
                  <a:gd name="T77" fmla="*/ 264 h 923"/>
                  <a:gd name="T78" fmla="*/ 802 w 1250"/>
                  <a:gd name="T79" fmla="*/ 372 h 923"/>
                  <a:gd name="T80" fmla="*/ 778 w 1250"/>
                  <a:gd name="T81" fmla="*/ 443 h 923"/>
                  <a:gd name="T82" fmla="*/ 718 w 1250"/>
                  <a:gd name="T83" fmla="*/ 515 h 923"/>
                  <a:gd name="T84" fmla="*/ 670 w 1250"/>
                  <a:gd name="T85" fmla="*/ 569 h 923"/>
                  <a:gd name="T86" fmla="*/ 628 w 1250"/>
                  <a:gd name="T87" fmla="*/ 593 h 923"/>
                  <a:gd name="T88" fmla="*/ 586 w 1250"/>
                  <a:gd name="T89" fmla="*/ 617 h 923"/>
                  <a:gd name="T90" fmla="*/ 574 w 1250"/>
                  <a:gd name="T91" fmla="*/ 707 h 923"/>
                  <a:gd name="T92" fmla="*/ 359 w 1250"/>
                  <a:gd name="T93" fmla="*/ 755 h 923"/>
                  <a:gd name="T94" fmla="*/ 395 w 1250"/>
                  <a:gd name="T95" fmla="*/ 641 h 923"/>
                  <a:gd name="T96" fmla="*/ 431 w 1250"/>
                  <a:gd name="T97" fmla="*/ 647 h 923"/>
                  <a:gd name="T98" fmla="*/ 449 w 1250"/>
                  <a:gd name="T99" fmla="*/ 617 h 923"/>
                  <a:gd name="T100" fmla="*/ 580 w 1250"/>
                  <a:gd name="T101" fmla="*/ 515 h 923"/>
                  <a:gd name="T102" fmla="*/ 628 w 1250"/>
                  <a:gd name="T103" fmla="*/ 473 h 923"/>
                  <a:gd name="T104" fmla="*/ 652 w 1250"/>
                  <a:gd name="T105" fmla="*/ 396 h 923"/>
                  <a:gd name="T106" fmla="*/ 652 w 1250"/>
                  <a:gd name="T107" fmla="*/ 378 h 923"/>
                  <a:gd name="T108" fmla="*/ 676 w 1250"/>
                  <a:gd name="T109" fmla="*/ 270 h 923"/>
                  <a:gd name="T110" fmla="*/ 694 w 1250"/>
                  <a:gd name="T111" fmla="*/ 192 h 923"/>
                  <a:gd name="T112" fmla="*/ 706 w 1250"/>
                  <a:gd name="T113" fmla="*/ 264 h 923"/>
                  <a:gd name="T114" fmla="*/ 544 w 1250"/>
                  <a:gd name="T115" fmla="*/ 455 h 923"/>
                  <a:gd name="T116" fmla="*/ 646 w 1250"/>
                  <a:gd name="T117" fmla="*/ 803 h 92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>
                  <a:gd name="T0" fmla="*/ 12 w 47"/>
                  <a:gd name="T1" fmla="*/ 72 h 78"/>
                  <a:gd name="T2" fmla="*/ 18 w 47"/>
                  <a:gd name="T3" fmla="*/ 60 h 78"/>
                  <a:gd name="T4" fmla="*/ 24 w 47"/>
                  <a:gd name="T5" fmla="*/ 54 h 78"/>
                  <a:gd name="T6" fmla="*/ 47 w 47"/>
                  <a:gd name="T7" fmla="*/ 0 h 78"/>
                  <a:gd name="T8" fmla="*/ 0 w 47"/>
                  <a:gd name="T9" fmla="*/ 78 h 78"/>
                  <a:gd name="T10" fmla="*/ 12 w 47"/>
                  <a:gd name="T11" fmla="*/ 72 h 78"/>
                  <a:gd name="T12" fmla="*/ 12 w 47"/>
                  <a:gd name="T13" fmla="*/ 72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>
                  <a:gd name="T0" fmla="*/ 29 w 149"/>
                  <a:gd name="T1" fmla="*/ 96 h 419"/>
                  <a:gd name="T2" fmla="*/ 41 w 149"/>
                  <a:gd name="T3" fmla="*/ 126 h 419"/>
                  <a:gd name="T4" fmla="*/ 29 w 149"/>
                  <a:gd name="T5" fmla="*/ 161 h 419"/>
                  <a:gd name="T6" fmla="*/ 47 w 149"/>
                  <a:gd name="T7" fmla="*/ 149 h 419"/>
                  <a:gd name="T8" fmla="*/ 53 w 149"/>
                  <a:gd name="T9" fmla="*/ 347 h 419"/>
                  <a:gd name="T10" fmla="*/ 65 w 149"/>
                  <a:gd name="T11" fmla="*/ 371 h 419"/>
                  <a:gd name="T12" fmla="*/ 65 w 149"/>
                  <a:gd name="T13" fmla="*/ 377 h 419"/>
                  <a:gd name="T14" fmla="*/ 65 w 149"/>
                  <a:gd name="T15" fmla="*/ 389 h 419"/>
                  <a:gd name="T16" fmla="*/ 77 w 149"/>
                  <a:gd name="T17" fmla="*/ 395 h 419"/>
                  <a:gd name="T18" fmla="*/ 101 w 149"/>
                  <a:gd name="T19" fmla="*/ 407 h 419"/>
                  <a:gd name="T20" fmla="*/ 125 w 149"/>
                  <a:gd name="T21" fmla="*/ 413 h 419"/>
                  <a:gd name="T22" fmla="*/ 149 w 149"/>
                  <a:gd name="T23" fmla="*/ 419 h 419"/>
                  <a:gd name="T24" fmla="*/ 125 w 149"/>
                  <a:gd name="T25" fmla="*/ 395 h 419"/>
                  <a:gd name="T26" fmla="*/ 77 w 149"/>
                  <a:gd name="T27" fmla="*/ 365 h 419"/>
                  <a:gd name="T28" fmla="*/ 77 w 149"/>
                  <a:gd name="T29" fmla="*/ 365 h 419"/>
                  <a:gd name="T30" fmla="*/ 77 w 149"/>
                  <a:gd name="T31" fmla="*/ 353 h 419"/>
                  <a:gd name="T32" fmla="*/ 83 w 149"/>
                  <a:gd name="T33" fmla="*/ 329 h 419"/>
                  <a:gd name="T34" fmla="*/ 83 w 149"/>
                  <a:gd name="T35" fmla="*/ 293 h 419"/>
                  <a:gd name="T36" fmla="*/ 83 w 149"/>
                  <a:gd name="T37" fmla="*/ 257 h 419"/>
                  <a:gd name="T38" fmla="*/ 83 w 149"/>
                  <a:gd name="T39" fmla="*/ 221 h 419"/>
                  <a:gd name="T40" fmla="*/ 77 w 149"/>
                  <a:gd name="T41" fmla="*/ 185 h 419"/>
                  <a:gd name="T42" fmla="*/ 65 w 149"/>
                  <a:gd name="T43" fmla="*/ 155 h 419"/>
                  <a:gd name="T44" fmla="*/ 59 w 149"/>
                  <a:gd name="T45" fmla="*/ 143 h 419"/>
                  <a:gd name="T46" fmla="*/ 53 w 149"/>
                  <a:gd name="T47" fmla="*/ 137 h 419"/>
                  <a:gd name="T48" fmla="*/ 53 w 149"/>
                  <a:gd name="T49" fmla="*/ 120 h 419"/>
                  <a:gd name="T50" fmla="*/ 53 w 149"/>
                  <a:gd name="T51" fmla="*/ 108 h 419"/>
                  <a:gd name="T52" fmla="*/ 47 w 149"/>
                  <a:gd name="T53" fmla="*/ 90 h 419"/>
                  <a:gd name="T54" fmla="*/ 35 w 149"/>
                  <a:gd name="T55" fmla="*/ 54 h 419"/>
                  <a:gd name="T56" fmla="*/ 23 w 149"/>
                  <a:gd name="T57" fmla="*/ 18 h 419"/>
                  <a:gd name="T58" fmla="*/ 17 w 149"/>
                  <a:gd name="T59" fmla="*/ 6 h 419"/>
                  <a:gd name="T60" fmla="*/ 17 w 149"/>
                  <a:gd name="T61" fmla="*/ 0 h 419"/>
                  <a:gd name="T62" fmla="*/ 0 w 149"/>
                  <a:gd name="T63" fmla="*/ 6 h 419"/>
                  <a:gd name="T64" fmla="*/ 6 w 149"/>
                  <a:gd name="T65" fmla="*/ 114 h 419"/>
                  <a:gd name="T66" fmla="*/ 29 w 149"/>
                  <a:gd name="T67" fmla="*/ 96 h 419"/>
                  <a:gd name="T68" fmla="*/ 29 w 149"/>
                  <a:gd name="T69" fmla="*/ 96 h 4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>
                  <a:gd name="T0" fmla="*/ 102 w 167"/>
                  <a:gd name="T1" fmla="*/ 18 h 138"/>
                  <a:gd name="T2" fmla="*/ 96 w 167"/>
                  <a:gd name="T3" fmla="*/ 12 h 138"/>
                  <a:gd name="T4" fmla="*/ 90 w 167"/>
                  <a:gd name="T5" fmla="*/ 0 h 138"/>
                  <a:gd name="T6" fmla="*/ 78 w 167"/>
                  <a:gd name="T7" fmla="*/ 0 h 138"/>
                  <a:gd name="T8" fmla="*/ 66 w 167"/>
                  <a:gd name="T9" fmla="*/ 0 h 138"/>
                  <a:gd name="T10" fmla="*/ 60 w 167"/>
                  <a:gd name="T11" fmla="*/ 0 h 138"/>
                  <a:gd name="T12" fmla="*/ 48 w 167"/>
                  <a:gd name="T13" fmla="*/ 6 h 138"/>
                  <a:gd name="T14" fmla="*/ 36 w 167"/>
                  <a:gd name="T15" fmla="*/ 12 h 138"/>
                  <a:gd name="T16" fmla="*/ 30 w 167"/>
                  <a:gd name="T17" fmla="*/ 12 h 138"/>
                  <a:gd name="T18" fmla="*/ 24 w 167"/>
                  <a:gd name="T19" fmla="*/ 24 h 138"/>
                  <a:gd name="T20" fmla="*/ 18 w 167"/>
                  <a:gd name="T21" fmla="*/ 42 h 138"/>
                  <a:gd name="T22" fmla="*/ 6 w 167"/>
                  <a:gd name="T23" fmla="*/ 66 h 138"/>
                  <a:gd name="T24" fmla="*/ 0 w 167"/>
                  <a:gd name="T25" fmla="*/ 72 h 138"/>
                  <a:gd name="T26" fmla="*/ 42 w 167"/>
                  <a:gd name="T27" fmla="*/ 30 h 138"/>
                  <a:gd name="T28" fmla="*/ 30 w 167"/>
                  <a:gd name="T29" fmla="*/ 66 h 138"/>
                  <a:gd name="T30" fmla="*/ 96 w 167"/>
                  <a:gd name="T31" fmla="*/ 36 h 138"/>
                  <a:gd name="T32" fmla="*/ 120 w 167"/>
                  <a:gd name="T33" fmla="*/ 78 h 138"/>
                  <a:gd name="T34" fmla="*/ 120 w 167"/>
                  <a:gd name="T35" fmla="*/ 54 h 138"/>
                  <a:gd name="T36" fmla="*/ 167 w 167"/>
                  <a:gd name="T37" fmla="*/ 138 h 138"/>
                  <a:gd name="T38" fmla="*/ 167 w 167"/>
                  <a:gd name="T39" fmla="*/ 120 h 138"/>
                  <a:gd name="T40" fmla="*/ 161 w 167"/>
                  <a:gd name="T41" fmla="*/ 102 h 138"/>
                  <a:gd name="T42" fmla="*/ 138 w 167"/>
                  <a:gd name="T43" fmla="*/ 60 h 138"/>
                  <a:gd name="T44" fmla="*/ 114 w 167"/>
                  <a:gd name="T45" fmla="*/ 30 h 138"/>
                  <a:gd name="T46" fmla="*/ 108 w 167"/>
                  <a:gd name="T47" fmla="*/ 24 h 138"/>
                  <a:gd name="T48" fmla="*/ 102 w 167"/>
                  <a:gd name="T49" fmla="*/ 18 h 138"/>
                  <a:gd name="T50" fmla="*/ 102 w 167"/>
                  <a:gd name="T51" fmla="*/ 18 h 1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3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6 w 113"/>
                  <a:gd name="T3" fmla="*/ 0 h 114"/>
                  <a:gd name="T4" fmla="*/ 24 w 113"/>
                  <a:gd name="T5" fmla="*/ 6 h 114"/>
                  <a:gd name="T6" fmla="*/ 48 w 113"/>
                  <a:gd name="T7" fmla="*/ 18 h 114"/>
                  <a:gd name="T8" fmla="*/ 71 w 113"/>
                  <a:gd name="T9" fmla="*/ 36 h 114"/>
                  <a:gd name="T10" fmla="*/ 83 w 113"/>
                  <a:gd name="T11" fmla="*/ 48 h 114"/>
                  <a:gd name="T12" fmla="*/ 95 w 113"/>
                  <a:gd name="T13" fmla="*/ 66 h 114"/>
                  <a:gd name="T14" fmla="*/ 107 w 113"/>
                  <a:gd name="T15" fmla="*/ 90 h 114"/>
                  <a:gd name="T16" fmla="*/ 113 w 113"/>
                  <a:gd name="T17" fmla="*/ 114 h 114"/>
                  <a:gd name="T18" fmla="*/ 83 w 113"/>
                  <a:gd name="T19" fmla="*/ 66 h 114"/>
                  <a:gd name="T20" fmla="*/ 60 w 113"/>
                  <a:gd name="T21" fmla="*/ 78 h 114"/>
                  <a:gd name="T22" fmla="*/ 71 w 113"/>
                  <a:gd name="T23" fmla="*/ 54 h 114"/>
                  <a:gd name="T24" fmla="*/ 12 w 113"/>
                  <a:gd name="T25" fmla="*/ 78 h 114"/>
                  <a:gd name="T26" fmla="*/ 60 w 113"/>
                  <a:gd name="T27" fmla="*/ 48 h 114"/>
                  <a:gd name="T28" fmla="*/ 60 w 113"/>
                  <a:gd name="T29" fmla="*/ 42 h 114"/>
                  <a:gd name="T30" fmla="*/ 54 w 113"/>
                  <a:gd name="T31" fmla="*/ 30 h 114"/>
                  <a:gd name="T32" fmla="*/ 36 w 113"/>
                  <a:gd name="T33" fmla="*/ 18 h 114"/>
                  <a:gd name="T34" fmla="*/ 0 w 113"/>
                  <a:gd name="T35" fmla="*/ 0 h 114"/>
                  <a:gd name="T36" fmla="*/ 0 w 113"/>
                  <a:gd name="T37" fmla="*/ 0 h 1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>
                  <a:gd name="T0" fmla="*/ 54 w 66"/>
                  <a:gd name="T1" fmla="*/ 0 h 60"/>
                  <a:gd name="T2" fmla="*/ 42 w 66"/>
                  <a:gd name="T3" fmla="*/ 18 h 60"/>
                  <a:gd name="T4" fmla="*/ 36 w 66"/>
                  <a:gd name="T5" fmla="*/ 6 h 60"/>
                  <a:gd name="T6" fmla="*/ 24 w 66"/>
                  <a:gd name="T7" fmla="*/ 30 h 60"/>
                  <a:gd name="T8" fmla="*/ 18 w 66"/>
                  <a:gd name="T9" fmla="*/ 36 h 60"/>
                  <a:gd name="T10" fmla="*/ 6 w 66"/>
                  <a:gd name="T11" fmla="*/ 48 h 60"/>
                  <a:gd name="T12" fmla="*/ 0 w 66"/>
                  <a:gd name="T13" fmla="*/ 60 h 60"/>
                  <a:gd name="T14" fmla="*/ 12 w 66"/>
                  <a:gd name="T15" fmla="*/ 54 h 60"/>
                  <a:gd name="T16" fmla="*/ 30 w 66"/>
                  <a:gd name="T17" fmla="*/ 36 h 60"/>
                  <a:gd name="T18" fmla="*/ 54 w 66"/>
                  <a:gd name="T19" fmla="*/ 18 h 60"/>
                  <a:gd name="T20" fmla="*/ 66 w 66"/>
                  <a:gd name="T21" fmla="*/ 6 h 60"/>
                  <a:gd name="T22" fmla="*/ 54 w 66"/>
                  <a:gd name="T23" fmla="*/ 0 h 60"/>
                  <a:gd name="T24" fmla="*/ 54 w 66"/>
                  <a:gd name="T25" fmla="*/ 0 h 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5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>
                  <a:gd name="T0" fmla="*/ 131 w 161"/>
                  <a:gd name="T1" fmla="*/ 53 h 179"/>
                  <a:gd name="T2" fmla="*/ 137 w 161"/>
                  <a:gd name="T3" fmla="*/ 53 h 179"/>
                  <a:gd name="T4" fmla="*/ 143 w 161"/>
                  <a:gd name="T5" fmla="*/ 41 h 179"/>
                  <a:gd name="T6" fmla="*/ 155 w 161"/>
                  <a:gd name="T7" fmla="*/ 35 h 179"/>
                  <a:gd name="T8" fmla="*/ 161 w 161"/>
                  <a:gd name="T9" fmla="*/ 24 h 179"/>
                  <a:gd name="T10" fmla="*/ 161 w 161"/>
                  <a:gd name="T11" fmla="*/ 12 h 179"/>
                  <a:gd name="T12" fmla="*/ 161 w 161"/>
                  <a:gd name="T13" fmla="*/ 0 h 179"/>
                  <a:gd name="T14" fmla="*/ 149 w 161"/>
                  <a:gd name="T15" fmla="*/ 24 h 179"/>
                  <a:gd name="T16" fmla="*/ 143 w 161"/>
                  <a:gd name="T17" fmla="*/ 35 h 179"/>
                  <a:gd name="T18" fmla="*/ 131 w 161"/>
                  <a:gd name="T19" fmla="*/ 35 h 179"/>
                  <a:gd name="T20" fmla="*/ 119 w 161"/>
                  <a:gd name="T21" fmla="*/ 41 h 179"/>
                  <a:gd name="T22" fmla="*/ 125 w 161"/>
                  <a:gd name="T23" fmla="*/ 53 h 179"/>
                  <a:gd name="T24" fmla="*/ 95 w 161"/>
                  <a:gd name="T25" fmla="*/ 95 h 179"/>
                  <a:gd name="T26" fmla="*/ 0 w 161"/>
                  <a:gd name="T27" fmla="*/ 137 h 179"/>
                  <a:gd name="T28" fmla="*/ 60 w 161"/>
                  <a:gd name="T29" fmla="*/ 119 h 179"/>
                  <a:gd name="T30" fmla="*/ 54 w 161"/>
                  <a:gd name="T31" fmla="*/ 125 h 179"/>
                  <a:gd name="T32" fmla="*/ 48 w 161"/>
                  <a:gd name="T33" fmla="*/ 131 h 179"/>
                  <a:gd name="T34" fmla="*/ 24 w 161"/>
                  <a:gd name="T35" fmla="*/ 155 h 179"/>
                  <a:gd name="T36" fmla="*/ 12 w 161"/>
                  <a:gd name="T37" fmla="*/ 167 h 179"/>
                  <a:gd name="T38" fmla="*/ 0 w 161"/>
                  <a:gd name="T39" fmla="*/ 173 h 179"/>
                  <a:gd name="T40" fmla="*/ 0 w 161"/>
                  <a:gd name="T41" fmla="*/ 179 h 179"/>
                  <a:gd name="T42" fmla="*/ 6 w 161"/>
                  <a:gd name="T43" fmla="*/ 173 h 179"/>
                  <a:gd name="T44" fmla="*/ 30 w 161"/>
                  <a:gd name="T45" fmla="*/ 155 h 179"/>
                  <a:gd name="T46" fmla="*/ 48 w 161"/>
                  <a:gd name="T47" fmla="*/ 143 h 179"/>
                  <a:gd name="T48" fmla="*/ 71 w 161"/>
                  <a:gd name="T49" fmla="*/ 125 h 179"/>
                  <a:gd name="T50" fmla="*/ 95 w 161"/>
                  <a:gd name="T51" fmla="*/ 107 h 179"/>
                  <a:gd name="T52" fmla="*/ 119 w 161"/>
                  <a:gd name="T53" fmla="*/ 77 h 179"/>
                  <a:gd name="T54" fmla="*/ 131 w 161"/>
                  <a:gd name="T55" fmla="*/ 59 h 179"/>
                  <a:gd name="T56" fmla="*/ 131 w 161"/>
                  <a:gd name="T57" fmla="*/ 53 h 179"/>
                  <a:gd name="T58" fmla="*/ 131 w 161"/>
                  <a:gd name="T59" fmla="*/ 53 h 1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6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>
                  <a:gd name="T0" fmla="*/ 24 w 72"/>
                  <a:gd name="T1" fmla="*/ 36 h 54"/>
                  <a:gd name="T2" fmla="*/ 54 w 72"/>
                  <a:gd name="T3" fmla="*/ 24 h 54"/>
                  <a:gd name="T4" fmla="*/ 66 w 72"/>
                  <a:gd name="T5" fmla="*/ 12 h 54"/>
                  <a:gd name="T6" fmla="*/ 72 w 72"/>
                  <a:gd name="T7" fmla="*/ 6 h 54"/>
                  <a:gd name="T8" fmla="*/ 78 w 72"/>
                  <a:gd name="T9" fmla="*/ 0 h 54"/>
                  <a:gd name="T10" fmla="*/ 48 w 72"/>
                  <a:gd name="T11" fmla="*/ 18 h 54"/>
                  <a:gd name="T12" fmla="*/ 30 w 72"/>
                  <a:gd name="T13" fmla="*/ 24 h 54"/>
                  <a:gd name="T14" fmla="*/ 24 w 72"/>
                  <a:gd name="T15" fmla="*/ 24 h 54"/>
                  <a:gd name="T16" fmla="*/ 18 w 72"/>
                  <a:gd name="T17" fmla="*/ 18 h 54"/>
                  <a:gd name="T18" fmla="*/ 12 w 72"/>
                  <a:gd name="T19" fmla="*/ 12 h 54"/>
                  <a:gd name="T20" fmla="*/ 0 w 72"/>
                  <a:gd name="T21" fmla="*/ 54 h 54"/>
                  <a:gd name="T22" fmla="*/ 12 w 72"/>
                  <a:gd name="T23" fmla="*/ 42 h 54"/>
                  <a:gd name="T24" fmla="*/ 24 w 72"/>
                  <a:gd name="T25" fmla="*/ 36 h 54"/>
                  <a:gd name="T26" fmla="*/ 24 w 72"/>
                  <a:gd name="T27" fmla="*/ 36 h 5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7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>
                  <a:gd name="T0" fmla="*/ 12 w 12"/>
                  <a:gd name="T1" fmla="*/ 0 h 54"/>
                  <a:gd name="T2" fmla="*/ 0 w 12"/>
                  <a:gd name="T3" fmla="*/ 12 h 54"/>
                  <a:gd name="T4" fmla="*/ 0 w 12"/>
                  <a:gd name="T5" fmla="*/ 18 h 54"/>
                  <a:gd name="T6" fmla="*/ 6 w 12"/>
                  <a:gd name="T7" fmla="*/ 54 h 54"/>
                  <a:gd name="T8" fmla="*/ 12 w 12"/>
                  <a:gd name="T9" fmla="*/ 36 h 54"/>
                  <a:gd name="T10" fmla="*/ 12 w 12"/>
                  <a:gd name="T11" fmla="*/ 18 h 54"/>
                  <a:gd name="T12" fmla="*/ 12 w 12"/>
                  <a:gd name="T13" fmla="*/ 6 h 54"/>
                  <a:gd name="T14" fmla="*/ 12 w 12"/>
                  <a:gd name="T15" fmla="*/ 0 h 54"/>
                  <a:gd name="T16" fmla="*/ 12 w 12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8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>
                  <a:gd name="T0" fmla="*/ 48 w 48"/>
                  <a:gd name="T1" fmla="*/ 6 h 72"/>
                  <a:gd name="T2" fmla="*/ 48 w 48"/>
                  <a:gd name="T3" fmla="*/ 6 h 72"/>
                  <a:gd name="T4" fmla="*/ 48 w 48"/>
                  <a:gd name="T5" fmla="*/ 6 h 72"/>
                  <a:gd name="T6" fmla="*/ 48 w 48"/>
                  <a:gd name="T7" fmla="*/ 6 h 72"/>
                  <a:gd name="T8" fmla="*/ 6 w 48"/>
                  <a:gd name="T9" fmla="*/ 0 h 72"/>
                  <a:gd name="T10" fmla="*/ 42 w 48"/>
                  <a:gd name="T11" fmla="*/ 12 h 72"/>
                  <a:gd name="T12" fmla="*/ 42 w 48"/>
                  <a:gd name="T13" fmla="*/ 12 h 72"/>
                  <a:gd name="T14" fmla="*/ 0 w 48"/>
                  <a:gd name="T15" fmla="*/ 72 h 72"/>
                  <a:gd name="T16" fmla="*/ 18 w 48"/>
                  <a:gd name="T17" fmla="*/ 54 h 72"/>
                  <a:gd name="T18" fmla="*/ 18 w 48"/>
                  <a:gd name="T19" fmla="*/ 66 h 72"/>
                  <a:gd name="T20" fmla="*/ 48 w 48"/>
                  <a:gd name="T21" fmla="*/ 6 h 72"/>
                  <a:gd name="T22" fmla="*/ 48 w 48"/>
                  <a:gd name="T23" fmla="*/ 6 h 72"/>
                  <a:gd name="T24" fmla="*/ 48 w 48"/>
                  <a:gd name="T25" fmla="*/ 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9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>
                  <a:gd name="T0" fmla="*/ 293 w 287"/>
                  <a:gd name="T1" fmla="*/ 0 h 84"/>
                  <a:gd name="T2" fmla="*/ 0 w 287"/>
                  <a:gd name="T3" fmla="*/ 84 h 84"/>
                  <a:gd name="T4" fmla="*/ 174 w 287"/>
                  <a:gd name="T5" fmla="*/ 36 h 84"/>
                  <a:gd name="T6" fmla="*/ 114 w 287"/>
                  <a:gd name="T7" fmla="*/ 60 h 84"/>
                  <a:gd name="T8" fmla="*/ 282 w 287"/>
                  <a:gd name="T9" fmla="*/ 18 h 84"/>
                  <a:gd name="T10" fmla="*/ 293 w 287"/>
                  <a:gd name="T11" fmla="*/ 0 h 84"/>
                  <a:gd name="T12" fmla="*/ 293 w 287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>
                  <a:gd name="T0" fmla="*/ 6 w 66"/>
                  <a:gd name="T1" fmla="*/ 0 h 108"/>
                  <a:gd name="T2" fmla="*/ 66 w 66"/>
                  <a:gd name="T3" fmla="*/ 6 h 108"/>
                  <a:gd name="T4" fmla="*/ 0 w 66"/>
                  <a:gd name="T5" fmla="*/ 84 h 108"/>
                  <a:gd name="T6" fmla="*/ 54 w 66"/>
                  <a:gd name="T7" fmla="*/ 24 h 108"/>
                  <a:gd name="T8" fmla="*/ 6 w 66"/>
                  <a:gd name="T9" fmla="*/ 108 h 108"/>
                  <a:gd name="T10" fmla="*/ 66 w 66"/>
                  <a:gd name="T11" fmla="*/ 6 h 108"/>
                  <a:gd name="T12" fmla="*/ 6 w 66"/>
                  <a:gd name="T13" fmla="*/ 0 h 108"/>
                  <a:gd name="T14" fmla="*/ 6 w 66"/>
                  <a:gd name="T15" fmla="*/ 0 h 1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>
                  <a:gd name="T0" fmla="*/ 36 w 77"/>
                  <a:gd name="T1" fmla="*/ 0 h 42"/>
                  <a:gd name="T2" fmla="*/ 42 w 77"/>
                  <a:gd name="T3" fmla="*/ 0 h 42"/>
                  <a:gd name="T4" fmla="*/ 60 w 77"/>
                  <a:gd name="T5" fmla="*/ 6 h 42"/>
                  <a:gd name="T6" fmla="*/ 48 w 77"/>
                  <a:gd name="T7" fmla="*/ 6 h 42"/>
                  <a:gd name="T8" fmla="*/ 42 w 77"/>
                  <a:gd name="T9" fmla="*/ 6 h 42"/>
                  <a:gd name="T10" fmla="*/ 60 w 77"/>
                  <a:gd name="T11" fmla="*/ 6 h 42"/>
                  <a:gd name="T12" fmla="*/ 0 w 77"/>
                  <a:gd name="T13" fmla="*/ 24 h 42"/>
                  <a:gd name="T14" fmla="*/ 71 w 77"/>
                  <a:gd name="T15" fmla="*/ 6 h 42"/>
                  <a:gd name="T16" fmla="*/ 66 w 77"/>
                  <a:gd name="T17" fmla="*/ 42 h 42"/>
                  <a:gd name="T18" fmla="*/ 77 w 77"/>
                  <a:gd name="T19" fmla="*/ 6 h 42"/>
                  <a:gd name="T20" fmla="*/ 36 w 77"/>
                  <a:gd name="T21" fmla="*/ 0 h 42"/>
                  <a:gd name="T22" fmla="*/ 36 w 77"/>
                  <a:gd name="T23" fmla="*/ 0 h 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>
                  <a:gd name="T0" fmla="*/ 66 w 66"/>
                  <a:gd name="T1" fmla="*/ 6 h 30"/>
                  <a:gd name="T2" fmla="*/ 0 w 66"/>
                  <a:gd name="T3" fmla="*/ 0 h 30"/>
                  <a:gd name="T4" fmla="*/ 54 w 66"/>
                  <a:gd name="T5" fmla="*/ 6 h 30"/>
                  <a:gd name="T6" fmla="*/ 18 w 66"/>
                  <a:gd name="T7" fmla="*/ 18 h 30"/>
                  <a:gd name="T8" fmla="*/ 60 w 66"/>
                  <a:gd name="T9" fmla="*/ 12 h 30"/>
                  <a:gd name="T10" fmla="*/ 60 w 66"/>
                  <a:gd name="T11" fmla="*/ 30 h 30"/>
                  <a:gd name="T12" fmla="*/ 60 w 66"/>
                  <a:gd name="T13" fmla="*/ 30 h 30"/>
                  <a:gd name="T14" fmla="*/ 66 w 66"/>
                  <a:gd name="T15" fmla="*/ 6 h 30"/>
                  <a:gd name="T16" fmla="*/ 66 w 66"/>
                  <a:gd name="T17" fmla="*/ 6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3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>
                  <a:gd name="T0" fmla="*/ 0 w 18"/>
                  <a:gd name="T1" fmla="*/ 24 h 60"/>
                  <a:gd name="T2" fmla="*/ 12 w 18"/>
                  <a:gd name="T3" fmla="*/ 24 h 60"/>
                  <a:gd name="T4" fmla="*/ 12 w 18"/>
                  <a:gd name="T5" fmla="*/ 60 h 60"/>
                  <a:gd name="T6" fmla="*/ 18 w 18"/>
                  <a:gd name="T7" fmla="*/ 18 h 60"/>
                  <a:gd name="T8" fmla="*/ 18 w 18"/>
                  <a:gd name="T9" fmla="*/ 18 h 60"/>
                  <a:gd name="T10" fmla="*/ 18 w 18"/>
                  <a:gd name="T11" fmla="*/ 0 h 60"/>
                  <a:gd name="T12" fmla="*/ 12 w 18"/>
                  <a:gd name="T13" fmla="*/ 18 h 60"/>
                  <a:gd name="T14" fmla="*/ 0 w 18"/>
                  <a:gd name="T15" fmla="*/ 24 h 60"/>
                  <a:gd name="T16" fmla="*/ 0 w 18"/>
                  <a:gd name="T17" fmla="*/ 24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6 w 6"/>
                  <a:gd name="T5" fmla="*/ 12 h 18"/>
                  <a:gd name="T6" fmla="*/ 6 w 6"/>
                  <a:gd name="T7" fmla="*/ 0 h 18"/>
                  <a:gd name="T8" fmla="*/ 6 w 6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5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>
                  <a:gd name="T0" fmla="*/ 24 w 30"/>
                  <a:gd name="T1" fmla="*/ 6 h 78"/>
                  <a:gd name="T2" fmla="*/ 18 w 30"/>
                  <a:gd name="T3" fmla="*/ 24 h 78"/>
                  <a:gd name="T4" fmla="*/ 0 w 30"/>
                  <a:gd name="T5" fmla="*/ 18 h 78"/>
                  <a:gd name="T6" fmla="*/ 12 w 30"/>
                  <a:gd name="T7" fmla="*/ 30 h 78"/>
                  <a:gd name="T8" fmla="*/ 6 w 30"/>
                  <a:gd name="T9" fmla="*/ 42 h 78"/>
                  <a:gd name="T10" fmla="*/ 18 w 30"/>
                  <a:gd name="T11" fmla="*/ 78 h 78"/>
                  <a:gd name="T12" fmla="*/ 18 w 30"/>
                  <a:gd name="T13" fmla="*/ 24 h 78"/>
                  <a:gd name="T14" fmla="*/ 24 w 30"/>
                  <a:gd name="T15" fmla="*/ 12 h 78"/>
                  <a:gd name="T16" fmla="*/ 30 w 30"/>
                  <a:gd name="T17" fmla="*/ 6 h 78"/>
                  <a:gd name="T18" fmla="*/ 30 w 30"/>
                  <a:gd name="T19" fmla="*/ 6 h 78"/>
                  <a:gd name="T20" fmla="*/ 12 w 30"/>
                  <a:gd name="T21" fmla="*/ 0 h 78"/>
                  <a:gd name="T22" fmla="*/ 24 w 30"/>
                  <a:gd name="T23" fmla="*/ 6 h 78"/>
                  <a:gd name="T24" fmla="*/ 24 w 30"/>
                  <a:gd name="T25" fmla="*/ 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6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>
                  <a:gd name="T0" fmla="*/ 6 w 24"/>
                  <a:gd name="T1" fmla="*/ 0 h 24"/>
                  <a:gd name="T2" fmla="*/ 0 w 24"/>
                  <a:gd name="T3" fmla="*/ 0 h 24"/>
                  <a:gd name="T4" fmla="*/ 6 w 24"/>
                  <a:gd name="T5" fmla="*/ 0 h 24"/>
                  <a:gd name="T6" fmla="*/ 12 w 24"/>
                  <a:gd name="T7" fmla="*/ 6 h 24"/>
                  <a:gd name="T8" fmla="*/ 24 w 24"/>
                  <a:gd name="T9" fmla="*/ 24 h 24"/>
                  <a:gd name="T10" fmla="*/ 24 w 24"/>
                  <a:gd name="T11" fmla="*/ 18 h 24"/>
                  <a:gd name="T12" fmla="*/ 18 w 24"/>
                  <a:gd name="T13" fmla="*/ 6 h 24"/>
                  <a:gd name="T14" fmla="*/ 12 w 24"/>
                  <a:gd name="T15" fmla="*/ 0 h 24"/>
                  <a:gd name="T16" fmla="*/ 6 w 24"/>
                  <a:gd name="T17" fmla="*/ 0 h 24"/>
                  <a:gd name="T18" fmla="*/ 6 w 24"/>
                  <a:gd name="T19" fmla="*/ 0 h 24"/>
                  <a:gd name="T20" fmla="*/ 6 w 24"/>
                  <a:gd name="T21" fmla="*/ 0 h 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7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>
                  <a:gd name="T0" fmla="*/ 215 w 215"/>
                  <a:gd name="T1" fmla="*/ 0 h 216"/>
                  <a:gd name="T2" fmla="*/ 147 w 215"/>
                  <a:gd name="T3" fmla="*/ 36 h 216"/>
                  <a:gd name="T4" fmla="*/ 132 w 215"/>
                  <a:gd name="T5" fmla="*/ 49 h 216"/>
                  <a:gd name="T6" fmla="*/ 104 w 215"/>
                  <a:gd name="T7" fmla="*/ 79 h 216"/>
                  <a:gd name="T8" fmla="*/ 87 w 215"/>
                  <a:gd name="T9" fmla="*/ 114 h 216"/>
                  <a:gd name="T10" fmla="*/ 48 w 215"/>
                  <a:gd name="T11" fmla="*/ 156 h 216"/>
                  <a:gd name="T12" fmla="*/ 42 w 215"/>
                  <a:gd name="T13" fmla="*/ 166 h 216"/>
                  <a:gd name="T14" fmla="*/ 29 w 215"/>
                  <a:gd name="T15" fmla="*/ 177 h 216"/>
                  <a:gd name="T16" fmla="*/ 0 w 215"/>
                  <a:gd name="T17" fmla="*/ 208 h 216"/>
                  <a:gd name="T18" fmla="*/ 48 w 215"/>
                  <a:gd name="T19" fmla="*/ 216 h 216"/>
                  <a:gd name="T20" fmla="*/ 215 w 215"/>
                  <a:gd name="T21" fmla="*/ 0 h 2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8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>
                  <a:gd name="T0" fmla="*/ 212 w 212"/>
                  <a:gd name="T1" fmla="*/ 0 h 179"/>
                  <a:gd name="T2" fmla="*/ 144 w 212"/>
                  <a:gd name="T3" fmla="*/ 36 h 179"/>
                  <a:gd name="T4" fmla="*/ 0 w 212"/>
                  <a:gd name="T5" fmla="*/ 179 h 179"/>
                  <a:gd name="T6" fmla="*/ 177 w 212"/>
                  <a:gd name="T7" fmla="*/ 85 h 179"/>
                  <a:gd name="T8" fmla="*/ 212 w 212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9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>
                  <a:gd name="T0" fmla="*/ 0 w 64"/>
                  <a:gd name="T1" fmla="*/ 22 h 79"/>
                  <a:gd name="T2" fmla="*/ 64 w 64"/>
                  <a:gd name="T3" fmla="*/ 79 h 79"/>
                  <a:gd name="T4" fmla="*/ 60 w 64"/>
                  <a:gd name="T5" fmla="*/ 0 h 79"/>
                  <a:gd name="T6" fmla="*/ 0 w 64"/>
                  <a:gd name="T7" fmla="*/ 22 h 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0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>
                  <a:gd name="T0" fmla="*/ 0 w 137"/>
                  <a:gd name="T1" fmla="*/ 0 h 207"/>
                  <a:gd name="T2" fmla="*/ 17 w 137"/>
                  <a:gd name="T3" fmla="*/ 87 h 207"/>
                  <a:gd name="T4" fmla="*/ 69 w 137"/>
                  <a:gd name="T5" fmla="*/ 154 h 207"/>
                  <a:gd name="T6" fmla="*/ 137 w 137"/>
                  <a:gd name="T7" fmla="*/ 207 h 207"/>
                  <a:gd name="T8" fmla="*/ 0 w 137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1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>
                  <a:gd name="T0" fmla="*/ 0 w 65"/>
                  <a:gd name="T1" fmla="*/ 222 h 222"/>
                  <a:gd name="T2" fmla="*/ 40 w 65"/>
                  <a:gd name="T3" fmla="*/ 142 h 222"/>
                  <a:gd name="T4" fmla="*/ 65 w 65"/>
                  <a:gd name="T5" fmla="*/ 72 h 222"/>
                  <a:gd name="T6" fmla="*/ 7 w 65"/>
                  <a:gd name="T7" fmla="*/ 0 h 222"/>
                  <a:gd name="T8" fmla="*/ 0 w 65"/>
                  <a:gd name="T9" fmla="*/ 222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10281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82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2" name="Rectangle 4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" name="Rectangle 4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84087-F318-4FBA-8E68-9A1E90752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48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31DE8-BCE8-44B5-94D5-C6FDDFC01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6732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8750"/>
            <a:ext cx="205740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8750"/>
            <a:ext cx="601980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83966-1F2E-48D1-B906-48FEACB79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8254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5724-4970-4971-A6C0-E8789E2DE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3735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F7277-2479-4CC4-AAD1-22509B41C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8869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8EDA5-35D3-43AE-9F91-C50D40ABE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1516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3BC35-09E5-48E2-8A36-603FCF0D6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2291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2F353-5706-41B9-9A0F-1AC003669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78477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95E35-0DE1-4776-A54E-4E58F5509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4305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3D54B-240F-4F11-BA12-B158723B7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9212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B7BCE-6D5C-491A-B1F2-2C1D22301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5932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9000">
              <a:schemeClr val="accent4">
                <a:lumMod val="25000"/>
              </a:schemeClr>
            </a:gs>
            <a:gs pos="1000">
              <a:schemeClr val="bg2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>
                <a:gd name="T0" fmla="*/ 149 w 3934"/>
                <a:gd name="T1" fmla="*/ 1505 h 1505"/>
                <a:gd name="T2" fmla="*/ 699 w 3934"/>
                <a:gd name="T3" fmla="*/ 1331 h 1505"/>
                <a:gd name="T4" fmla="*/ 1237 w 3934"/>
                <a:gd name="T5" fmla="*/ 1157 h 1505"/>
                <a:gd name="T6" fmla="*/ 1758 w 3934"/>
                <a:gd name="T7" fmla="*/ 977 h 1505"/>
                <a:gd name="T8" fmla="*/ 2260 w 3934"/>
                <a:gd name="T9" fmla="*/ 792 h 1505"/>
                <a:gd name="T10" fmla="*/ 2504 w 3934"/>
                <a:gd name="T11" fmla="*/ 696 h 1505"/>
                <a:gd name="T12" fmla="*/ 2738 w 3934"/>
                <a:gd name="T13" fmla="*/ 606 h 1505"/>
                <a:gd name="T14" fmla="*/ 2972 w 3934"/>
                <a:gd name="T15" fmla="*/ 510 h 1505"/>
                <a:gd name="T16" fmla="*/ 3199 w 3934"/>
                <a:gd name="T17" fmla="*/ 420 h 1505"/>
                <a:gd name="T18" fmla="*/ 3408 w 3934"/>
                <a:gd name="T19" fmla="*/ 324 h 1505"/>
                <a:gd name="T20" fmla="*/ 3617 w 3934"/>
                <a:gd name="T21" fmla="*/ 234 h 1505"/>
                <a:gd name="T22" fmla="*/ 3819 w 3934"/>
                <a:gd name="T23" fmla="*/ 138 h 1505"/>
                <a:gd name="T24" fmla="*/ 4006 w 3934"/>
                <a:gd name="T25" fmla="*/ 48 h 1505"/>
                <a:gd name="T26" fmla="*/ 4006 w 3934"/>
                <a:gd name="T27" fmla="*/ 0 h 1505"/>
                <a:gd name="T28" fmla="*/ 3812 w 3934"/>
                <a:gd name="T29" fmla="*/ 96 h 1505"/>
                <a:gd name="T30" fmla="*/ 3605 w 3934"/>
                <a:gd name="T31" fmla="*/ 192 h 1505"/>
                <a:gd name="T32" fmla="*/ 3390 w 3934"/>
                <a:gd name="T33" fmla="*/ 288 h 1505"/>
                <a:gd name="T34" fmla="*/ 3175 w 3934"/>
                <a:gd name="T35" fmla="*/ 384 h 1505"/>
                <a:gd name="T36" fmla="*/ 2942 w 3934"/>
                <a:gd name="T37" fmla="*/ 480 h 1505"/>
                <a:gd name="T38" fmla="*/ 2702 w 3934"/>
                <a:gd name="T39" fmla="*/ 576 h 1505"/>
                <a:gd name="T40" fmla="*/ 2451 w 3934"/>
                <a:gd name="T41" fmla="*/ 672 h 1505"/>
                <a:gd name="T42" fmla="*/ 2206 w 3934"/>
                <a:gd name="T43" fmla="*/ 768 h 1505"/>
                <a:gd name="T44" fmla="*/ 1943 w 3934"/>
                <a:gd name="T45" fmla="*/ 864 h 1505"/>
                <a:gd name="T46" fmla="*/ 1680 w 3934"/>
                <a:gd name="T47" fmla="*/ 960 h 1505"/>
                <a:gd name="T48" fmla="*/ 1130 w 3934"/>
                <a:gd name="T49" fmla="*/ 1145 h 1505"/>
                <a:gd name="T50" fmla="*/ 574 w 3934"/>
                <a:gd name="T51" fmla="*/ 1331 h 1505"/>
                <a:gd name="T52" fmla="*/ 0 w 3934"/>
                <a:gd name="T53" fmla="*/ 1505 h 1505"/>
                <a:gd name="T54" fmla="*/ 149 w 3934"/>
                <a:gd name="T55" fmla="*/ 1505 h 1505"/>
                <a:gd name="T56" fmla="*/ 149 w 3934"/>
                <a:gd name="T57" fmla="*/ 1505 h 15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>
                <a:gd name="T0" fmla="*/ 132 w 1728"/>
                <a:gd name="T1" fmla="*/ 689 h 689"/>
                <a:gd name="T2" fmla="*/ 562 w 1728"/>
                <a:gd name="T3" fmla="*/ 527 h 689"/>
                <a:gd name="T4" fmla="*/ 981 w 1728"/>
                <a:gd name="T5" fmla="*/ 365 h 689"/>
                <a:gd name="T6" fmla="*/ 1178 w 1728"/>
                <a:gd name="T7" fmla="*/ 287 h 689"/>
                <a:gd name="T8" fmla="*/ 1381 w 1728"/>
                <a:gd name="T9" fmla="*/ 203 h 689"/>
                <a:gd name="T10" fmla="*/ 1577 w 1728"/>
                <a:gd name="T11" fmla="*/ 126 h 689"/>
                <a:gd name="T12" fmla="*/ 1758 w 1728"/>
                <a:gd name="T13" fmla="*/ 48 h 689"/>
                <a:gd name="T14" fmla="*/ 1758 w 1728"/>
                <a:gd name="T15" fmla="*/ 0 h 689"/>
                <a:gd name="T16" fmla="*/ 1555 w 1728"/>
                <a:gd name="T17" fmla="*/ 84 h 689"/>
                <a:gd name="T18" fmla="*/ 1351 w 1728"/>
                <a:gd name="T19" fmla="*/ 167 h 689"/>
                <a:gd name="T20" fmla="*/ 1136 w 1728"/>
                <a:gd name="T21" fmla="*/ 257 h 689"/>
                <a:gd name="T22" fmla="*/ 921 w 1728"/>
                <a:gd name="T23" fmla="*/ 341 h 689"/>
                <a:gd name="T24" fmla="*/ 460 w 1728"/>
                <a:gd name="T25" fmla="*/ 515 h 689"/>
                <a:gd name="T26" fmla="*/ 0 w 1728"/>
                <a:gd name="T27" fmla="*/ 689 h 689"/>
                <a:gd name="T28" fmla="*/ 132 w 1728"/>
                <a:gd name="T29" fmla="*/ 689 h 689"/>
                <a:gd name="T30" fmla="*/ 132 w 1728"/>
                <a:gd name="T31" fmla="*/ 689 h 6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>
                <a:gd name="T0" fmla="*/ 5663 w 5561"/>
                <a:gd name="T1" fmla="*/ 929 h 3447"/>
                <a:gd name="T2" fmla="*/ 5639 w 5561"/>
                <a:gd name="T3" fmla="*/ 773 h 3447"/>
                <a:gd name="T4" fmla="*/ 5555 w 5561"/>
                <a:gd name="T5" fmla="*/ 629 h 3447"/>
                <a:gd name="T6" fmla="*/ 5424 w 5561"/>
                <a:gd name="T7" fmla="*/ 492 h 3447"/>
                <a:gd name="T8" fmla="*/ 5244 w 5561"/>
                <a:gd name="T9" fmla="*/ 366 h 3447"/>
                <a:gd name="T10" fmla="*/ 5011 w 5561"/>
                <a:gd name="T11" fmla="*/ 252 h 3447"/>
                <a:gd name="T12" fmla="*/ 4736 w 5561"/>
                <a:gd name="T13" fmla="*/ 144 h 3447"/>
                <a:gd name="T14" fmla="*/ 4419 w 5561"/>
                <a:gd name="T15" fmla="*/ 48 h 3447"/>
                <a:gd name="T16" fmla="*/ 4072 w 5561"/>
                <a:gd name="T17" fmla="*/ 0 h 3447"/>
                <a:gd name="T18" fmla="*/ 4438 w 5561"/>
                <a:gd name="T19" fmla="*/ 90 h 3447"/>
                <a:gd name="T20" fmla="*/ 4754 w 5561"/>
                <a:gd name="T21" fmla="*/ 192 h 3447"/>
                <a:gd name="T22" fmla="*/ 5023 w 5561"/>
                <a:gd name="T23" fmla="*/ 306 h 3447"/>
                <a:gd name="T24" fmla="*/ 5244 w 5561"/>
                <a:gd name="T25" fmla="*/ 426 h 3447"/>
                <a:gd name="T26" fmla="*/ 5411 w 5561"/>
                <a:gd name="T27" fmla="*/ 557 h 3447"/>
                <a:gd name="T28" fmla="*/ 5531 w 5561"/>
                <a:gd name="T29" fmla="*/ 701 h 3447"/>
                <a:gd name="T30" fmla="*/ 5591 w 5561"/>
                <a:gd name="T31" fmla="*/ 851 h 3447"/>
                <a:gd name="T32" fmla="*/ 5591 w 5561"/>
                <a:gd name="T33" fmla="*/ 1013 h 3447"/>
                <a:gd name="T34" fmla="*/ 5543 w 5561"/>
                <a:gd name="T35" fmla="*/ 1163 h 3447"/>
                <a:gd name="T36" fmla="*/ 5443 w 5561"/>
                <a:gd name="T37" fmla="*/ 1319 h 3447"/>
                <a:gd name="T38" fmla="*/ 5298 w 5561"/>
                <a:gd name="T39" fmla="*/ 1475 h 3447"/>
                <a:gd name="T40" fmla="*/ 5109 w 5561"/>
                <a:gd name="T41" fmla="*/ 1630 h 3447"/>
                <a:gd name="T42" fmla="*/ 4879 w 5561"/>
                <a:gd name="T43" fmla="*/ 1786 h 3447"/>
                <a:gd name="T44" fmla="*/ 4610 w 5561"/>
                <a:gd name="T45" fmla="*/ 1948 h 3447"/>
                <a:gd name="T46" fmla="*/ 4293 w 5561"/>
                <a:gd name="T47" fmla="*/ 2104 h 3447"/>
                <a:gd name="T48" fmla="*/ 3947 w 5561"/>
                <a:gd name="T49" fmla="*/ 2260 h 3447"/>
                <a:gd name="T50" fmla="*/ 3564 w 5561"/>
                <a:gd name="T51" fmla="*/ 2416 h 3447"/>
                <a:gd name="T52" fmla="*/ 3142 w 5561"/>
                <a:gd name="T53" fmla="*/ 2566 h 3447"/>
                <a:gd name="T54" fmla="*/ 2691 w 5561"/>
                <a:gd name="T55" fmla="*/ 2715 h 3447"/>
                <a:gd name="T56" fmla="*/ 2206 w 5561"/>
                <a:gd name="T57" fmla="*/ 2865 h 3447"/>
                <a:gd name="T58" fmla="*/ 1692 w 5561"/>
                <a:gd name="T59" fmla="*/ 3009 h 3447"/>
                <a:gd name="T60" fmla="*/ 1157 w 5561"/>
                <a:gd name="T61" fmla="*/ 3147 h 3447"/>
                <a:gd name="T62" fmla="*/ 592 w 5561"/>
                <a:gd name="T63" fmla="*/ 3279 h 3447"/>
                <a:gd name="T64" fmla="*/ 0 w 5561"/>
                <a:gd name="T65" fmla="*/ 3447 h 3447"/>
                <a:gd name="T66" fmla="*/ 885 w 5561"/>
                <a:gd name="T67" fmla="*/ 3249 h 3447"/>
                <a:gd name="T68" fmla="*/ 1441 w 5561"/>
                <a:gd name="T69" fmla="*/ 3105 h 3447"/>
                <a:gd name="T70" fmla="*/ 1973 w 5561"/>
                <a:gd name="T71" fmla="*/ 2961 h 3447"/>
                <a:gd name="T72" fmla="*/ 2479 w 5561"/>
                <a:gd name="T73" fmla="*/ 2817 h 3447"/>
                <a:gd name="T74" fmla="*/ 2954 w 5561"/>
                <a:gd name="T75" fmla="*/ 2668 h 3447"/>
                <a:gd name="T76" fmla="*/ 3390 w 5561"/>
                <a:gd name="T77" fmla="*/ 2512 h 3447"/>
                <a:gd name="T78" fmla="*/ 3800 w 5561"/>
                <a:gd name="T79" fmla="*/ 2356 h 3447"/>
                <a:gd name="T80" fmla="*/ 4174 w 5561"/>
                <a:gd name="T81" fmla="*/ 2200 h 3447"/>
                <a:gd name="T82" fmla="*/ 4509 w 5561"/>
                <a:gd name="T83" fmla="*/ 2038 h 3447"/>
                <a:gd name="T84" fmla="*/ 4806 w 5561"/>
                <a:gd name="T85" fmla="*/ 1876 h 3447"/>
                <a:gd name="T86" fmla="*/ 5059 w 5561"/>
                <a:gd name="T87" fmla="*/ 1720 h 3447"/>
                <a:gd name="T88" fmla="*/ 5274 w 5561"/>
                <a:gd name="T89" fmla="*/ 1559 h 3447"/>
                <a:gd name="T90" fmla="*/ 5437 w 5561"/>
                <a:gd name="T91" fmla="*/ 1397 h 3447"/>
                <a:gd name="T92" fmla="*/ 5561 w 5561"/>
                <a:gd name="T93" fmla="*/ 1241 h 3447"/>
                <a:gd name="T94" fmla="*/ 5639 w 5561"/>
                <a:gd name="T95" fmla="*/ 1085 h 3447"/>
                <a:gd name="T96" fmla="*/ 5657 w 5561"/>
                <a:gd name="T97" fmla="*/ 1007 h 344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>
                <a:gd name="T0" fmla="*/ 813 w 813"/>
                <a:gd name="T1" fmla="*/ 222 h 276"/>
                <a:gd name="T2" fmla="*/ 670 w 813"/>
                <a:gd name="T3" fmla="*/ 162 h 276"/>
                <a:gd name="T4" fmla="*/ 514 w 813"/>
                <a:gd name="T5" fmla="*/ 108 h 276"/>
                <a:gd name="T6" fmla="*/ 347 w 813"/>
                <a:gd name="T7" fmla="*/ 54 h 276"/>
                <a:gd name="T8" fmla="*/ 167 w 813"/>
                <a:gd name="T9" fmla="*/ 0 h 276"/>
                <a:gd name="T10" fmla="*/ 0 w 813"/>
                <a:gd name="T11" fmla="*/ 0 h 276"/>
                <a:gd name="T12" fmla="*/ 227 w 813"/>
                <a:gd name="T13" fmla="*/ 60 h 276"/>
                <a:gd name="T14" fmla="*/ 442 w 813"/>
                <a:gd name="T15" fmla="*/ 132 h 276"/>
                <a:gd name="T16" fmla="*/ 634 w 813"/>
                <a:gd name="T17" fmla="*/ 204 h 276"/>
                <a:gd name="T18" fmla="*/ 813 w 813"/>
                <a:gd name="T19" fmla="*/ 276 h 276"/>
                <a:gd name="T20" fmla="*/ 813 w 813"/>
                <a:gd name="T21" fmla="*/ 222 h 276"/>
                <a:gd name="T22" fmla="*/ 813 w 813"/>
                <a:gd name="T23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3399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1036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>
                <a:gd name="T0" fmla="*/ 5848 w 5740"/>
                <a:gd name="T1" fmla="*/ 0 h 2098"/>
                <a:gd name="T2" fmla="*/ 5746 w 5740"/>
                <a:gd name="T3" fmla="*/ 72 h 2098"/>
                <a:gd name="T4" fmla="*/ 5642 w 5740"/>
                <a:gd name="T5" fmla="*/ 138 h 2098"/>
                <a:gd name="T6" fmla="*/ 5525 w 5740"/>
                <a:gd name="T7" fmla="*/ 210 h 2098"/>
                <a:gd name="T8" fmla="*/ 5406 w 5740"/>
                <a:gd name="T9" fmla="*/ 276 h 2098"/>
                <a:gd name="T10" fmla="*/ 5148 w 5740"/>
                <a:gd name="T11" fmla="*/ 414 h 2098"/>
                <a:gd name="T12" fmla="*/ 4867 w 5740"/>
                <a:gd name="T13" fmla="*/ 552 h 2098"/>
                <a:gd name="T14" fmla="*/ 4562 w 5740"/>
                <a:gd name="T15" fmla="*/ 690 h 2098"/>
                <a:gd name="T16" fmla="*/ 4240 w 5740"/>
                <a:gd name="T17" fmla="*/ 827 h 2098"/>
                <a:gd name="T18" fmla="*/ 3899 w 5740"/>
                <a:gd name="T19" fmla="*/ 959 h 2098"/>
                <a:gd name="T20" fmla="*/ 3534 w 5740"/>
                <a:gd name="T21" fmla="*/ 1091 h 2098"/>
                <a:gd name="T22" fmla="*/ 3151 w 5740"/>
                <a:gd name="T23" fmla="*/ 1223 h 2098"/>
                <a:gd name="T24" fmla="*/ 2749 w 5740"/>
                <a:gd name="T25" fmla="*/ 1355 h 2098"/>
                <a:gd name="T26" fmla="*/ 2326 w 5740"/>
                <a:gd name="T27" fmla="*/ 1481 h 2098"/>
                <a:gd name="T28" fmla="*/ 1896 w 5740"/>
                <a:gd name="T29" fmla="*/ 1601 h 2098"/>
                <a:gd name="T30" fmla="*/ 1442 w 5740"/>
                <a:gd name="T31" fmla="*/ 1721 h 2098"/>
                <a:gd name="T32" fmla="*/ 975 w 5740"/>
                <a:gd name="T33" fmla="*/ 1834 h 2098"/>
                <a:gd name="T34" fmla="*/ 496 w 5740"/>
                <a:gd name="T35" fmla="*/ 1948 h 2098"/>
                <a:gd name="T36" fmla="*/ 0 w 5740"/>
                <a:gd name="T37" fmla="*/ 2056 h 2098"/>
                <a:gd name="T38" fmla="*/ 0 w 5740"/>
                <a:gd name="T39" fmla="*/ 2098 h 2098"/>
                <a:gd name="T40" fmla="*/ 489 w 5740"/>
                <a:gd name="T41" fmla="*/ 1990 h 2098"/>
                <a:gd name="T42" fmla="*/ 969 w 5740"/>
                <a:gd name="T43" fmla="*/ 1882 h 2098"/>
                <a:gd name="T44" fmla="*/ 1429 w 5740"/>
                <a:gd name="T45" fmla="*/ 1763 h 2098"/>
                <a:gd name="T46" fmla="*/ 1878 w 5740"/>
                <a:gd name="T47" fmla="*/ 1649 h 2098"/>
                <a:gd name="T48" fmla="*/ 2308 w 5740"/>
                <a:gd name="T49" fmla="*/ 1523 h 2098"/>
                <a:gd name="T50" fmla="*/ 2729 w 5740"/>
                <a:gd name="T51" fmla="*/ 1397 h 2098"/>
                <a:gd name="T52" fmla="*/ 3127 w 5740"/>
                <a:gd name="T53" fmla="*/ 1271 h 2098"/>
                <a:gd name="T54" fmla="*/ 3510 w 5740"/>
                <a:gd name="T55" fmla="*/ 1139 h 2098"/>
                <a:gd name="T56" fmla="*/ 3875 w 5740"/>
                <a:gd name="T57" fmla="*/ 1007 h 2098"/>
                <a:gd name="T58" fmla="*/ 4216 w 5740"/>
                <a:gd name="T59" fmla="*/ 875 h 2098"/>
                <a:gd name="T60" fmla="*/ 4544 w 5740"/>
                <a:gd name="T61" fmla="*/ 737 h 2098"/>
                <a:gd name="T62" fmla="*/ 4849 w 5740"/>
                <a:gd name="T63" fmla="*/ 600 h 2098"/>
                <a:gd name="T64" fmla="*/ 5136 w 5740"/>
                <a:gd name="T65" fmla="*/ 462 h 2098"/>
                <a:gd name="T66" fmla="*/ 5394 w 5740"/>
                <a:gd name="T67" fmla="*/ 324 h 2098"/>
                <a:gd name="T68" fmla="*/ 5636 w 5740"/>
                <a:gd name="T69" fmla="*/ 186 h 2098"/>
                <a:gd name="T70" fmla="*/ 5848 w 5740"/>
                <a:gd name="T71" fmla="*/ 48 h 2098"/>
                <a:gd name="T72" fmla="*/ 5848 w 5740"/>
                <a:gd name="T73" fmla="*/ 0 h 2098"/>
                <a:gd name="T74" fmla="*/ 5848 w 5740"/>
                <a:gd name="T75" fmla="*/ 0 h 20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>
                <a:gd name="T0" fmla="*/ 1991 w 1955"/>
                <a:gd name="T1" fmla="*/ 485 h 1265"/>
                <a:gd name="T2" fmla="*/ 1937 w 1955"/>
                <a:gd name="T3" fmla="*/ 390 h 1265"/>
                <a:gd name="T4" fmla="*/ 1801 w 1955"/>
                <a:gd name="T5" fmla="*/ 306 h 1265"/>
                <a:gd name="T6" fmla="*/ 1609 w 1955"/>
                <a:gd name="T7" fmla="*/ 228 h 1265"/>
                <a:gd name="T8" fmla="*/ 1351 w 1955"/>
                <a:gd name="T9" fmla="*/ 162 h 1265"/>
                <a:gd name="T10" fmla="*/ 1028 w 1955"/>
                <a:gd name="T11" fmla="*/ 102 h 1265"/>
                <a:gd name="T12" fmla="*/ 658 w 1955"/>
                <a:gd name="T13" fmla="*/ 54 h 1265"/>
                <a:gd name="T14" fmla="*/ 233 w 1955"/>
                <a:gd name="T15" fmla="*/ 18 h 1265"/>
                <a:gd name="T16" fmla="*/ 0 w 1955"/>
                <a:gd name="T17" fmla="*/ 12 h 1265"/>
                <a:gd name="T18" fmla="*/ 437 w 1955"/>
                <a:gd name="T19" fmla="*/ 48 h 1265"/>
                <a:gd name="T20" fmla="*/ 830 w 1955"/>
                <a:gd name="T21" fmla="*/ 90 h 1265"/>
                <a:gd name="T22" fmla="*/ 1172 w 1955"/>
                <a:gd name="T23" fmla="*/ 144 h 1265"/>
                <a:gd name="T24" fmla="*/ 1447 w 1955"/>
                <a:gd name="T25" fmla="*/ 204 h 1265"/>
                <a:gd name="T26" fmla="*/ 1668 w 1955"/>
                <a:gd name="T27" fmla="*/ 276 h 1265"/>
                <a:gd name="T28" fmla="*/ 1830 w 1955"/>
                <a:gd name="T29" fmla="*/ 360 h 1265"/>
                <a:gd name="T30" fmla="*/ 1919 w 1955"/>
                <a:gd name="T31" fmla="*/ 443 h 1265"/>
                <a:gd name="T32" fmla="*/ 1937 w 1955"/>
                <a:gd name="T33" fmla="*/ 539 h 1265"/>
                <a:gd name="T34" fmla="*/ 1890 w 1955"/>
                <a:gd name="T35" fmla="*/ 629 h 1265"/>
                <a:gd name="T36" fmla="*/ 1776 w 1955"/>
                <a:gd name="T37" fmla="*/ 719 h 1265"/>
                <a:gd name="T38" fmla="*/ 1609 w 1955"/>
                <a:gd name="T39" fmla="*/ 809 h 1265"/>
                <a:gd name="T40" fmla="*/ 1381 w 1955"/>
                <a:gd name="T41" fmla="*/ 899 h 1265"/>
                <a:gd name="T42" fmla="*/ 1106 w 1955"/>
                <a:gd name="T43" fmla="*/ 989 h 1265"/>
                <a:gd name="T44" fmla="*/ 777 w 1955"/>
                <a:gd name="T45" fmla="*/ 1073 h 1265"/>
                <a:gd name="T46" fmla="*/ 413 w 1955"/>
                <a:gd name="T47" fmla="*/ 1157 h 1265"/>
                <a:gd name="T48" fmla="*/ 0 w 1955"/>
                <a:gd name="T49" fmla="*/ 1241 h 1265"/>
                <a:gd name="T50" fmla="*/ 221 w 1955"/>
                <a:gd name="T51" fmla="*/ 1223 h 1265"/>
                <a:gd name="T52" fmla="*/ 622 w 1955"/>
                <a:gd name="T53" fmla="*/ 1139 h 1265"/>
                <a:gd name="T54" fmla="*/ 975 w 1955"/>
                <a:gd name="T55" fmla="*/ 1049 h 1265"/>
                <a:gd name="T56" fmla="*/ 1286 w 1955"/>
                <a:gd name="T57" fmla="*/ 959 h 1265"/>
                <a:gd name="T58" fmla="*/ 1543 w 1955"/>
                <a:gd name="T59" fmla="*/ 863 h 1265"/>
                <a:gd name="T60" fmla="*/ 1746 w 1955"/>
                <a:gd name="T61" fmla="*/ 767 h 1265"/>
                <a:gd name="T62" fmla="*/ 1896 w 1955"/>
                <a:gd name="T63" fmla="*/ 677 h 1265"/>
                <a:gd name="T64" fmla="*/ 1973 w 1955"/>
                <a:gd name="T65" fmla="*/ 581 h 1265"/>
                <a:gd name="T66" fmla="*/ 1991 w 1955"/>
                <a:gd name="T67" fmla="*/ 533 h 12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>
                <a:gd name="T0" fmla="*/ 4784 w 4694"/>
                <a:gd name="T1" fmla="*/ 797 h 2901"/>
                <a:gd name="T2" fmla="*/ 4754 w 4694"/>
                <a:gd name="T3" fmla="*/ 665 h 2901"/>
                <a:gd name="T4" fmla="*/ 4676 w 4694"/>
                <a:gd name="T5" fmla="*/ 540 h 2901"/>
                <a:gd name="T6" fmla="*/ 4550 w 4694"/>
                <a:gd name="T7" fmla="*/ 426 h 2901"/>
                <a:gd name="T8" fmla="*/ 4383 w 4694"/>
                <a:gd name="T9" fmla="*/ 312 h 2901"/>
                <a:gd name="T10" fmla="*/ 4162 w 4694"/>
                <a:gd name="T11" fmla="*/ 216 h 2901"/>
                <a:gd name="T12" fmla="*/ 3905 w 4694"/>
                <a:gd name="T13" fmla="*/ 120 h 2901"/>
                <a:gd name="T14" fmla="*/ 3606 w 4694"/>
                <a:gd name="T15" fmla="*/ 36 h 2901"/>
                <a:gd name="T16" fmla="*/ 3265 w 4694"/>
                <a:gd name="T17" fmla="*/ 0 h 2901"/>
                <a:gd name="T18" fmla="*/ 3606 w 4694"/>
                <a:gd name="T19" fmla="*/ 78 h 2901"/>
                <a:gd name="T20" fmla="*/ 3905 w 4694"/>
                <a:gd name="T21" fmla="*/ 162 h 2901"/>
                <a:gd name="T22" fmla="*/ 4162 w 4694"/>
                <a:gd name="T23" fmla="*/ 258 h 2901"/>
                <a:gd name="T24" fmla="*/ 4371 w 4694"/>
                <a:gd name="T25" fmla="*/ 366 h 2901"/>
                <a:gd name="T26" fmla="*/ 4527 w 4694"/>
                <a:gd name="T27" fmla="*/ 480 h 2901"/>
                <a:gd name="T28" fmla="*/ 4640 w 4694"/>
                <a:gd name="T29" fmla="*/ 605 h 2901"/>
                <a:gd name="T30" fmla="*/ 4700 w 4694"/>
                <a:gd name="T31" fmla="*/ 737 h 2901"/>
                <a:gd name="T32" fmla="*/ 4700 w 4694"/>
                <a:gd name="T33" fmla="*/ 875 h 2901"/>
                <a:gd name="T34" fmla="*/ 4658 w 4694"/>
                <a:gd name="T35" fmla="*/ 1001 h 2901"/>
                <a:gd name="T36" fmla="*/ 4576 w 4694"/>
                <a:gd name="T37" fmla="*/ 1127 h 2901"/>
                <a:gd name="T38" fmla="*/ 4455 w 4694"/>
                <a:gd name="T39" fmla="*/ 1259 h 2901"/>
                <a:gd name="T40" fmla="*/ 4298 w 4694"/>
                <a:gd name="T41" fmla="*/ 1385 h 2901"/>
                <a:gd name="T42" fmla="*/ 4102 w 4694"/>
                <a:gd name="T43" fmla="*/ 1517 h 2901"/>
                <a:gd name="T44" fmla="*/ 3875 w 4694"/>
                <a:gd name="T45" fmla="*/ 1648 h 2901"/>
                <a:gd name="T46" fmla="*/ 3613 w 4694"/>
                <a:gd name="T47" fmla="*/ 1774 h 2901"/>
                <a:gd name="T48" fmla="*/ 3322 w 4694"/>
                <a:gd name="T49" fmla="*/ 1906 h 2901"/>
                <a:gd name="T50" fmla="*/ 2998 w 4694"/>
                <a:gd name="T51" fmla="*/ 2032 h 2901"/>
                <a:gd name="T52" fmla="*/ 2643 w 4694"/>
                <a:gd name="T53" fmla="*/ 2164 h 2901"/>
                <a:gd name="T54" fmla="*/ 2266 w 4694"/>
                <a:gd name="T55" fmla="*/ 2284 h 2901"/>
                <a:gd name="T56" fmla="*/ 1860 w 4694"/>
                <a:gd name="T57" fmla="*/ 2410 h 2901"/>
                <a:gd name="T58" fmla="*/ 1426 w 4694"/>
                <a:gd name="T59" fmla="*/ 2530 h 2901"/>
                <a:gd name="T60" fmla="*/ 496 w 4694"/>
                <a:gd name="T61" fmla="*/ 2757 h 2901"/>
                <a:gd name="T62" fmla="*/ 0 w 4694"/>
                <a:gd name="T63" fmla="*/ 2901 h 2901"/>
                <a:gd name="T64" fmla="*/ 987 w 4694"/>
                <a:gd name="T65" fmla="*/ 2674 h 2901"/>
                <a:gd name="T66" fmla="*/ 1668 w 4694"/>
                <a:gd name="T67" fmla="*/ 2494 h 2901"/>
                <a:gd name="T68" fmla="*/ 2099 w 4694"/>
                <a:gd name="T69" fmla="*/ 2374 h 2901"/>
                <a:gd name="T70" fmla="*/ 2499 w 4694"/>
                <a:gd name="T71" fmla="*/ 2248 h 2901"/>
                <a:gd name="T72" fmla="*/ 2870 w 4694"/>
                <a:gd name="T73" fmla="*/ 2116 h 2901"/>
                <a:gd name="T74" fmla="*/ 3211 w 4694"/>
                <a:gd name="T75" fmla="*/ 1984 h 2901"/>
                <a:gd name="T76" fmla="*/ 3528 w 4694"/>
                <a:gd name="T77" fmla="*/ 1858 h 2901"/>
                <a:gd name="T78" fmla="*/ 3809 w 4694"/>
                <a:gd name="T79" fmla="*/ 1720 h 2901"/>
                <a:gd name="T80" fmla="*/ 4060 w 4694"/>
                <a:gd name="T81" fmla="*/ 1589 h 2901"/>
                <a:gd name="T82" fmla="*/ 4272 w 4694"/>
                <a:gd name="T83" fmla="*/ 1457 h 2901"/>
                <a:gd name="T84" fmla="*/ 4455 w 4694"/>
                <a:gd name="T85" fmla="*/ 1325 h 2901"/>
                <a:gd name="T86" fmla="*/ 4595 w 4694"/>
                <a:gd name="T87" fmla="*/ 1193 h 2901"/>
                <a:gd name="T88" fmla="*/ 4700 w 4694"/>
                <a:gd name="T89" fmla="*/ 1061 h 2901"/>
                <a:gd name="T90" fmla="*/ 4760 w 4694"/>
                <a:gd name="T91" fmla="*/ 935 h 2901"/>
                <a:gd name="T92" fmla="*/ 4778 w 4694"/>
                <a:gd name="T93" fmla="*/ 869 h 29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39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>
                <a:gd name="T0" fmla="*/ 3833 w 3761"/>
                <a:gd name="T1" fmla="*/ 719 h 2356"/>
                <a:gd name="T2" fmla="*/ 3803 w 3761"/>
                <a:gd name="T3" fmla="*/ 599 h 2356"/>
                <a:gd name="T4" fmla="*/ 3725 w 3761"/>
                <a:gd name="T5" fmla="*/ 486 h 2356"/>
                <a:gd name="T6" fmla="*/ 3588 w 3761"/>
                <a:gd name="T7" fmla="*/ 378 h 2356"/>
                <a:gd name="T8" fmla="*/ 3414 w 3761"/>
                <a:gd name="T9" fmla="*/ 282 h 2356"/>
                <a:gd name="T10" fmla="*/ 3187 w 3761"/>
                <a:gd name="T11" fmla="*/ 192 h 2356"/>
                <a:gd name="T12" fmla="*/ 2918 w 3761"/>
                <a:gd name="T13" fmla="*/ 108 h 2356"/>
                <a:gd name="T14" fmla="*/ 2607 w 3761"/>
                <a:gd name="T15" fmla="*/ 36 h 2356"/>
                <a:gd name="T16" fmla="*/ 2272 w 3761"/>
                <a:gd name="T17" fmla="*/ 0 h 2356"/>
                <a:gd name="T18" fmla="*/ 2625 w 3761"/>
                <a:gd name="T19" fmla="*/ 72 h 2356"/>
                <a:gd name="T20" fmla="*/ 2930 w 3761"/>
                <a:gd name="T21" fmla="*/ 150 h 2356"/>
                <a:gd name="T22" fmla="*/ 3199 w 3761"/>
                <a:gd name="T23" fmla="*/ 234 h 2356"/>
                <a:gd name="T24" fmla="*/ 3414 w 3761"/>
                <a:gd name="T25" fmla="*/ 330 h 2356"/>
                <a:gd name="T26" fmla="*/ 3582 w 3761"/>
                <a:gd name="T27" fmla="*/ 432 h 2356"/>
                <a:gd name="T28" fmla="*/ 3695 w 3761"/>
                <a:gd name="T29" fmla="*/ 545 h 2356"/>
                <a:gd name="T30" fmla="*/ 3755 w 3761"/>
                <a:gd name="T31" fmla="*/ 665 h 2356"/>
                <a:gd name="T32" fmla="*/ 3761 w 3761"/>
                <a:gd name="T33" fmla="*/ 791 h 2356"/>
                <a:gd name="T34" fmla="*/ 3725 w 3761"/>
                <a:gd name="T35" fmla="*/ 887 h 2356"/>
                <a:gd name="T36" fmla="*/ 3663 w 3761"/>
                <a:gd name="T37" fmla="*/ 989 h 2356"/>
                <a:gd name="T38" fmla="*/ 3564 w 3761"/>
                <a:gd name="T39" fmla="*/ 1091 h 2356"/>
                <a:gd name="T40" fmla="*/ 3438 w 3761"/>
                <a:gd name="T41" fmla="*/ 1187 h 2356"/>
                <a:gd name="T42" fmla="*/ 3283 w 3761"/>
                <a:gd name="T43" fmla="*/ 1289 h 2356"/>
                <a:gd name="T44" fmla="*/ 3103 w 3761"/>
                <a:gd name="T45" fmla="*/ 1391 h 2356"/>
                <a:gd name="T46" fmla="*/ 2888 w 3761"/>
                <a:gd name="T47" fmla="*/ 1493 h 2356"/>
                <a:gd name="T48" fmla="*/ 2655 w 3761"/>
                <a:gd name="T49" fmla="*/ 1589 h 2356"/>
                <a:gd name="T50" fmla="*/ 2117 w 3761"/>
                <a:gd name="T51" fmla="*/ 1786 h 2356"/>
                <a:gd name="T52" fmla="*/ 1489 w 3761"/>
                <a:gd name="T53" fmla="*/ 1972 h 2356"/>
                <a:gd name="T54" fmla="*/ 777 w 3761"/>
                <a:gd name="T55" fmla="*/ 2158 h 2356"/>
                <a:gd name="T56" fmla="*/ 0 w 3761"/>
                <a:gd name="T57" fmla="*/ 2326 h 2356"/>
                <a:gd name="T58" fmla="*/ 407 w 3761"/>
                <a:gd name="T59" fmla="*/ 2272 h 2356"/>
                <a:gd name="T60" fmla="*/ 1166 w 3761"/>
                <a:gd name="T61" fmla="*/ 2092 h 2356"/>
                <a:gd name="T62" fmla="*/ 1848 w 3761"/>
                <a:gd name="T63" fmla="*/ 1900 h 2356"/>
                <a:gd name="T64" fmla="*/ 2440 w 3761"/>
                <a:gd name="T65" fmla="*/ 1702 h 2356"/>
                <a:gd name="T66" fmla="*/ 2701 w 3761"/>
                <a:gd name="T67" fmla="*/ 1607 h 2356"/>
                <a:gd name="T68" fmla="*/ 2936 w 3761"/>
                <a:gd name="T69" fmla="*/ 1505 h 2356"/>
                <a:gd name="T70" fmla="*/ 3151 w 3761"/>
                <a:gd name="T71" fmla="*/ 1403 h 2356"/>
                <a:gd name="T72" fmla="*/ 3341 w 3761"/>
                <a:gd name="T73" fmla="*/ 1301 h 2356"/>
                <a:gd name="T74" fmla="*/ 3498 w 3761"/>
                <a:gd name="T75" fmla="*/ 1193 h 2356"/>
                <a:gd name="T76" fmla="*/ 3625 w 3761"/>
                <a:gd name="T77" fmla="*/ 1091 h 2356"/>
                <a:gd name="T78" fmla="*/ 3725 w 3761"/>
                <a:gd name="T79" fmla="*/ 989 h 2356"/>
                <a:gd name="T80" fmla="*/ 3791 w 3761"/>
                <a:gd name="T81" fmla="*/ 887 h 2356"/>
                <a:gd name="T82" fmla="*/ 3827 w 3761"/>
                <a:gd name="T83" fmla="*/ 785 h 23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>
                <a:gd name="T0" fmla="*/ 2978 w 2924"/>
                <a:gd name="T1" fmla="*/ 647 h 1846"/>
                <a:gd name="T2" fmla="*/ 2930 w 2924"/>
                <a:gd name="T3" fmla="*/ 528 h 1846"/>
                <a:gd name="T4" fmla="*/ 2802 w 2924"/>
                <a:gd name="T5" fmla="*/ 414 h 1846"/>
                <a:gd name="T6" fmla="*/ 2607 w 2924"/>
                <a:gd name="T7" fmla="*/ 318 h 1846"/>
                <a:gd name="T8" fmla="*/ 2344 w 2924"/>
                <a:gd name="T9" fmla="*/ 228 h 1846"/>
                <a:gd name="T10" fmla="*/ 2021 w 2924"/>
                <a:gd name="T11" fmla="*/ 150 h 1846"/>
                <a:gd name="T12" fmla="*/ 1638 w 2924"/>
                <a:gd name="T13" fmla="*/ 78 h 1846"/>
                <a:gd name="T14" fmla="*/ 1202 w 2924"/>
                <a:gd name="T15" fmla="*/ 24 h 1846"/>
                <a:gd name="T16" fmla="*/ 706 w 2924"/>
                <a:gd name="T17" fmla="*/ 0 h 1846"/>
                <a:gd name="T18" fmla="*/ 1214 w 2924"/>
                <a:gd name="T19" fmla="*/ 48 h 1846"/>
                <a:gd name="T20" fmla="*/ 1656 w 2924"/>
                <a:gd name="T21" fmla="*/ 108 h 1846"/>
                <a:gd name="T22" fmla="*/ 2045 w 2924"/>
                <a:gd name="T23" fmla="*/ 180 h 1846"/>
                <a:gd name="T24" fmla="*/ 2368 w 2924"/>
                <a:gd name="T25" fmla="*/ 264 h 1846"/>
                <a:gd name="T26" fmla="*/ 2619 w 2924"/>
                <a:gd name="T27" fmla="*/ 360 h 1846"/>
                <a:gd name="T28" fmla="*/ 2802 w 2924"/>
                <a:gd name="T29" fmla="*/ 468 h 1846"/>
                <a:gd name="T30" fmla="*/ 2900 w 2924"/>
                <a:gd name="T31" fmla="*/ 587 h 1846"/>
                <a:gd name="T32" fmla="*/ 2918 w 2924"/>
                <a:gd name="T33" fmla="*/ 713 h 1846"/>
                <a:gd name="T34" fmla="*/ 2894 w 2924"/>
                <a:gd name="T35" fmla="*/ 785 h 1846"/>
                <a:gd name="T36" fmla="*/ 2846 w 2924"/>
                <a:gd name="T37" fmla="*/ 857 h 1846"/>
                <a:gd name="T38" fmla="*/ 2673 w 2924"/>
                <a:gd name="T39" fmla="*/ 1001 h 1846"/>
                <a:gd name="T40" fmla="*/ 2410 w 2924"/>
                <a:gd name="T41" fmla="*/ 1145 h 1846"/>
                <a:gd name="T42" fmla="*/ 2069 w 2924"/>
                <a:gd name="T43" fmla="*/ 1289 h 1846"/>
                <a:gd name="T44" fmla="*/ 1656 w 2924"/>
                <a:gd name="T45" fmla="*/ 1433 h 1846"/>
                <a:gd name="T46" fmla="*/ 1166 w 2924"/>
                <a:gd name="T47" fmla="*/ 1571 h 1846"/>
                <a:gd name="T48" fmla="*/ 616 w 2924"/>
                <a:gd name="T49" fmla="*/ 1702 h 1846"/>
                <a:gd name="T50" fmla="*/ 0 w 2924"/>
                <a:gd name="T51" fmla="*/ 1828 h 1846"/>
                <a:gd name="T52" fmla="*/ 317 w 2924"/>
                <a:gd name="T53" fmla="*/ 1780 h 1846"/>
                <a:gd name="T54" fmla="*/ 915 w 2924"/>
                <a:gd name="T55" fmla="*/ 1648 h 1846"/>
                <a:gd name="T56" fmla="*/ 1441 w 2924"/>
                <a:gd name="T57" fmla="*/ 1511 h 1846"/>
                <a:gd name="T58" fmla="*/ 1907 w 2924"/>
                <a:gd name="T59" fmla="*/ 1367 h 1846"/>
                <a:gd name="T60" fmla="*/ 2296 w 2924"/>
                <a:gd name="T61" fmla="*/ 1223 h 1846"/>
                <a:gd name="T62" fmla="*/ 2607 w 2924"/>
                <a:gd name="T63" fmla="*/ 1079 h 1846"/>
                <a:gd name="T64" fmla="*/ 2828 w 2924"/>
                <a:gd name="T65" fmla="*/ 929 h 1846"/>
                <a:gd name="T66" fmla="*/ 2930 w 2924"/>
                <a:gd name="T67" fmla="*/ 815 h 1846"/>
                <a:gd name="T68" fmla="*/ 2966 w 2924"/>
                <a:gd name="T69" fmla="*/ 743 h 1846"/>
                <a:gd name="T70" fmla="*/ 2978 w 2924"/>
                <a:gd name="T71" fmla="*/ 707 h 18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1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>
                <a:gd name="T0" fmla="*/ 1429 w 1488"/>
                <a:gd name="T1" fmla="*/ 204 h 204"/>
                <a:gd name="T2" fmla="*/ 0 w 1488"/>
                <a:gd name="T3" fmla="*/ 18 h 204"/>
                <a:gd name="T4" fmla="*/ 77 w 1488"/>
                <a:gd name="T5" fmla="*/ 0 h 204"/>
                <a:gd name="T6" fmla="*/ 1518 w 1488"/>
                <a:gd name="T7" fmla="*/ 186 h 204"/>
                <a:gd name="T8" fmla="*/ 1429 w 1488"/>
                <a:gd name="T9" fmla="*/ 204 h 204"/>
                <a:gd name="T10" fmla="*/ 1429 w 1488"/>
                <a:gd name="T11" fmla="*/ 204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044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1045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>
                  <a:gd name="T0" fmla="*/ 47 w 47"/>
                  <a:gd name="T1" fmla="*/ 6 h 6"/>
                  <a:gd name="T2" fmla="*/ 0 w 47"/>
                  <a:gd name="T3" fmla="*/ 0 h 6"/>
                  <a:gd name="T4" fmla="*/ 0 w 47"/>
                  <a:gd name="T5" fmla="*/ 0 h 6"/>
                  <a:gd name="T6" fmla="*/ 47 w 47"/>
                  <a:gd name="T7" fmla="*/ 6 h 6"/>
                  <a:gd name="T8" fmla="*/ 47 w 47"/>
                  <a:gd name="T9" fmla="*/ 6 h 6"/>
                  <a:gd name="T10" fmla="*/ 47 w 47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6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>
                  <a:gd name="T0" fmla="*/ 0 w 323"/>
                  <a:gd name="T1" fmla="*/ 24 h 162"/>
                  <a:gd name="T2" fmla="*/ 6 w 323"/>
                  <a:gd name="T3" fmla="*/ 24 h 162"/>
                  <a:gd name="T4" fmla="*/ 12 w 323"/>
                  <a:gd name="T5" fmla="*/ 18 h 162"/>
                  <a:gd name="T6" fmla="*/ 48 w 323"/>
                  <a:gd name="T7" fmla="*/ 6 h 162"/>
                  <a:gd name="T8" fmla="*/ 101 w 323"/>
                  <a:gd name="T9" fmla="*/ 0 h 162"/>
                  <a:gd name="T10" fmla="*/ 137 w 323"/>
                  <a:gd name="T11" fmla="*/ 6 h 162"/>
                  <a:gd name="T12" fmla="*/ 179 w 323"/>
                  <a:gd name="T13" fmla="*/ 18 h 162"/>
                  <a:gd name="T14" fmla="*/ 245 w 323"/>
                  <a:gd name="T15" fmla="*/ 54 h 162"/>
                  <a:gd name="T16" fmla="*/ 293 w 323"/>
                  <a:gd name="T17" fmla="*/ 90 h 162"/>
                  <a:gd name="T18" fmla="*/ 323 w 323"/>
                  <a:gd name="T19" fmla="*/ 114 h 162"/>
                  <a:gd name="T20" fmla="*/ 329 w 323"/>
                  <a:gd name="T21" fmla="*/ 126 h 162"/>
                  <a:gd name="T22" fmla="*/ 329 w 323"/>
                  <a:gd name="T23" fmla="*/ 126 h 162"/>
                  <a:gd name="T24" fmla="*/ 227 w 323"/>
                  <a:gd name="T25" fmla="*/ 162 h 162"/>
                  <a:gd name="T26" fmla="*/ 0 w 323"/>
                  <a:gd name="T27" fmla="*/ 24 h 162"/>
                  <a:gd name="T28" fmla="*/ 0 w 323"/>
                  <a:gd name="T29" fmla="*/ 24 h 1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7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>
                  <a:gd name="T0" fmla="*/ 1190 w 1250"/>
                  <a:gd name="T1" fmla="*/ 641 h 923"/>
                  <a:gd name="T2" fmla="*/ 1190 w 1250"/>
                  <a:gd name="T3" fmla="*/ 473 h 923"/>
                  <a:gd name="T4" fmla="*/ 1160 w 1250"/>
                  <a:gd name="T5" fmla="*/ 384 h 923"/>
                  <a:gd name="T6" fmla="*/ 1136 w 1250"/>
                  <a:gd name="T7" fmla="*/ 288 h 923"/>
                  <a:gd name="T8" fmla="*/ 1071 w 1250"/>
                  <a:gd name="T9" fmla="*/ 174 h 923"/>
                  <a:gd name="T10" fmla="*/ 999 w 1250"/>
                  <a:gd name="T11" fmla="*/ 96 h 923"/>
                  <a:gd name="T12" fmla="*/ 981 w 1250"/>
                  <a:gd name="T13" fmla="*/ 72 h 923"/>
                  <a:gd name="T14" fmla="*/ 909 w 1250"/>
                  <a:gd name="T15" fmla="*/ 18 h 923"/>
                  <a:gd name="T16" fmla="*/ 837 w 1250"/>
                  <a:gd name="T17" fmla="*/ 6 h 923"/>
                  <a:gd name="T18" fmla="*/ 724 w 1250"/>
                  <a:gd name="T19" fmla="*/ 24 h 923"/>
                  <a:gd name="T20" fmla="*/ 676 w 1250"/>
                  <a:gd name="T21" fmla="*/ 42 h 923"/>
                  <a:gd name="T22" fmla="*/ 580 w 1250"/>
                  <a:gd name="T23" fmla="*/ 120 h 923"/>
                  <a:gd name="T24" fmla="*/ 544 w 1250"/>
                  <a:gd name="T25" fmla="*/ 228 h 923"/>
                  <a:gd name="T26" fmla="*/ 521 w 1250"/>
                  <a:gd name="T27" fmla="*/ 348 h 923"/>
                  <a:gd name="T28" fmla="*/ 437 w 1250"/>
                  <a:gd name="T29" fmla="*/ 479 h 923"/>
                  <a:gd name="T30" fmla="*/ 419 w 1250"/>
                  <a:gd name="T31" fmla="*/ 539 h 923"/>
                  <a:gd name="T32" fmla="*/ 359 w 1250"/>
                  <a:gd name="T33" fmla="*/ 599 h 923"/>
                  <a:gd name="T34" fmla="*/ 311 w 1250"/>
                  <a:gd name="T35" fmla="*/ 629 h 923"/>
                  <a:gd name="T36" fmla="*/ 299 w 1250"/>
                  <a:gd name="T37" fmla="*/ 635 h 923"/>
                  <a:gd name="T38" fmla="*/ 263 w 1250"/>
                  <a:gd name="T39" fmla="*/ 677 h 923"/>
                  <a:gd name="T40" fmla="*/ 150 w 1250"/>
                  <a:gd name="T41" fmla="*/ 797 h 923"/>
                  <a:gd name="T42" fmla="*/ 54 w 1250"/>
                  <a:gd name="T43" fmla="*/ 839 h 923"/>
                  <a:gd name="T44" fmla="*/ 156 w 1250"/>
                  <a:gd name="T45" fmla="*/ 905 h 923"/>
                  <a:gd name="T46" fmla="*/ 246 w 1250"/>
                  <a:gd name="T47" fmla="*/ 869 h 923"/>
                  <a:gd name="T48" fmla="*/ 652 w 1250"/>
                  <a:gd name="T49" fmla="*/ 827 h 923"/>
                  <a:gd name="T50" fmla="*/ 712 w 1250"/>
                  <a:gd name="T51" fmla="*/ 725 h 923"/>
                  <a:gd name="T52" fmla="*/ 706 w 1250"/>
                  <a:gd name="T53" fmla="*/ 611 h 923"/>
                  <a:gd name="T54" fmla="*/ 794 w 1250"/>
                  <a:gd name="T55" fmla="*/ 551 h 923"/>
                  <a:gd name="T56" fmla="*/ 897 w 1250"/>
                  <a:gd name="T57" fmla="*/ 449 h 923"/>
                  <a:gd name="T58" fmla="*/ 927 w 1250"/>
                  <a:gd name="T59" fmla="*/ 414 h 923"/>
                  <a:gd name="T60" fmla="*/ 993 w 1250"/>
                  <a:gd name="T61" fmla="*/ 318 h 923"/>
                  <a:gd name="T62" fmla="*/ 1041 w 1250"/>
                  <a:gd name="T63" fmla="*/ 336 h 923"/>
                  <a:gd name="T64" fmla="*/ 1142 w 1250"/>
                  <a:gd name="T65" fmla="*/ 617 h 923"/>
                  <a:gd name="T66" fmla="*/ 1136 w 1250"/>
                  <a:gd name="T67" fmla="*/ 689 h 923"/>
                  <a:gd name="T68" fmla="*/ 1172 w 1250"/>
                  <a:gd name="T69" fmla="*/ 749 h 923"/>
                  <a:gd name="T70" fmla="*/ 1226 w 1250"/>
                  <a:gd name="T71" fmla="*/ 713 h 923"/>
                  <a:gd name="T72" fmla="*/ 1262 w 1250"/>
                  <a:gd name="T73" fmla="*/ 749 h 923"/>
                  <a:gd name="T74" fmla="*/ 1274 w 1250"/>
                  <a:gd name="T75" fmla="*/ 743 h 923"/>
                  <a:gd name="T76" fmla="*/ 706 w 1250"/>
                  <a:gd name="T77" fmla="*/ 264 h 923"/>
                  <a:gd name="T78" fmla="*/ 802 w 1250"/>
                  <a:gd name="T79" fmla="*/ 372 h 923"/>
                  <a:gd name="T80" fmla="*/ 778 w 1250"/>
                  <a:gd name="T81" fmla="*/ 443 h 923"/>
                  <a:gd name="T82" fmla="*/ 718 w 1250"/>
                  <a:gd name="T83" fmla="*/ 515 h 923"/>
                  <a:gd name="T84" fmla="*/ 670 w 1250"/>
                  <a:gd name="T85" fmla="*/ 569 h 923"/>
                  <a:gd name="T86" fmla="*/ 628 w 1250"/>
                  <a:gd name="T87" fmla="*/ 593 h 923"/>
                  <a:gd name="T88" fmla="*/ 586 w 1250"/>
                  <a:gd name="T89" fmla="*/ 617 h 923"/>
                  <a:gd name="T90" fmla="*/ 574 w 1250"/>
                  <a:gd name="T91" fmla="*/ 707 h 923"/>
                  <a:gd name="T92" fmla="*/ 359 w 1250"/>
                  <a:gd name="T93" fmla="*/ 755 h 923"/>
                  <a:gd name="T94" fmla="*/ 395 w 1250"/>
                  <a:gd name="T95" fmla="*/ 641 h 923"/>
                  <a:gd name="T96" fmla="*/ 431 w 1250"/>
                  <a:gd name="T97" fmla="*/ 647 h 923"/>
                  <a:gd name="T98" fmla="*/ 449 w 1250"/>
                  <a:gd name="T99" fmla="*/ 617 h 923"/>
                  <a:gd name="T100" fmla="*/ 580 w 1250"/>
                  <a:gd name="T101" fmla="*/ 515 h 923"/>
                  <a:gd name="T102" fmla="*/ 628 w 1250"/>
                  <a:gd name="T103" fmla="*/ 473 h 923"/>
                  <a:gd name="T104" fmla="*/ 652 w 1250"/>
                  <a:gd name="T105" fmla="*/ 396 h 923"/>
                  <a:gd name="T106" fmla="*/ 652 w 1250"/>
                  <a:gd name="T107" fmla="*/ 378 h 923"/>
                  <a:gd name="T108" fmla="*/ 676 w 1250"/>
                  <a:gd name="T109" fmla="*/ 270 h 923"/>
                  <a:gd name="T110" fmla="*/ 694 w 1250"/>
                  <a:gd name="T111" fmla="*/ 192 h 923"/>
                  <a:gd name="T112" fmla="*/ 706 w 1250"/>
                  <a:gd name="T113" fmla="*/ 264 h 923"/>
                  <a:gd name="T114" fmla="*/ 544 w 1250"/>
                  <a:gd name="T115" fmla="*/ 455 h 923"/>
                  <a:gd name="T116" fmla="*/ 646 w 1250"/>
                  <a:gd name="T117" fmla="*/ 803 h 92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8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>
                  <a:gd name="T0" fmla="*/ 12 w 47"/>
                  <a:gd name="T1" fmla="*/ 72 h 78"/>
                  <a:gd name="T2" fmla="*/ 18 w 47"/>
                  <a:gd name="T3" fmla="*/ 60 h 78"/>
                  <a:gd name="T4" fmla="*/ 24 w 47"/>
                  <a:gd name="T5" fmla="*/ 54 h 78"/>
                  <a:gd name="T6" fmla="*/ 47 w 47"/>
                  <a:gd name="T7" fmla="*/ 0 h 78"/>
                  <a:gd name="T8" fmla="*/ 0 w 47"/>
                  <a:gd name="T9" fmla="*/ 78 h 78"/>
                  <a:gd name="T10" fmla="*/ 12 w 47"/>
                  <a:gd name="T11" fmla="*/ 72 h 78"/>
                  <a:gd name="T12" fmla="*/ 12 w 47"/>
                  <a:gd name="T13" fmla="*/ 72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9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>
                  <a:gd name="T0" fmla="*/ 29 w 149"/>
                  <a:gd name="T1" fmla="*/ 96 h 419"/>
                  <a:gd name="T2" fmla="*/ 41 w 149"/>
                  <a:gd name="T3" fmla="*/ 126 h 419"/>
                  <a:gd name="T4" fmla="*/ 29 w 149"/>
                  <a:gd name="T5" fmla="*/ 161 h 419"/>
                  <a:gd name="T6" fmla="*/ 47 w 149"/>
                  <a:gd name="T7" fmla="*/ 149 h 419"/>
                  <a:gd name="T8" fmla="*/ 53 w 149"/>
                  <a:gd name="T9" fmla="*/ 347 h 419"/>
                  <a:gd name="T10" fmla="*/ 65 w 149"/>
                  <a:gd name="T11" fmla="*/ 371 h 419"/>
                  <a:gd name="T12" fmla="*/ 65 w 149"/>
                  <a:gd name="T13" fmla="*/ 377 h 419"/>
                  <a:gd name="T14" fmla="*/ 65 w 149"/>
                  <a:gd name="T15" fmla="*/ 389 h 419"/>
                  <a:gd name="T16" fmla="*/ 77 w 149"/>
                  <a:gd name="T17" fmla="*/ 395 h 419"/>
                  <a:gd name="T18" fmla="*/ 101 w 149"/>
                  <a:gd name="T19" fmla="*/ 407 h 419"/>
                  <a:gd name="T20" fmla="*/ 125 w 149"/>
                  <a:gd name="T21" fmla="*/ 413 h 419"/>
                  <a:gd name="T22" fmla="*/ 149 w 149"/>
                  <a:gd name="T23" fmla="*/ 419 h 419"/>
                  <a:gd name="T24" fmla="*/ 125 w 149"/>
                  <a:gd name="T25" fmla="*/ 395 h 419"/>
                  <a:gd name="T26" fmla="*/ 77 w 149"/>
                  <a:gd name="T27" fmla="*/ 365 h 419"/>
                  <a:gd name="T28" fmla="*/ 77 w 149"/>
                  <a:gd name="T29" fmla="*/ 365 h 419"/>
                  <a:gd name="T30" fmla="*/ 77 w 149"/>
                  <a:gd name="T31" fmla="*/ 353 h 419"/>
                  <a:gd name="T32" fmla="*/ 83 w 149"/>
                  <a:gd name="T33" fmla="*/ 329 h 419"/>
                  <a:gd name="T34" fmla="*/ 83 w 149"/>
                  <a:gd name="T35" fmla="*/ 293 h 419"/>
                  <a:gd name="T36" fmla="*/ 83 w 149"/>
                  <a:gd name="T37" fmla="*/ 257 h 419"/>
                  <a:gd name="T38" fmla="*/ 83 w 149"/>
                  <a:gd name="T39" fmla="*/ 221 h 419"/>
                  <a:gd name="T40" fmla="*/ 77 w 149"/>
                  <a:gd name="T41" fmla="*/ 185 h 419"/>
                  <a:gd name="T42" fmla="*/ 65 w 149"/>
                  <a:gd name="T43" fmla="*/ 155 h 419"/>
                  <a:gd name="T44" fmla="*/ 59 w 149"/>
                  <a:gd name="T45" fmla="*/ 143 h 419"/>
                  <a:gd name="T46" fmla="*/ 53 w 149"/>
                  <a:gd name="T47" fmla="*/ 137 h 419"/>
                  <a:gd name="T48" fmla="*/ 53 w 149"/>
                  <a:gd name="T49" fmla="*/ 120 h 419"/>
                  <a:gd name="T50" fmla="*/ 53 w 149"/>
                  <a:gd name="T51" fmla="*/ 108 h 419"/>
                  <a:gd name="T52" fmla="*/ 47 w 149"/>
                  <a:gd name="T53" fmla="*/ 90 h 419"/>
                  <a:gd name="T54" fmla="*/ 35 w 149"/>
                  <a:gd name="T55" fmla="*/ 54 h 419"/>
                  <a:gd name="T56" fmla="*/ 23 w 149"/>
                  <a:gd name="T57" fmla="*/ 18 h 419"/>
                  <a:gd name="T58" fmla="*/ 17 w 149"/>
                  <a:gd name="T59" fmla="*/ 6 h 419"/>
                  <a:gd name="T60" fmla="*/ 17 w 149"/>
                  <a:gd name="T61" fmla="*/ 0 h 419"/>
                  <a:gd name="T62" fmla="*/ 0 w 149"/>
                  <a:gd name="T63" fmla="*/ 6 h 419"/>
                  <a:gd name="T64" fmla="*/ 6 w 149"/>
                  <a:gd name="T65" fmla="*/ 114 h 419"/>
                  <a:gd name="T66" fmla="*/ 29 w 149"/>
                  <a:gd name="T67" fmla="*/ 96 h 419"/>
                  <a:gd name="T68" fmla="*/ 29 w 149"/>
                  <a:gd name="T69" fmla="*/ 96 h 4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0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>
                  <a:gd name="T0" fmla="*/ 102 w 167"/>
                  <a:gd name="T1" fmla="*/ 18 h 138"/>
                  <a:gd name="T2" fmla="*/ 96 w 167"/>
                  <a:gd name="T3" fmla="*/ 12 h 138"/>
                  <a:gd name="T4" fmla="*/ 90 w 167"/>
                  <a:gd name="T5" fmla="*/ 0 h 138"/>
                  <a:gd name="T6" fmla="*/ 78 w 167"/>
                  <a:gd name="T7" fmla="*/ 0 h 138"/>
                  <a:gd name="T8" fmla="*/ 66 w 167"/>
                  <a:gd name="T9" fmla="*/ 0 h 138"/>
                  <a:gd name="T10" fmla="*/ 60 w 167"/>
                  <a:gd name="T11" fmla="*/ 0 h 138"/>
                  <a:gd name="T12" fmla="*/ 48 w 167"/>
                  <a:gd name="T13" fmla="*/ 6 h 138"/>
                  <a:gd name="T14" fmla="*/ 36 w 167"/>
                  <a:gd name="T15" fmla="*/ 12 h 138"/>
                  <a:gd name="T16" fmla="*/ 30 w 167"/>
                  <a:gd name="T17" fmla="*/ 12 h 138"/>
                  <a:gd name="T18" fmla="*/ 24 w 167"/>
                  <a:gd name="T19" fmla="*/ 24 h 138"/>
                  <a:gd name="T20" fmla="*/ 18 w 167"/>
                  <a:gd name="T21" fmla="*/ 42 h 138"/>
                  <a:gd name="T22" fmla="*/ 6 w 167"/>
                  <a:gd name="T23" fmla="*/ 66 h 138"/>
                  <a:gd name="T24" fmla="*/ 0 w 167"/>
                  <a:gd name="T25" fmla="*/ 72 h 138"/>
                  <a:gd name="T26" fmla="*/ 42 w 167"/>
                  <a:gd name="T27" fmla="*/ 30 h 138"/>
                  <a:gd name="T28" fmla="*/ 30 w 167"/>
                  <a:gd name="T29" fmla="*/ 66 h 138"/>
                  <a:gd name="T30" fmla="*/ 96 w 167"/>
                  <a:gd name="T31" fmla="*/ 36 h 138"/>
                  <a:gd name="T32" fmla="*/ 120 w 167"/>
                  <a:gd name="T33" fmla="*/ 78 h 138"/>
                  <a:gd name="T34" fmla="*/ 120 w 167"/>
                  <a:gd name="T35" fmla="*/ 54 h 138"/>
                  <a:gd name="T36" fmla="*/ 167 w 167"/>
                  <a:gd name="T37" fmla="*/ 138 h 138"/>
                  <a:gd name="T38" fmla="*/ 167 w 167"/>
                  <a:gd name="T39" fmla="*/ 120 h 138"/>
                  <a:gd name="T40" fmla="*/ 161 w 167"/>
                  <a:gd name="T41" fmla="*/ 102 h 138"/>
                  <a:gd name="T42" fmla="*/ 138 w 167"/>
                  <a:gd name="T43" fmla="*/ 60 h 138"/>
                  <a:gd name="T44" fmla="*/ 114 w 167"/>
                  <a:gd name="T45" fmla="*/ 30 h 138"/>
                  <a:gd name="T46" fmla="*/ 108 w 167"/>
                  <a:gd name="T47" fmla="*/ 24 h 138"/>
                  <a:gd name="T48" fmla="*/ 102 w 167"/>
                  <a:gd name="T49" fmla="*/ 18 h 138"/>
                  <a:gd name="T50" fmla="*/ 102 w 167"/>
                  <a:gd name="T51" fmla="*/ 18 h 1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1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6 w 113"/>
                  <a:gd name="T3" fmla="*/ 0 h 114"/>
                  <a:gd name="T4" fmla="*/ 24 w 113"/>
                  <a:gd name="T5" fmla="*/ 6 h 114"/>
                  <a:gd name="T6" fmla="*/ 48 w 113"/>
                  <a:gd name="T7" fmla="*/ 18 h 114"/>
                  <a:gd name="T8" fmla="*/ 71 w 113"/>
                  <a:gd name="T9" fmla="*/ 36 h 114"/>
                  <a:gd name="T10" fmla="*/ 83 w 113"/>
                  <a:gd name="T11" fmla="*/ 48 h 114"/>
                  <a:gd name="T12" fmla="*/ 95 w 113"/>
                  <a:gd name="T13" fmla="*/ 66 h 114"/>
                  <a:gd name="T14" fmla="*/ 107 w 113"/>
                  <a:gd name="T15" fmla="*/ 90 h 114"/>
                  <a:gd name="T16" fmla="*/ 113 w 113"/>
                  <a:gd name="T17" fmla="*/ 114 h 114"/>
                  <a:gd name="T18" fmla="*/ 83 w 113"/>
                  <a:gd name="T19" fmla="*/ 66 h 114"/>
                  <a:gd name="T20" fmla="*/ 60 w 113"/>
                  <a:gd name="T21" fmla="*/ 78 h 114"/>
                  <a:gd name="T22" fmla="*/ 71 w 113"/>
                  <a:gd name="T23" fmla="*/ 54 h 114"/>
                  <a:gd name="T24" fmla="*/ 12 w 113"/>
                  <a:gd name="T25" fmla="*/ 78 h 114"/>
                  <a:gd name="T26" fmla="*/ 60 w 113"/>
                  <a:gd name="T27" fmla="*/ 48 h 114"/>
                  <a:gd name="T28" fmla="*/ 60 w 113"/>
                  <a:gd name="T29" fmla="*/ 42 h 114"/>
                  <a:gd name="T30" fmla="*/ 54 w 113"/>
                  <a:gd name="T31" fmla="*/ 30 h 114"/>
                  <a:gd name="T32" fmla="*/ 36 w 113"/>
                  <a:gd name="T33" fmla="*/ 18 h 114"/>
                  <a:gd name="T34" fmla="*/ 0 w 113"/>
                  <a:gd name="T35" fmla="*/ 0 h 114"/>
                  <a:gd name="T36" fmla="*/ 0 w 113"/>
                  <a:gd name="T37" fmla="*/ 0 h 1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2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>
                  <a:gd name="T0" fmla="*/ 54 w 66"/>
                  <a:gd name="T1" fmla="*/ 0 h 60"/>
                  <a:gd name="T2" fmla="*/ 42 w 66"/>
                  <a:gd name="T3" fmla="*/ 18 h 60"/>
                  <a:gd name="T4" fmla="*/ 36 w 66"/>
                  <a:gd name="T5" fmla="*/ 6 h 60"/>
                  <a:gd name="T6" fmla="*/ 24 w 66"/>
                  <a:gd name="T7" fmla="*/ 30 h 60"/>
                  <a:gd name="T8" fmla="*/ 18 w 66"/>
                  <a:gd name="T9" fmla="*/ 36 h 60"/>
                  <a:gd name="T10" fmla="*/ 6 w 66"/>
                  <a:gd name="T11" fmla="*/ 48 h 60"/>
                  <a:gd name="T12" fmla="*/ 0 w 66"/>
                  <a:gd name="T13" fmla="*/ 60 h 60"/>
                  <a:gd name="T14" fmla="*/ 12 w 66"/>
                  <a:gd name="T15" fmla="*/ 54 h 60"/>
                  <a:gd name="T16" fmla="*/ 30 w 66"/>
                  <a:gd name="T17" fmla="*/ 36 h 60"/>
                  <a:gd name="T18" fmla="*/ 54 w 66"/>
                  <a:gd name="T19" fmla="*/ 18 h 60"/>
                  <a:gd name="T20" fmla="*/ 66 w 66"/>
                  <a:gd name="T21" fmla="*/ 6 h 60"/>
                  <a:gd name="T22" fmla="*/ 54 w 66"/>
                  <a:gd name="T23" fmla="*/ 0 h 60"/>
                  <a:gd name="T24" fmla="*/ 54 w 66"/>
                  <a:gd name="T25" fmla="*/ 0 h 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3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>
                  <a:gd name="T0" fmla="*/ 131 w 161"/>
                  <a:gd name="T1" fmla="*/ 53 h 179"/>
                  <a:gd name="T2" fmla="*/ 137 w 161"/>
                  <a:gd name="T3" fmla="*/ 53 h 179"/>
                  <a:gd name="T4" fmla="*/ 143 w 161"/>
                  <a:gd name="T5" fmla="*/ 41 h 179"/>
                  <a:gd name="T6" fmla="*/ 155 w 161"/>
                  <a:gd name="T7" fmla="*/ 35 h 179"/>
                  <a:gd name="T8" fmla="*/ 161 w 161"/>
                  <a:gd name="T9" fmla="*/ 24 h 179"/>
                  <a:gd name="T10" fmla="*/ 161 w 161"/>
                  <a:gd name="T11" fmla="*/ 12 h 179"/>
                  <a:gd name="T12" fmla="*/ 161 w 161"/>
                  <a:gd name="T13" fmla="*/ 0 h 179"/>
                  <a:gd name="T14" fmla="*/ 149 w 161"/>
                  <a:gd name="T15" fmla="*/ 24 h 179"/>
                  <a:gd name="T16" fmla="*/ 143 w 161"/>
                  <a:gd name="T17" fmla="*/ 35 h 179"/>
                  <a:gd name="T18" fmla="*/ 131 w 161"/>
                  <a:gd name="T19" fmla="*/ 35 h 179"/>
                  <a:gd name="T20" fmla="*/ 119 w 161"/>
                  <a:gd name="T21" fmla="*/ 41 h 179"/>
                  <a:gd name="T22" fmla="*/ 125 w 161"/>
                  <a:gd name="T23" fmla="*/ 53 h 179"/>
                  <a:gd name="T24" fmla="*/ 95 w 161"/>
                  <a:gd name="T25" fmla="*/ 95 h 179"/>
                  <a:gd name="T26" fmla="*/ 0 w 161"/>
                  <a:gd name="T27" fmla="*/ 137 h 179"/>
                  <a:gd name="T28" fmla="*/ 60 w 161"/>
                  <a:gd name="T29" fmla="*/ 119 h 179"/>
                  <a:gd name="T30" fmla="*/ 54 w 161"/>
                  <a:gd name="T31" fmla="*/ 125 h 179"/>
                  <a:gd name="T32" fmla="*/ 48 w 161"/>
                  <a:gd name="T33" fmla="*/ 131 h 179"/>
                  <a:gd name="T34" fmla="*/ 24 w 161"/>
                  <a:gd name="T35" fmla="*/ 155 h 179"/>
                  <a:gd name="T36" fmla="*/ 12 w 161"/>
                  <a:gd name="T37" fmla="*/ 167 h 179"/>
                  <a:gd name="T38" fmla="*/ 0 w 161"/>
                  <a:gd name="T39" fmla="*/ 173 h 179"/>
                  <a:gd name="T40" fmla="*/ 0 w 161"/>
                  <a:gd name="T41" fmla="*/ 179 h 179"/>
                  <a:gd name="T42" fmla="*/ 6 w 161"/>
                  <a:gd name="T43" fmla="*/ 173 h 179"/>
                  <a:gd name="T44" fmla="*/ 30 w 161"/>
                  <a:gd name="T45" fmla="*/ 155 h 179"/>
                  <a:gd name="T46" fmla="*/ 48 w 161"/>
                  <a:gd name="T47" fmla="*/ 143 h 179"/>
                  <a:gd name="T48" fmla="*/ 71 w 161"/>
                  <a:gd name="T49" fmla="*/ 125 h 179"/>
                  <a:gd name="T50" fmla="*/ 95 w 161"/>
                  <a:gd name="T51" fmla="*/ 107 h 179"/>
                  <a:gd name="T52" fmla="*/ 119 w 161"/>
                  <a:gd name="T53" fmla="*/ 77 h 179"/>
                  <a:gd name="T54" fmla="*/ 131 w 161"/>
                  <a:gd name="T55" fmla="*/ 59 h 179"/>
                  <a:gd name="T56" fmla="*/ 131 w 161"/>
                  <a:gd name="T57" fmla="*/ 53 h 179"/>
                  <a:gd name="T58" fmla="*/ 131 w 161"/>
                  <a:gd name="T59" fmla="*/ 53 h 1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4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>
                  <a:gd name="T0" fmla="*/ 24 w 72"/>
                  <a:gd name="T1" fmla="*/ 36 h 54"/>
                  <a:gd name="T2" fmla="*/ 54 w 72"/>
                  <a:gd name="T3" fmla="*/ 24 h 54"/>
                  <a:gd name="T4" fmla="*/ 66 w 72"/>
                  <a:gd name="T5" fmla="*/ 12 h 54"/>
                  <a:gd name="T6" fmla="*/ 72 w 72"/>
                  <a:gd name="T7" fmla="*/ 6 h 54"/>
                  <a:gd name="T8" fmla="*/ 78 w 72"/>
                  <a:gd name="T9" fmla="*/ 0 h 54"/>
                  <a:gd name="T10" fmla="*/ 48 w 72"/>
                  <a:gd name="T11" fmla="*/ 18 h 54"/>
                  <a:gd name="T12" fmla="*/ 30 w 72"/>
                  <a:gd name="T13" fmla="*/ 24 h 54"/>
                  <a:gd name="T14" fmla="*/ 24 w 72"/>
                  <a:gd name="T15" fmla="*/ 24 h 54"/>
                  <a:gd name="T16" fmla="*/ 18 w 72"/>
                  <a:gd name="T17" fmla="*/ 18 h 54"/>
                  <a:gd name="T18" fmla="*/ 12 w 72"/>
                  <a:gd name="T19" fmla="*/ 12 h 54"/>
                  <a:gd name="T20" fmla="*/ 0 w 72"/>
                  <a:gd name="T21" fmla="*/ 54 h 54"/>
                  <a:gd name="T22" fmla="*/ 12 w 72"/>
                  <a:gd name="T23" fmla="*/ 42 h 54"/>
                  <a:gd name="T24" fmla="*/ 24 w 72"/>
                  <a:gd name="T25" fmla="*/ 36 h 54"/>
                  <a:gd name="T26" fmla="*/ 24 w 72"/>
                  <a:gd name="T27" fmla="*/ 36 h 5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5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>
                  <a:gd name="T0" fmla="*/ 12 w 12"/>
                  <a:gd name="T1" fmla="*/ 0 h 54"/>
                  <a:gd name="T2" fmla="*/ 0 w 12"/>
                  <a:gd name="T3" fmla="*/ 12 h 54"/>
                  <a:gd name="T4" fmla="*/ 0 w 12"/>
                  <a:gd name="T5" fmla="*/ 18 h 54"/>
                  <a:gd name="T6" fmla="*/ 6 w 12"/>
                  <a:gd name="T7" fmla="*/ 54 h 54"/>
                  <a:gd name="T8" fmla="*/ 12 w 12"/>
                  <a:gd name="T9" fmla="*/ 36 h 54"/>
                  <a:gd name="T10" fmla="*/ 12 w 12"/>
                  <a:gd name="T11" fmla="*/ 18 h 54"/>
                  <a:gd name="T12" fmla="*/ 12 w 12"/>
                  <a:gd name="T13" fmla="*/ 6 h 54"/>
                  <a:gd name="T14" fmla="*/ 12 w 12"/>
                  <a:gd name="T15" fmla="*/ 0 h 54"/>
                  <a:gd name="T16" fmla="*/ 12 w 12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6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>
                  <a:gd name="T0" fmla="*/ 48 w 48"/>
                  <a:gd name="T1" fmla="*/ 6 h 72"/>
                  <a:gd name="T2" fmla="*/ 48 w 48"/>
                  <a:gd name="T3" fmla="*/ 6 h 72"/>
                  <a:gd name="T4" fmla="*/ 48 w 48"/>
                  <a:gd name="T5" fmla="*/ 6 h 72"/>
                  <a:gd name="T6" fmla="*/ 48 w 48"/>
                  <a:gd name="T7" fmla="*/ 6 h 72"/>
                  <a:gd name="T8" fmla="*/ 6 w 48"/>
                  <a:gd name="T9" fmla="*/ 0 h 72"/>
                  <a:gd name="T10" fmla="*/ 42 w 48"/>
                  <a:gd name="T11" fmla="*/ 12 h 72"/>
                  <a:gd name="T12" fmla="*/ 42 w 48"/>
                  <a:gd name="T13" fmla="*/ 12 h 72"/>
                  <a:gd name="T14" fmla="*/ 0 w 48"/>
                  <a:gd name="T15" fmla="*/ 72 h 72"/>
                  <a:gd name="T16" fmla="*/ 18 w 48"/>
                  <a:gd name="T17" fmla="*/ 54 h 72"/>
                  <a:gd name="T18" fmla="*/ 18 w 48"/>
                  <a:gd name="T19" fmla="*/ 66 h 72"/>
                  <a:gd name="T20" fmla="*/ 48 w 48"/>
                  <a:gd name="T21" fmla="*/ 6 h 72"/>
                  <a:gd name="T22" fmla="*/ 48 w 48"/>
                  <a:gd name="T23" fmla="*/ 6 h 72"/>
                  <a:gd name="T24" fmla="*/ 48 w 48"/>
                  <a:gd name="T25" fmla="*/ 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7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>
                  <a:gd name="T0" fmla="*/ 293 w 287"/>
                  <a:gd name="T1" fmla="*/ 0 h 84"/>
                  <a:gd name="T2" fmla="*/ 0 w 287"/>
                  <a:gd name="T3" fmla="*/ 84 h 84"/>
                  <a:gd name="T4" fmla="*/ 174 w 287"/>
                  <a:gd name="T5" fmla="*/ 36 h 84"/>
                  <a:gd name="T6" fmla="*/ 114 w 287"/>
                  <a:gd name="T7" fmla="*/ 60 h 84"/>
                  <a:gd name="T8" fmla="*/ 282 w 287"/>
                  <a:gd name="T9" fmla="*/ 18 h 84"/>
                  <a:gd name="T10" fmla="*/ 293 w 287"/>
                  <a:gd name="T11" fmla="*/ 0 h 84"/>
                  <a:gd name="T12" fmla="*/ 293 w 287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8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>
                  <a:gd name="T0" fmla="*/ 6 w 66"/>
                  <a:gd name="T1" fmla="*/ 0 h 108"/>
                  <a:gd name="T2" fmla="*/ 66 w 66"/>
                  <a:gd name="T3" fmla="*/ 6 h 108"/>
                  <a:gd name="T4" fmla="*/ 0 w 66"/>
                  <a:gd name="T5" fmla="*/ 84 h 108"/>
                  <a:gd name="T6" fmla="*/ 54 w 66"/>
                  <a:gd name="T7" fmla="*/ 24 h 108"/>
                  <a:gd name="T8" fmla="*/ 6 w 66"/>
                  <a:gd name="T9" fmla="*/ 108 h 108"/>
                  <a:gd name="T10" fmla="*/ 66 w 66"/>
                  <a:gd name="T11" fmla="*/ 6 h 108"/>
                  <a:gd name="T12" fmla="*/ 6 w 66"/>
                  <a:gd name="T13" fmla="*/ 0 h 108"/>
                  <a:gd name="T14" fmla="*/ 6 w 66"/>
                  <a:gd name="T15" fmla="*/ 0 h 1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9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>
                  <a:gd name="T0" fmla="*/ 36 w 77"/>
                  <a:gd name="T1" fmla="*/ 0 h 42"/>
                  <a:gd name="T2" fmla="*/ 42 w 77"/>
                  <a:gd name="T3" fmla="*/ 0 h 42"/>
                  <a:gd name="T4" fmla="*/ 60 w 77"/>
                  <a:gd name="T5" fmla="*/ 6 h 42"/>
                  <a:gd name="T6" fmla="*/ 48 w 77"/>
                  <a:gd name="T7" fmla="*/ 6 h 42"/>
                  <a:gd name="T8" fmla="*/ 42 w 77"/>
                  <a:gd name="T9" fmla="*/ 6 h 42"/>
                  <a:gd name="T10" fmla="*/ 60 w 77"/>
                  <a:gd name="T11" fmla="*/ 6 h 42"/>
                  <a:gd name="T12" fmla="*/ 0 w 77"/>
                  <a:gd name="T13" fmla="*/ 24 h 42"/>
                  <a:gd name="T14" fmla="*/ 71 w 77"/>
                  <a:gd name="T15" fmla="*/ 6 h 42"/>
                  <a:gd name="T16" fmla="*/ 66 w 77"/>
                  <a:gd name="T17" fmla="*/ 42 h 42"/>
                  <a:gd name="T18" fmla="*/ 77 w 77"/>
                  <a:gd name="T19" fmla="*/ 6 h 42"/>
                  <a:gd name="T20" fmla="*/ 36 w 77"/>
                  <a:gd name="T21" fmla="*/ 0 h 42"/>
                  <a:gd name="T22" fmla="*/ 36 w 77"/>
                  <a:gd name="T23" fmla="*/ 0 h 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0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>
                  <a:gd name="T0" fmla="*/ 66 w 66"/>
                  <a:gd name="T1" fmla="*/ 6 h 30"/>
                  <a:gd name="T2" fmla="*/ 0 w 66"/>
                  <a:gd name="T3" fmla="*/ 0 h 30"/>
                  <a:gd name="T4" fmla="*/ 54 w 66"/>
                  <a:gd name="T5" fmla="*/ 6 h 30"/>
                  <a:gd name="T6" fmla="*/ 18 w 66"/>
                  <a:gd name="T7" fmla="*/ 18 h 30"/>
                  <a:gd name="T8" fmla="*/ 60 w 66"/>
                  <a:gd name="T9" fmla="*/ 12 h 30"/>
                  <a:gd name="T10" fmla="*/ 60 w 66"/>
                  <a:gd name="T11" fmla="*/ 30 h 30"/>
                  <a:gd name="T12" fmla="*/ 60 w 66"/>
                  <a:gd name="T13" fmla="*/ 30 h 30"/>
                  <a:gd name="T14" fmla="*/ 66 w 66"/>
                  <a:gd name="T15" fmla="*/ 6 h 30"/>
                  <a:gd name="T16" fmla="*/ 66 w 66"/>
                  <a:gd name="T17" fmla="*/ 6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1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>
                  <a:gd name="T0" fmla="*/ 0 w 18"/>
                  <a:gd name="T1" fmla="*/ 24 h 60"/>
                  <a:gd name="T2" fmla="*/ 12 w 18"/>
                  <a:gd name="T3" fmla="*/ 24 h 60"/>
                  <a:gd name="T4" fmla="*/ 12 w 18"/>
                  <a:gd name="T5" fmla="*/ 60 h 60"/>
                  <a:gd name="T6" fmla="*/ 18 w 18"/>
                  <a:gd name="T7" fmla="*/ 18 h 60"/>
                  <a:gd name="T8" fmla="*/ 18 w 18"/>
                  <a:gd name="T9" fmla="*/ 18 h 60"/>
                  <a:gd name="T10" fmla="*/ 18 w 18"/>
                  <a:gd name="T11" fmla="*/ 0 h 60"/>
                  <a:gd name="T12" fmla="*/ 12 w 18"/>
                  <a:gd name="T13" fmla="*/ 18 h 60"/>
                  <a:gd name="T14" fmla="*/ 0 w 18"/>
                  <a:gd name="T15" fmla="*/ 24 h 60"/>
                  <a:gd name="T16" fmla="*/ 0 w 18"/>
                  <a:gd name="T17" fmla="*/ 24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2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6 w 6"/>
                  <a:gd name="T5" fmla="*/ 12 h 18"/>
                  <a:gd name="T6" fmla="*/ 6 w 6"/>
                  <a:gd name="T7" fmla="*/ 0 h 18"/>
                  <a:gd name="T8" fmla="*/ 6 w 6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3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>
                  <a:gd name="T0" fmla="*/ 24 w 30"/>
                  <a:gd name="T1" fmla="*/ 6 h 78"/>
                  <a:gd name="T2" fmla="*/ 18 w 30"/>
                  <a:gd name="T3" fmla="*/ 24 h 78"/>
                  <a:gd name="T4" fmla="*/ 0 w 30"/>
                  <a:gd name="T5" fmla="*/ 18 h 78"/>
                  <a:gd name="T6" fmla="*/ 12 w 30"/>
                  <a:gd name="T7" fmla="*/ 30 h 78"/>
                  <a:gd name="T8" fmla="*/ 6 w 30"/>
                  <a:gd name="T9" fmla="*/ 42 h 78"/>
                  <a:gd name="T10" fmla="*/ 18 w 30"/>
                  <a:gd name="T11" fmla="*/ 78 h 78"/>
                  <a:gd name="T12" fmla="*/ 18 w 30"/>
                  <a:gd name="T13" fmla="*/ 24 h 78"/>
                  <a:gd name="T14" fmla="*/ 24 w 30"/>
                  <a:gd name="T15" fmla="*/ 12 h 78"/>
                  <a:gd name="T16" fmla="*/ 30 w 30"/>
                  <a:gd name="T17" fmla="*/ 6 h 78"/>
                  <a:gd name="T18" fmla="*/ 30 w 30"/>
                  <a:gd name="T19" fmla="*/ 6 h 78"/>
                  <a:gd name="T20" fmla="*/ 12 w 30"/>
                  <a:gd name="T21" fmla="*/ 0 h 78"/>
                  <a:gd name="T22" fmla="*/ 24 w 30"/>
                  <a:gd name="T23" fmla="*/ 6 h 78"/>
                  <a:gd name="T24" fmla="*/ 24 w 30"/>
                  <a:gd name="T25" fmla="*/ 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4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>
                  <a:gd name="T0" fmla="*/ 6 w 24"/>
                  <a:gd name="T1" fmla="*/ 0 h 24"/>
                  <a:gd name="T2" fmla="*/ 0 w 24"/>
                  <a:gd name="T3" fmla="*/ 0 h 24"/>
                  <a:gd name="T4" fmla="*/ 6 w 24"/>
                  <a:gd name="T5" fmla="*/ 0 h 24"/>
                  <a:gd name="T6" fmla="*/ 12 w 24"/>
                  <a:gd name="T7" fmla="*/ 6 h 24"/>
                  <a:gd name="T8" fmla="*/ 24 w 24"/>
                  <a:gd name="T9" fmla="*/ 24 h 24"/>
                  <a:gd name="T10" fmla="*/ 24 w 24"/>
                  <a:gd name="T11" fmla="*/ 18 h 24"/>
                  <a:gd name="T12" fmla="*/ 18 w 24"/>
                  <a:gd name="T13" fmla="*/ 6 h 24"/>
                  <a:gd name="T14" fmla="*/ 12 w 24"/>
                  <a:gd name="T15" fmla="*/ 0 h 24"/>
                  <a:gd name="T16" fmla="*/ 6 w 24"/>
                  <a:gd name="T17" fmla="*/ 0 h 24"/>
                  <a:gd name="T18" fmla="*/ 6 w 24"/>
                  <a:gd name="T19" fmla="*/ 0 h 24"/>
                  <a:gd name="T20" fmla="*/ 6 w 24"/>
                  <a:gd name="T21" fmla="*/ 0 h 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5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>
                  <a:gd name="T0" fmla="*/ 215 w 215"/>
                  <a:gd name="T1" fmla="*/ 0 h 216"/>
                  <a:gd name="T2" fmla="*/ 147 w 215"/>
                  <a:gd name="T3" fmla="*/ 36 h 216"/>
                  <a:gd name="T4" fmla="*/ 132 w 215"/>
                  <a:gd name="T5" fmla="*/ 49 h 216"/>
                  <a:gd name="T6" fmla="*/ 104 w 215"/>
                  <a:gd name="T7" fmla="*/ 79 h 216"/>
                  <a:gd name="T8" fmla="*/ 87 w 215"/>
                  <a:gd name="T9" fmla="*/ 114 h 216"/>
                  <a:gd name="T10" fmla="*/ 48 w 215"/>
                  <a:gd name="T11" fmla="*/ 156 h 216"/>
                  <a:gd name="T12" fmla="*/ 42 w 215"/>
                  <a:gd name="T13" fmla="*/ 166 h 216"/>
                  <a:gd name="T14" fmla="*/ 29 w 215"/>
                  <a:gd name="T15" fmla="*/ 177 h 216"/>
                  <a:gd name="T16" fmla="*/ 0 w 215"/>
                  <a:gd name="T17" fmla="*/ 208 h 216"/>
                  <a:gd name="T18" fmla="*/ 48 w 215"/>
                  <a:gd name="T19" fmla="*/ 216 h 216"/>
                  <a:gd name="T20" fmla="*/ 215 w 215"/>
                  <a:gd name="T21" fmla="*/ 0 h 2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6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>
                  <a:gd name="T0" fmla="*/ 212 w 212"/>
                  <a:gd name="T1" fmla="*/ 0 h 179"/>
                  <a:gd name="T2" fmla="*/ 144 w 212"/>
                  <a:gd name="T3" fmla="*/ 36 h 179"/>
                  <a:gd name="T4" fmla="*/ 0 w 212"/>
                  <a:gd name="T5" fmla="*/ 179 h 179"/>
                  <a:gd name="T6" fmla="*/ 177 w 212"/>
                  <a:gd name="T7" fmla="*/ 85 h 179"/>
                  <a:gd name="T8" fmla="*/ 212 w 212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7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>
                  <a:gd name="T0" fmla="*/ 0 w 64"/>
                  <a:gd name="T1" fmla="*/ 22 h 79"/>
                  <a:gd name="T2" fmla="*/ 64 w 64"/>
                  <a:gd name="T3" fmla="*/ 79 h 79"/>
                  <a:gd name="T4" fmla="*/ 60 w 64"/>
                  <a:gd name="T5" fmla="*/ 0 h 79"/>
                  <a:gd name="T6" fmla="*/ 0 w 64"/>
                  <a:gd name="T7" fmla="*/ 22 h 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8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>
                  <a:gd name="T0" fmla="*/ 0 w 137"/>
                  <a:gd name="T1" fmla="*/ 0 h 207"/>
                  <a:gd name="T2" fmla="*/ 17 w 137"/>
                  <a:gd name="T3" fmla="*/ 87 h 207"/>
                  <a:gd name="T4" fmla="*/ 69 w 137"/>
                  <a:gd name="T5" fmla="*/ 154 h 207"/>
                  <a:gd name="T6" fmla="*/ 137 w 137"/>
                  <a:gd name="T7" fmla="*/ 207 h 207"/>
                  <a:gd name="T8" fmla="*/ 0 w 137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9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>
                  <a:gd name="T0" fmla="*/ 0 w 65"/>
                  <a:gd name="T1" fmla="*/ 222 h 222"/>
                  <a:gd name="T2" fmla="*/ 40 w 65"/>
                  <a:gd name="T3" fmla="*/ 142 h 222"/>
                  <a:gd name="T4" fmla="*/ 65 w 65"/>
                  <a:gd name="T5" fmla="*/ 72 h 222"/>
                  <a:gd name="T6" fmla="*/ 7 w 65"/>
                  <a:gd name="T7" fmla="*/ 0 h 222"/>
                  <a:gd name="T8" fmla="*/ 0 w 65"/>
                  <a:gd name="T9" fmla="*/ 222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9257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8750"/>
            <a:ext cx="82296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58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60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61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7139528-6C6F-4FA0-B27E-B540B045C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925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" grpId="0"/>
      <p:bldP spid="9258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25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25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25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25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2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2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88913"/>
            <a:ext cx="8686800" cy="2249487"/>
          </a:xfrm>
        </p:spPr>
        <p:txBody>
          <a:bodyPr/>
          <a:lstStyle/>
          <a:p>
            <a:pPr eaLnBrk="1" hangingPunct="1">
              <a:defRPr/>
            </a:pPr>
            <a:r>
              <a:rPr lang="bg-BG" sz="2400" b="1" dirty="0" smtClean="0">
                <a:effectLst/>
              </a:rPr>
              <a:t>Философия на алгоритмизирането</a:t>
            </a:r>
            <a:br>
              <a:rPr lang="bg-BG" sz="2400" b="1" dirty="0" smtClean="0">
                <a:effectLst/>
              </a:rPr>
            </a:br>
            <a:r>
              <a:rPr lang="bg-BG" sz="2400" b="1" dirty="0" smtClean="0">
                <a:effectLst/>
              </a:rPr>
              <a:t>(</a:t>
            </a:r>
            <a:r>
              <a:rPr lang="en-US" sz="2400" b="1" dirty="0" smtClean="0">
                <a:effectLst/>
              </a:rPr>
              <a:t>design techniques)</a:t>
            </a:r>
            <a:r>
              <a:rPr lang="bg-BG" sz="2400" b="1" dirty="0" smtClean="0">
                <a:effectLst/>
              </a:rPr>
              <a:t/>
            </a:r>
            <a:br>
              <a:rPr lang="bg-BG" sz="2400" b="1" dirty="0" smtClean="0">
                <a:effectLst/>
              </a:rPr>
            </a:br>
            <a:r>
              <a:rPr lang="bg-BG" sz="1400" b="1" dirty="0" smtClean="0">
                <a:solidFill>
                  <a:srgbClr val="000000"/>
                </a:solidFill>
                <a:effectLst/>
              </a:rPr>
              <a:t>ще разгледаме: постъпателни алгоритми, </a:t>
            </a:r>
            <a:r>
              <a:rPr lang="bg-BG" sz="1400" b="1" dirty="0" err="1" smtClean="0">
                <a:solidFill>
                  <a:srgbClr val="000000"/>
                </a:solidFill>
                <a:effectLst/>
              </a:rPr>
              <a:t>алгоритми</a:t>
            </a:r>
            <a:r>
              <a:rPr lang="bg-BG" sz="1400" b="1" dirty="0" smtClean="0">
                <a:solidFill>
                  <a:srgbClr val="000000"/>
                </a:solidFill>
                <a:effectLst/>
              </a:rPr>
              <a:t> - “разделяй и владей”, паралелни алгоритми, подобрения в </a:t>
            </a:r>
            <a:r>
              <a:rPr lang="bg-BG" sz="1400" b="1" dirty="0" err="1" smtClean="0">
                <a:solidFill>
                  <a:srgbClr val="000000"/>
                </a:solidFill>
                <a:effectLst/>
              </a:rPr>
              <a:t>математ</a:t>
            </a:r>
            <a:r>
              <a:rPr lang="bg-BG" sz="1400" b="1" dirty="0" smtClean="0">
                <a:solidFill>
                  <a:srgbClr val="000000"/>
                </a:solidFill>
                <a:effectLst/>
              </a:rPr>
              <a:t>. операции,  динамично програмиране, </a:t>
            </a:r>
            <a:br>
              <a:rPr lang="bg-BG" sz="1400" b="1" dirty="0" smtClean="0">
                <a:solidFill>
                  <a:srgbClr val="000000"/>
                </a:solidFill>
                <a:effectLst/>
              </a:rPr>
            </a:br>
            <a:r>
              <a:rPr lang="bg-BG" sz="1400" b="1" dirty="0" smtClean="0">
                <a:solidFill>
                  <a:srgbClr val="000000"/>
                </a:solidFill>
                <a:effectLst/>
              </a:rPr>
              <a:t>алгоритми с </a:t>
            </a:r>
            <a:r>
              <a:rPr lang="en-US" sz="1400" b="1" dirty="0" smtClean="0">
                <a:solidFill>
                  <a:srgbClr val="000000"/>
                </a:solidFill>
                <a:effectLst/>
              </a:rPr>
              <a:t>backtracking, </a:t>
            </a:r>
            <a:r>
              <a:rPr lang="bg-BG" sz="1400" b="1" dirty="0" smtClean="0">
                <a:solidFill>
                  <a:srgbClr val="000000"/>
                </a:solidFill>
                <a:effectLst/>
              </a:rPr>
              <a:t>алгоритми от ‚теория на </a:t>
            </a:r>
            <a:r>
              <a:rPr lang="bg-BG" sz="1400" b="1" dirty="0" err="1" smtClean="0">
                <a:solidFill>
                  <a:srgbClr val="000000"/>
                </a:solidFill>
                <a:effectLst/>
              </a:rPr>
              <a:t>игрите‘</a:t>
            </a:r>
            <a:r>
              <a:rPr lang="bg-BG" sz="1400" b="1" dirty="0" smtClean="0">
                <a:solidFill>
                  <a:srgbClr val="000000"/>
                </a:solidFill>
                <a:effectLst/>
              </a:rPr>
              <a:t>  </a:t>
            </a:r>
            <a:r>
              <a:rPr lang="bg-BG" sz="1400" b="1" dirty="0" smtClean="0">
                <a:solidFill>
                  <a:srgbClr val="00FF00"/>
                </a:solidFill>
              </a:rPr>
              <a:t/>
            </a:r>
            <a:br>
              <a:rPr lang="bg-BG" sz="1400" b="1" dirty="0" smtClean="0">
                <a:solidFill>
                  <a:srgbClr val="00FF00"/>
                </a:solidFill>
              </a:rPr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2400" b="1" dirty="0" smtClean="0"/>
              <a:t>1. </a:t>
            </a:r>
            <a:r>
              <a:rPr lang="bg-BG" sz="2000" b="1" dirty="0" smtClean="0"/>
              <a:t>Постъпателни алгоритми (</a:t>
            </a:r>
            <a:r>
              <a:rPr lang="en-US" sz="2000" b="1" dirty="0" smtClean="0"/>
              <a:t>greedy algorithms)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667000"/>
            <a:ext cx="8712200" cy="3182938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bg-BG" sz="1800" b="1" dirty="0" smtClean="0"/>
              <a:t>работят поетапно. На всеки етап се взима изглеждащото за най-добро решение, независимо от последиците. Т.е. : локален оптимум. Или стратегията е </a:t>
            </a:r>
            <a:r>
              <a:rPr lang="en-US" sz="1800" b="1" dirty="0" smtClean="0"/>
              <a:t>“</a:t>
            </a:r>
            <a:r>
              <a:rPr lang="en-US" sz="1800" b="1" dirty="0" smtClean="0">
                <a:solidFill>
                  <a:srgbClr val="00FF00"/>
                </a:solidFill>
              </a:rPr>
              <a:t>take what you can get now</a:t>
            </a:r>
            <a:r>
              <a:rPr lang="en-US" sz="1800" b="1" dirty="0" smtClean="0"/>
              <a:t>”.</a:t>
            </a:r>
            <a:r>
              <a:rPr lang="bg-BG" sz="1800" b="1" dirty="0" smtClean="0"/>
              <a:t>  В края на алгоритъма  приемаме, че локалния съвпада с глобалния оптимум. (без гаранция)</a:t>
            </a:r>
            <a:endParaRPr lang="en-US" sz="1800" b="1" dirty="0" smtClean="0"/>
          </a:p>
          <a:p>
            <a:pPr algn="l" eaLnBrk="1" hangingPunct="1">
              <a:lnSpc>
                <a:spcPct val="80000"/>
              </a:lnSpc>
              <a:defRPr/>
            </a:pPr>
            <a:endParaRPr lang="en-US" sz="1800" b="1" dirty="0" smtClean="0"/>
          </a:p>
          <a:p>
            <a:pPr algn="l" eaLnBrk="1" hangingPunct="1">
              <a:lnSpc>
                <a:spcPct val="80000"/>
              </a:lnSpc>
              <a:defRPr/>
            </a:pPr>
            <a:r>
              <a:rPr lang="bg-BG" sz="1800" b="1" i="1" dirty="0" smtClean="0"/>
              <a:t>пример за това е стратегията на връщане на монети: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bg-BG" sz="1800" b="1" i="1" dirty="0" smtClean="0"/>
              <a:t>връща на всеки етап монета с мак. възможна стойност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bg-BG" sz="1800" b="1" i="1" dirty="0" smtClean="0"/>
              <a:t>$17.61  </a:t>
            </a:r>
            <a:r>
              <a:rPr lang="en-US" sz="1800" b="1" i="1" dirty="0" smtClean="0">
                <a:sym typeface="Wingdings" pitchFamily="2" charset="2"/>
              </a:rPr>
              <a:t></a:t>
            </a:r>
            <a:r>
              <a:rPr lang="bg-BG" sz="1800" b="1" i="1" dirty="0" smtClean="0"/>
              <a:t> 1*$10 +1*$5 +2*$1 + 2*0.25(</a:t>
            </a:r>
            <a:r>
              <a:rPr lang="en-US" sz="1800" b="1" i="1" dirty="0" smtClean="0"/>
              <a:t>quarters</a:t>
            </a:r>
            <a:r>
              <a:rPr lang="bg-BG" sz="1800" b="1" i="1" dirty="0" smtClean="0"/>
              <a:t>) +1*0.1 (</a:t>
            </a:r>
            <a:r>
              <a:rPr lang="en-US" sz="1800" b="1" i="1" dirty="0" smtClean="0"/>
              <a:t>dime</a:t>
            </a:r>
            <a:r>
              <a:rPr lang="bg-BG" sz="1800" b="1" i="1" dirty="0" smtClean="0"/>
              <a:t>) + 1*0.01(</a:t>
            </a:r>
            <a:r>
              <a:rPr lang="en-US" sz="1800" b="1" i="1" dirty="0" smtClean="0"/>
              <a:t>penny</a:t>
            </a:r>
            <a:r>
              <a:rPr lang="bg-BG" sz="1800" b="1" i="1" dirty="0" smtClean="0"/>
              <a:t>).  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bg-BG" sz="1800" b="1" i="1" dirty="0" smtClean="0"/>
              <a:t>Този алгоритъм не работи във всички монетарни системи.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bg-BG" sz="1800" b="1" i="1" dirty="0" smtClean="0"/>
              <a:t>Друг пример: </a:t>
            </a:r>
            <a:r>
              <a:rPr lang="bg-BG" sz="1800" b="1" i="1" dirty="0" err="1" smtClean="0"/>
              <a:t>авт</a:t>
            </a:r>
            <a:r>
              <a:rPr lang="bg-BG" sz="1800" b="1" i="1" dirty="0" smtClean="0"/>
              <a:t>. трафик ( не винаги работи оптимално). </a:t>
            </a:r>
            <a:endParaRPr lang="en-US" sz="1800" b="1" i="1" dirty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43"/>
          <p:cNvSpPr>
            <a:spLocks noChangeArrowheads="1"/>
          </p:cNvSpPr>
          <p:nvPr/>
        </p:nvSpPr>
        <p:spPr bwMode="auto">
          <a:xfrm>
            <a:off x="7380288" y="5734050"/>
            <a:ext cx="4318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1" name="Oval 42"/>
          <p:cNvSpPr>
            <a:spLocks noChangeArrowheads="1"/>
          </p:cNvSpPr>
          <p:nvPr/>
        </p:nvSpPr>
        <p:spPr bwMode="auto">
          <a:xfrm>
            <a:off x="6659563" y="515778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2" name="Oval 41"/>
          <p:cNvSpPr>
            <a:spLocks noChangeArrowheads="1"/>
          </p:cNvSpPr>
          <p:nvPr/>
        </p:nvSpPr>
        <p:spPr bwMode="auto">
          <a:xfrm>
            <a:off x="6516688" y="6237288"/>
            <a:ext cx="360362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3" name="Oval 40"/>
          <p:cNvSpPr>
            <a:spLocks noChangeArrowheads="1"/>
          </p:cNvSpPr>
          <p:nvPr/>
        </p:nvSpPr>
        <p:spPr bwMode="auto">
          <a:xfrm>
            <a:off x="5651500" y="5661025"/>
            <a:ext cx="50482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4" name="Oval 39"/>
          <p:cNvSpPr>
            <a:spLocks noChangeArrowheads="1"/>
          </p:cNvSpPr>
          <p:nvPr/>
        </p:nvSpPr>
        <p:spPr bwMode="auto">
          <a:xfrm>
            <a:off x="5651500" y="6524625"/>
            <a:ext cx="360363" cy="333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5" name="Oval 38"/>
          <p:cNvSpPr>
            <a:spLocks noChangeArrowheads="1"/>
          </p:cNvSpPr>
          <p:nvPr/>
        </p:nvSpPr>
        <p:spPr bwMode="auto">
          <a:xfrm>
            <a:off x="4716463" y="6237288"/>
            <a:ext cx="503237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6" name="Oval 37"/>
          <p:cNvSpPr>
            <a:spLocks noChangeArrowheads="1"/>
          </p:cNvSpPr>
          <p:nvPr/>
        </p:nvSpPr>
        <p:spPr bwMode="auto">
          <a:xfrm>
            <a:off x="3851275" y="6597650"/>
            <a:ext cx="360363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7" name="Oval 36"/>
          <p:cNvSpPr>
            <a:spLocks noChangeArrowheads="1"/>
          </p:cNvSpPr>
          <p:nvPr/>
        </p:nvSpPr>
        <p:spPr bwMode="auto">
          <a:xfrm>
            <a:off x="2916238" y="6524625"/>
            <a:ext cx="431800" cy="333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8" name="Oval 35"/>
          <p:cNvSpPr>
            <a:spLocks noChangeArrowheads="1"/>
          </p:cNvSpPr>
          <p:nvPr/>
        </p:nvSpPr>
        <p:spPr bwMode="auto">
          <a:xfrm>
            <a:off x="1979613" y="6524625"/>
            <a:ext cx="288925" cy="333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9" name="Oval 34"/>
          <p:cNvSpPr>
            <a:spLocks noChangeArrowheads="1"/>
          </p:cNvSpPr>
          <p:nvPr/>
        </p:nvSpPr>
        <p:spPr bwMode="auto">
          <a:xfrm>
            <a:off x="1116013" y="6524625"/>
            <a:ext cx="360362" cy="333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0" name="Oval 29"/>
          <p:cNvSpPr>
            <a:spLocks noChangeArrowheads="1"/>
          </p:cNvSpPr>
          <p:nvPr/>
        </p:nvSpPr>
        <p:spPr bwMode="auto">
          <a:xfrm>
            <a:off x="6588125" y="4365625"/>
            <a:ext cx="431800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1" name="Oval 28"/>
          <p:cNvSpPr>
            <a:spLocks noChangeArrowheads="1"/>
          </p:cNvSpPr>
          <p:nvPr/>
        </p:nvSpPr>
        <p:spPr bwMode="auto">
          <a:xfrm>
            <a:off x="5003800" y="4365625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2" name="Oval 27"/>
          <p:cNvSpPr>
            <a:spLocks noChangeArrowheads="1"/>
          </p:cNvSpPr>
          <p:nvPr/>
        </p:nvSpPr>
        <p:spPr bwMode="auto">
          <a:xfrm>
            <a:off x="7451725" y="4005263"/>
            <a:ext cx="360363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3" name="Oval 26"/>
          <p:cNvSpPr>
            <a:spLocks noChangeArrowheads="1"/>
          </p:cNvSpPr>
          <p:nvPr/>
        </p:nvSpPr>
        <p:spPr bwMode="auto">
          <a:xfrm>
            <a:off x="5651500" y="4005263"/>
            <a:ext cx="433388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4" name="Oval 25"/>
          <p:cNvSpPr>
            <a:spLocks noChangeArrowheads="1"/>
          </p:cNvSpPr>
          <p:nvPr/>
        </p:nvSpPr>
        <p:spPr bwMode="auto">
          <a:xfrm>
            <a:off x="6659563" y="3500438"/>
            <a:ext cx="360362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5" name="Oval 24"/>
          <p:cNvSpPr>
            <a:spLocks noChangeArrowheads="1"/>
          </p:cNvSpPr>
          <p:nvPr/>
        </p:nvSpPr>
        <p:spPr bwMode="auto">
          <a:xfrm>
            <a:off x="3851275" y="4652963"/>
            <a:ext cx="43338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6" name="Oval 23"/>
          <p:cNvSpPr>
            <a:spLocks noChangeArrowheads="1"/>
          </p:cNvSpPr>
          <p:nvPr/>
        </p:nvSpPr>
        <p:spPr bwMode="auto">
          <a:xfrm>
            <a:off x="2843213" y="45815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7" name="Oval 22"/>
          <p:cNvSpPr>
            <a:spLocks noChangeArrowheads="1"/>
          </p:cNvSpPr>
          <p:nvPr/>
        </p:nvSpPr>
        <p:spPr bwMode="auto">
          <a:xfrm>
            <a:off x="2051050" y="46529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1116013" y="46529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9" name="Oval 18"/>
          <p:cNvSpPr>
            <a:spLocks noChangeArrowheads="1"/>
          </p:cNvSpPr>
          <p:nvPr/>
        </p:nvSpPr>
        <p:spPr bwMode="auto">
          <a:xfrm>
            <a:off x="6588125" y="2708275"/>
            <a:ext cx="431800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0" name="Oval 17"/>
          <p:cNvSpPr>
            <a:spLocks noChangeArrowheads="1"/>
          </p:cNvSpPr>
          <p:nvPr/>
        </p:nvSpPr>
        <p:spPr bwMode="auto">
          <a:xfrm>
            <a:off x="5724525" y="263683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1" name="Oval 16"/>
          <p:cNvSpPr>
            <a:spLocks noChangeArrowheads="1"/>
          </p:cNvSpPr>
          <p:nvPr/>
        </p:nvSpPr>
        <p:spPr bwMode="auto">
          <a:xfrm>
            <a:off x="6011863" y="2133600"/>
            <a:ext cx="431800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2" name="Oval 15"/>
          <p:cNvSpPr>
            <a:spLocks noChangeArrowheads="1"/>
          </p:cNvSpPr>
          <p:nvPr/>
        </p:nvSpPr>
        <p:spPr bwMode="auto">
          <a:xfrm>
            <a:off x="4787900" y="2708275"/>
            <a:ext cx="431800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3" name="Oval 14"/>
          <p:cNvSpPr>
            <a:spLocks noChangeArrowheads="1"/>
          </p:cNvSpPr>
          <p:nvPr/>
        </p:nvSpPr>
        <p:spPr bwMode="auto">
          <a:xfrm>
            <a:off x="3851275" y="27082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4" name="Oval 13"/>
          <p:cNvSpPr>
            <a:spLocks noChangeArrowheads="1"/>
          </p:cNvSpPr>
          <p:nvPr/>
        </p:nvSpPr>
        <p:spPr bwMode="auto">
          <a:xfrm>
            <a:off x="2843213" y="2708275"/>
            <a:ext cx="360362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5" name="Oval 12"/>
          <p:cNvSpPr>
            <a:spLocks noChangeArrowheads="1"/>
          </p:cNvSpPr>
          <p:nvPr/>
        </p:nvSpPr>
        <p:spPr bwMode="auto">
          <a:xfrm>
            <a:off x="2051050" y="27082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6" name="Oval 11"/>
          <p:cNvSpPr>
            <a:spLocks noChangeArrowheads="1"/>
          </p:cNvSpPr>
          <p:nvPr/>
        </p:nvSpPr>
        <p:spPr bwMode="auto">
          <a:xfrm>
            <a:off x="1116013" y="2708275"/>
            <a:ext cx="360362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7" name="Oval 10"/>
          <p:cNvSpPr>
            <a:spLocks noChangeArrowheads="1"/>
          </p:cNvSpPr>
          <p:nvPr/>
        </p:nvSpPr>
        <p:spPr bwMode="auto">
          <a:xfrm>
            <a:off x="6588125" y="836613"/>
            <a:ext cx="360363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8" name="Oval 9"/>
          <p:cNvSpPr>
            <a:spLocks noChangeArrowheads="1"/>
          </p:cNvSpPr>
          <p:nvPr/>
        </p:nvSpPr>
        <p:spPr bwMode="auto">
          <a:xfrm>
            <a:off x="5724525" y="836613"/>
            <a:ext cx="360363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19" name="Oval 8"/>
          <p:cNvSpPr>
            <a:spLocks noChangeArrowheads="1"/>
          </p:cNvSpPr>
          <p:nvPr/>
        </p:nvSpPr>
        <p:spPr bwMode="auto">
          <a:xfrm>
            <a:off x="4787900" y="765175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20" name="Oval 7"/>
          <p:cNvSpPr>
            <a:spLocks noChangeArrowheads="1"/>
          </p:cNvSpPr>
          <p:nvPr/>
        </p:nvSpPr>
        <p:spPr bwMode="auto">
          <a:xfrm>
            <a:off x="3851275" y="836613"/>
            <a:ext cx="2889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21" name="Oval 6"/>
          <p:cNvSpPr>
            <a:spLocks noChangeArrowheads="1"/>
          </p:cNvSpPr>
          <p:nvPr/>
        </p:nvSpPr>
        <p:spPr bwMode="auto">
          <a:xfrm>
            <a:off x="2916238" y="765175"/>
            <a:ext cx="287337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22" name="Oval 5"/>
          <p:cNvSpPr>
            <a:spLocks noChangeArrowheads="1"/>
          </p:cNvSpPr>
          <p:nvPr/>
        </p:nvSpPr>
        <p:spPr bwMode="auto">
          <a:xfrm>
            <a:off x="1979613" y="836613"/>
            <a:ext cx="360362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23" name="Oval 4"/>
          <p:cNvSpPr>
            <a:spLocks noChangeArrowheads="1"/>
          </p:cNvSpPr>
          <p:nvPr/>
        </p:nvSpPr>
        <p:spPr bwMode="auto">
          <a:xfrm>
            <a:off x="1116013" y="836613"/>
            <a:ext cx="287337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8750"/>
            <a:ext cx="8964612" cy="6699250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800" b="1" smtClean="0"/>
              <a:t>начало:</a:t>
            </a:r>
            <a:br>
              <a:rPr lang="bg-BG" sz="1800" b="1" smtClean="0"/>
            </a:br>
            <a:r>
              <a:rPr lang="bg-BG" sz="1800" b="1" smtClean="0"/>
              <a:t>	</a:t>
            </a:r>
            <a:r>
              <a:rPr lang="bg-BG" sz="1400" b="1" smtClean="0"/>
              <a:t>10	15	12	3	4	13	1</a:t>
            </a:r>
            <a:r>
              <a:rPr lang="en-US" sz="1400" b="1" smtClean="0"/>
              <a:t/>
            </a:r>
            <a:br>
              <a:rPr lang="en-US" sz="1400" b="1" smtClean="0"/>
            </a:br>
            <a:r>
              <a:rPr lang="bg-BG" sz="1800" b="1" smtClean="0"/>
              <a:t>	а	е	</a:t>
            </a:r>
            <a:r>
              <a:rPr lang="en-US" sz="1800" b="1" smtClean="0"/>
              <a:t>I	s	t	sp	nl</a:t>
            </a:r>
            <a:r>
              <a:rPr lang="bg-BG" sz="1800" b="1" smtClean="0"/>
              <a:t>				</a:t>
            </a:r>
            <a:r>
              <a:rPr lang="en-US" sz="1800" b="1" smtClean="0"/>
              <a:t/>
            </a:r>
            <a:br>
              <a:rPr lang="en-US" sz="1800" b="1" smtClean="0"/>
            </a:br>
            <a:r>
              <a:rPr lang="bg-BG" sz="1800" b="1" smtClean="0"/>
              <a:t>първо обединение ( няма значение кое е ляво, така че реализиращата процедура няма да прави връщания назад). Теглото на новополученото д-во е сума:</a:t>
            </a:r>
            <a:br>
              <a:rPr lang="bg-BG" sz="1800" b="1" smtClean="0"/>
            </a:br>
            <a:r>
              <a:rPr lang="en-US" sz="1800" b="1" smtClean="0"/>
              <a:t>	10	15	12	4	13	4   T1</a:t>
            </a:r>
            <a:r>
              <a:rPr lang="bg-BG" sz="1800" b="1" smtClean="0"/>
              <a:t/>
            </a:r>
            <a:br>
              <a:rPr lang="bg-BG" sz="1800" b="1" smtClean="0"/>
            </a:br>
            <a:r>
              <a:rPr lang="en-US" sz="1800" b="1" smtClean="0"/>
              <a:t>			</a:t>
            </a:r>
            <a:r>
              <a:rPr lang="bg-BG" sz="1800" b="1" smtClean="0"/>
              <a:t/>
            </a:r>
            <a:br>
              <a:rPr lang="bg-BG" sz="1800" b="1" smtClean="0"/>
            </a:br>
            <a:r>
              <a:rPr lang="en-US" sz="1800" b="1" smtClean="0"/>
              <a:t>	a	e	I	t	sp	s	nl</a:t>
            </a:r>
            <a:br>
              <a:rPr lang="en-US" sz="1800" b="1" smtClean="0"/>
            </a:br>
            <a:r>
              <a:rPr lang="bg-BG" sz="1800" b="1" smtClean="0"/>
              <a:t>Реализацията в програма е лесна: правим нов възел, установяваме 2 указателя и изчисляваме тегло.</a:t>
            </a:r>
            <a:br>
              <a:rPr lang="bg-BG" sz="1800" b="1" smtClean="0"/>
            </a:br>
            <a:r>
              <a:rPr lang="bg-BG" sz="1800" b="1" smtClean="0"/>
              <a:t>продължаваме:</a:t>
            </a:r>
            <a:r>
              <a:rPr lang="en-US" sz="1800" b="1" smtClean="0"/>
              <a:t>						T2    8			</a:t>
            </a:r>
            <a:r>
              <a:rPr lang="bg-BG" sz="1800" b="1" smtClean="0"/>
              <a:t/>
            </a:r>
            <a:br>
              <a:rPr lang="bg-BG" sz="1800" b="1" smtClean="0"/>
            </a:br>
            <a:r>
              <a:rPr lang="en-US" sz="1800" b="1" smtClean="0"/>
              <a:t>						T1		t</a:t>
            </a:r>
            <a:r>
              <a:rPr lang="bg-BG" sz="1800" b="1" smtClean="0"/>
              <a:t/>
            </a:r>
            <a:br>
              <a:rPr lang="bg-BG" sz="1800" b="1" smtClean="0"/>
            </a:br>
            <a:r>
              <a:rPr lang="en-US" sz="1800" b="1" smtClean="0"/>
              <a:t>	10	15	12	13	    s		nl			a	e	I	sp					</a:t>
            </a: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en-US" sz="1800" b="1" smtClean="0"/>
              <a:t>							T3    18</a:t>
            </a: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en-US" sz="1800" b="1" smtClean="0"/>
              <a:t>						T2		a</a:t>
            </a: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en-US" sz="1800" b="1" smtClean="0"/>
              <a:t>	15	12	13		T1		t</a:t>
            </a:r>
            <a:r>
              <a:rPr lang="bg-BG" sz="1800" b="1" smtClean="0"/>
              <a:t/>
            </a:r>
            <a:br>
              <a:rPr lang="bg-BG" sz="1800" b="1" smtClean="0"/>
            </a:br>
            <a:r>
              <a:rPr lang="en-US" sz="1800" b="1" smtClean="0"/>
              <a:t>	e	I	sp	s		nl</a:t>
            </a:r>
          </a:p>
        </p:txBody>
      </p:sp>
      <p:sp>
        <p:nvSpPr>
          <p:cNvPr id="12325" name="Line 19"/>
          <p:cNvSpPr>
            <a:spLocks noChangeShapeType="1"/>
          </p:cNvSpPr>
          <p:nvPr/>
        </p:nvSpPr>
        <p:spPr bwMode="auto">
          <a:xfrm flipH="1">
            <a:off x="5940425" y="2492375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26" name="Line 20"/>
          <p:cNvSpPr>
            <a:spLocks noChangeShapeType="1"/>
          </p:cNvSpPr>
          <p:nvPr/>
        </p:nvSpPr>
        <p:spPr bwMode="auto">
          <a:xfrm>
            <a:off x="6300788" y="2492375"/>
            <a:ext cx="3587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27" name="Line 30"/>
          <p:cNvSpPr>
            <a:spLocks noChangeShapeType="1"/>
          </p:cNvSpPr>
          <p:nvPr/>
        </p:nvSpPr>
        <p:spPr bwMode="auto">
          <a:xfrm flipH="1">
            <a:off x="6156325" y="3789363"/>
            <a:ext cx="5762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28" name="Line 31"/>
          <p:cNvSpPr>
            <a:spLocks noChangeShapeType="1"/>
          </p:cNvSpPr>
          <p:nvPr/>
        </p:nvSpPr>
        <p:spPr bwMode="auto">
          <a:xfrm>
            <a:off x="6732588" y="3789363"/>
            <a:ext cx="7191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29" name="Line 32"/>
          <p:cNvSpPr>
            <a:spLocks noChangeShapeType="1"/>
          </p:cNvSpPr>
          <p:nvPr/>
        </p:nvSpPr>
        <p:spPr bwMode="auto">
          <a:xfrm flipH="1">
            <a:off x="5292725" y="4365625"/>
            <a:ext cx="5032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30" name="Line 33"/>
          <p:cNvSpPr>
            <a:spLocks noChangeShapeType="1"/>
          </p:cNvSpPr>
          <p:nvPr/>
        </p:nvSpPr>
        <p:spPr bwMode="auto">
          <a:xfrm>
            <a:off x="5795963" y="4365625"/>
            <a:ext cx="8636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31" name="Line 44"/>
          <p:cNvSpPr>
            <a:spLocks noChangeShapeType="1"/>
          </p:cNvSpPr>
          <p:nvPr/>
        </p:nvSpPr>
        <p:spPr bwMode="auto">
          <a:xfrm flipH="1">
            <a:off x="6227763" y="5445125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32" name="Line 45"/>
          <p:cNvSpPr>
            <a:spLocks noChangeShapeType="1"/>
          </p:cNvSpPr>
          <p:nvPr/>
        </p:nvSpPr>
        <p:spPr bwMode="auto">
          <a:xfrm>
            <a:off x="6732588" y="544512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33" name="Line 46"/>
          <p:cNvSpPr>
            <a:spLocks noChangeShapeType="1"/>
          </p:cNvSpPr>
          <p:nvPr/>
        </p:nvSpPr>
        <p:spPr bwMode="auto">
          <a:xfrm flipH="1">
            <a:off x="5219700" y="6021388"/>
            <a:ext cx="5048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34" name="Line 47"/>
          <p:cNvSpPr>
            <a:spLocks noChangeShapeType="1"/>
          </p:cNvSpPr>
          <p:nvPr/>
        </p:nvSpPr>
        <p:spPr bwMode="auto">
          <a:xfrm>
            <a:off x="5795963" y="6021388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35" name="Line 48"/>
          <p:cNvSpPr>
            <a:spLocks noChangeShapeType="1"/>
          </p:cNvSpPr>
          <p:nvPr/>
        </p:nvSpPr>
        <p:spPr bwMode="auto">
          <a:xfrm flipH="1">
            <a:off x="4211638" y="6453188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36" name="Line 49"/>
          <p:cNvSpPr>
            <a:spLocks noChangeShapeType="1"/>
          </p:cNvSpPr>
          <p:nvPr/>
        </p:nvSpPr>
        <p:spPr bwMode="auto">
          <a:xfrm>
            <a:off x="4787900" y="6453188"/>
            <a:ext cx="7921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8"/>
          <p:cNvSpPr>
            <a:spLocks noChangeArrowheads="1"/>
          </p:cNvSpPr>
          <p:nvPr/>
        </p:nvSpPr>
        <p:spPr bwMode="auto">
          <a:xfrm>
            <a:off x="4932363" y="4868863"/>
            <a:ext cx="503237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15" name="Oval 27"/>
          <p:cNvSpPr>
            <a:spLocks noChangeArrowheads="1"/>
          </p:cNvSpPr>
          <p:nvPr/>
        </p:nvSpPr>
        <p:spPr bwMode="auto">
          <a:xfrm>
            <a:off x="4140200" y="49418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16" name="Oval 26"/>
          <p:cNvSpPr>
            <a:spLocks noChangeArrowheads="1"/>
          </p:cNvSpPr>
          <p:nvPr/>
        </p:nvSpPr>
        <p:spPr bwMode="auto">
          <a:xfrm>
            <a:off x="3132138" y="4941888"/>
            <a:ext cx="503237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17" name="Oval 25"/>
          <p:cNvSpPr>
            <a:spLocks noChangeArrowheads="1"/>
          </p:cNvSpPr>
          <p:nvPr/>
        </p:nvSpPr>
        <p:spPr bwMode="auto">
          <a:xfrm>
            <a:off x="1331913" y="4868863"/>
            <a:ext cx="287337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18" name="Oval 24"/>
          <p:cNvSpPr>
            <a:spLocks noChangeArrowheads="1"/>
          </p:cNvSpPr>
          <p:nvPr/>
        </p:nvSpPr>
        <p:spPr bwMode="auto">
          <a:xfrm>
            <a:off x="2268538" y="4365625"/>
            <a:ext cx="431800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19" name="Oval 23"/>
          <p:cNvSpPr>
            <a:spLocks noChangeArrowheads="1"/>
          </p:cNvSpPr>
          <p:nvPr/>
        </p:nvSpPr>
        <p:spPr bwMode="auto">
          <a:xfrm>
            <a:off x="5795963" y="4365625"/>
            <a:ext cx="431800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0" name="Oval 22"/>
          <p:cNvSpPr>
            <a:spLocks noChangeArrowheads="1"/>
          </p:cNvSpPr>
          <p:nvPr/>
        </p:nvSpPr>
        <p:spPr bwMode="auto">
          <a:xfrm>
            <a:off x="4140200" y="4365625"/>
            <a:ext cx="360363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1" name="Oval 21"/>
          <p:cNvSpPr>
            <a:spLocks noChangeArrowheads="1"/>
          </p:cNvSpPr>
          <p:nvPr/>
        </p:nvSpPr>
        <p:spPr bwMode="auto">
          <a:xfrm>
            <a:off x="5076825" y="3789363"/>
            <a:ext cx="4318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2" name="Oval 20"/>
          <p:cNvSpPr>
            <a:spLocks noChangeArrowheads="1"/>
          </p:cNvSpPr>
          <p:nvPr/>
        </p:nvSpPr>
        <p:spPr bwMode="auto">
          <a:xfrm>
            <a:off x="6948488" y="38608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3" name="Oval 19"/>
          <p:cNvSpPr>
            <a:spLocks noChangeArrowheads="1"/>
          </p:cNvSpPr>
          <p:nvPr/>
        </p:nvSpPr>
        <p:spPr bwMode="auto">
          <a:xfrm>
            <a:off x="7812088" y="3644900"/>
            <a:ext cx="215900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4" name="Oval 18"/>
          <p:cNvSpPr>
            <a:spLocks noChangeArrowheads="1"/>
          </p:cNvSpPr>
          <p:nvPr/>
        </p:nvSpPr>
        <p:spPr bwMode="auto">
          <a:xfrm>
            <a:off x="6011863" y="3573463"/>
            <a:ext cx="360362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7380288" y="2997200"/>
            <a:ext cx="4318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6" name="Oval 16"/>
          <p:cNvSpPr>
            <a:spLocks noChangeArrowheads="1"/>
          </p:cNvSpPr>
          <p:nvPr/>
        </p:nvSpPr>
        <p:spPr bwMode="auto">
          <a:xfrm>
            <a:off x="3203575" y="2205038"/>
            <a:ext cx="360363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2195513" y="22050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8" name="Oval 14"/>
          <p:cNvSpPr>
            <a:spLocks noChangeArrowheads="1"/>
          </p:cNvSpPr>
          <p:nvPr/>
        </p:nvSpPr>
        <p:spPr bwMode="auto">
          <a:xfrm>
            <a:off x="1403350" y="2276475"/>
            <a:ext cx="2889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9" name="Oval 13"/>
          <p:cNvSpPr>
            <a:spLocks noChangeArrowheads="1"/>
          </p:cNvSpPr>
          <p:nvPr/>
        </p:nvSpPr>
        <p:spPr bwMode="auto">
          <a:xfrm>
            <a:off x="2339975" y="1628775"/>
            <a:ext cx="360363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30" name="Oval 12"/>
          <p:cNvSpPr>
            <a:spLocks noChangeArrowheads="1"/>
          </p:cNvSpPr>
          <p:nvPr/>
        </p:nvSpPr>
        <p:spPr bwMode="auto">
          <a:xfrm>
            <a:off x="4067175" y="2205038"/>
            <a:ext cx="360363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31" name="Oval 11"/>
          <p:cNvSpPr>
            <a:spLocks noChangeArrowheads="1"/>
          </p:cNvSpPr>
          <p:nvPr/>
        </p:nvSpPr>
        <p:spPr bwMode="auto">
          <a:xfrm>
            <a:off x="5076825" y="2276475"/>
            <a:ext cx="35877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32" name="Oval 10"/>
          <p:cNvSpPr>
            <a:spLocks noChangeArrowheads="1"/>
          </p:cNvSpPr>
          <p:nvPr/>
        </p:nvSpPr>
        <p:spPr bwMode="auto">
          <a:xfrm>
            <a:off x="4140200" y="1628775"/>
            <a:ext cx="431800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33" name="Oval 9"/>
          <p:cNvSpPr>
            <a:spLocks noChangeArrowheads="1"/>
          </p:cNvSpPr>
          <p:nvPr/>
        </p:nvSpPr>
        <p:spPr bwMode="auto">
          <a:xfrm>
            <a:off x="6948488" y="14128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34" name="Oval 8"/>
          <p:cNvSpPr>
            <a:spLocks noChangeArrowheads="1"/>
          </p:cNvSpPr>
          <p:nvPr/>
        </p:nvSpPr>
        <p:spPr bwMode="auto">
          <a:xfrm>
            <a:off x="5940425" y="1700213"/>
            <a:ext cx="28733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35" name="Oval 7"/>
          <p:cNvSpPr>
            <a:spLocks noChangeArrowheads="1"/>
          </p:cNvSpPr>
          <p:nvPr/>
        </p:nvSpPr>
        <p:spPr bwMode="auto">
          <a:xfrm>
            <a:off x="5003800" y="1268413"/>
            <a:ext cx="4318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36" name="Oval 5"/>
          <p:cNvSpPr>
            <a:spLocks noChangeArrowheads="1"/>
          </p:cNvSpPr>
          <p:nvPr/>
        </p:nvSpPr>
        <p:spPr bwMode="auto">
          <a:xfrm>
            <a:off x="6011863" y="7651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435975" cy="564673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1800" b="1" smtClean="0"/>
              <a:t>							</a:t>
            </a:r>
            <a:br>
              <a:rPr lang="en-US" sz="1800" b="1" smtClean="0"/>
            </a:br>
            <a:r>
              <a:rPr lang="en-US" sz="1800" b="1" smtClean="0"/>
              <a:t>					      18	T3		</a:t>
            </a:r>
            <a:br>
              <a:rPr lang="en-US" sz="1800" b="1" smtClean="0"/>
            </a:b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					T2		a</a:t>
            </a:r>
            <a:br>
              <a:rPr lang="en-US" sz="1800" b="1" smtClean="0"/>
            </a:br>
            <a:r>
              <a:rPr lang="en-US" sz="1800" b="1" smtClean="0"/>
              <a:t>		T4   25		T1		t</a:t>
            </a:r>
            <a:br>
              <a:rPr lang="en-US" sz="1800" b="1" smtClean="0"/>
            </a:b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	e   15    I		sp	s	nl</a:t>
            </a:r>
            <a:br>
              <a:rPr lang="en-US" sz="1800" b="1" smtClean="0"/>
            </a:b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							33   T5</a:t>
            </a:r>
            <a:br>
              <a:rPr lang="en-US" sz="1800" b="1" smtClean="0"/>
            </a:b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						T3		e</a:t>
            </a:r>
            <a:br>
              <a:rPr lang="en-US" sz="1800" b="1" smtClean="0"/>
            </a:br>
            <a:r>
              <a:rPr lang="en-US" sz="1800" b="1" smtClean="0"/>
              <a:t>					T2		a</a:t>
            </a:r>
            <a:br>
              <a:rPr lang="en-US" sz="1800" b="1" smtClean="0"/>
            </a:b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		T4   25		T1		t</a:t>
            </a:r>
            <a:br>
              <a:rPr lang="en-US" sz="1800" b="1" smtClean="0"/>
            </a:b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	I		sp	s	nl</a:t>
            </a:r>
            <a:br>
              <a:rPr lang="en-US" sz="1800" b="1" smtClean="0"/>
            </a:br>
            <a:r>
              <a:rPr lang="en-US" sz="1800" b="1" smtClean="0"/>
              <a:t/>
            </a:r>
            <a:br>
              <a:rPr lang="en-US" sz="1800" b="1" smtClean="0"/>
            </a:br>
            <a:r>
              <a:rPr lang="bg-BG" sz="1800" b="1" smtClean="0"/>
              <a:t>краят ( след обединението) беше вече показан</a:t>
            </a:r>
            <a:endParaRPr lang="en-US" sz="1800" b="1" smtClean="0"/>
          </a:p>
        </p:txBody>
      </p:sp>
      <p:sp>
        <p:nvSpPr>
          <p:cNvPr id="13338" name="Line 29"/>
          <p:cNvSpPr>
            <a:spLocks noChangeShapeType="1"/>
          </p:cNvSpPr>
          <p:nvPr/>
        </p:nvSpPr>
        <p:spPr bwMode="auto">
          <a:xfrm flipH="1">
            <a:off x="1619250" y="4652963"/>
            <a:ext cx="7921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39" name="Line 30"/>
          <p:cNvSpPr>
            <a:spLocks noChangeShapeType="1"/>
          </p:cNvSpPr>
          <p:nvPr/>
        </p:nvSpPr>
        <p:spPr bwMode="auto">
          <a:xfrm>
            <a:off x="2411413" y="4652963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0" name="Line 31"/>
          <p:cNvSpPr>
            <a:spLocks noChangeShapeType="1"/>
          </p:cNvSpPr>
          <p:nvPr/>
        </p:nvSpPr>
        <p:spPr bwMode="auto">
          <a:xfrm flipH="1">
            <a:off x="6372225" y="3284538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>
            <a:off x="7451725" y="3284538"/>
            <a:ext cx="4333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2" name="Line 33"/>
          <p:cNvSpPr>
            <a:spLocks noChangeShapeType="1"/>
          </p:cNvSpPr>
          <p:nvPr/>
        </p:nvSpPr>
        <p:spPr bwMode="auto">
          <a:xfrm flipH="1">
            <a:off x="5580063" y="3860800"/>
            <a:ext cx="5048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3" name="Line 34"/>
          <p:cNvSpPr>
            <a:spLocks noChangeShapeType="1"/>
          </p:cNvSpPr>
          <p:nvPr/>
        </p:nvSpPr>
        <p:spPr bwMode="auto">
          <a:xfrm>
            <a:off x="6084888" y="3860800"/>
            <a:ext cx="8636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4" name="Line 35"/>
          <p:cNvSpPr>
            <a:spLocks noChangeShapeType="1"/>
          </p:cNvSpPr>
          <p:nvPr/>
        </p:nvSpPr>
        <p:spPr bwMode="auto">
          <a:xfrm flipH="1">
            <a:off x="4500563" y="4149725"/>
            <a:ext cx="7191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5" name="Line 36"/>
          <p:cNvSpPr>
            <a:spLocks noChangeShapeType="1"/>
          </p:cNvSpPr>
          <p:nvPr/>
        </p:nvSpPr>
        <p:spPr bwMode="auto">
          <a:xfrm>
            <a:off x="5219700" y="414972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6" name="Line 37"/>
          <p:cNvSpPr>
            <a:spLocks noChangeShapeType="1"/>
          </p:cNvSpPr>
          <p:nvPr/>
        </p:nvSpPr>
        <p:spPr bwMode="auto">
          <a:xfrm>
            <a:off x="4284663" y="46529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7" name="Line 38"/>
          <p:cNvSpPr>
            <a:spLocks noChangeShapeType="1"/>
          </p:cNvSpPr>
          <p:nvPr/>
        </p:nvSpPr>
        <p:spPr bwMode="auto">
          <a:xfrm>
            <a:off x="4284663" y="4652963"/>
            <a:ext cx="7191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8" name="Line 39"/>
          <p:cNvSpPr>
            <a:spLocks noChangeShapeType="1"/>
          </p:cNvSpPr>
          <p:nvPr/>
        </p:nvSpPr>
        <p:spPr bwMode="auto">
          <a:xfrm flipH="1">
            <a:off x="2411413" y="1916113"/>
            <a:ext cx="730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49" name="Line 40"/>
          <p:cNvSpPr>
            <a:spLocks noChangeShapeType="1"/>
          </p:cNvSpPr>
          <p:nvPr/>
        </p:nvSpPr>
        <p:spPr bwMode="auto">
          <a:xfrm>
            <a:off x="2484438" y="1916113"/>
            <a:ext cx="7921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50" name="Line 41"/>
          <p:cNvSpPr>
            <a:spLocks noChangeShapeType="1"/>
          </p:cNvSpPr>
          <p:nvPr/>
        </p:nvSpPr>
        <p:spPr bwMode="auto">
          <a:xfrm flipH="1">
            <a:off x="4284663" y="1916113"/>
            <a:ext cx="714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51" name="Line 42"/>
          <p:cNvSpPr>
            <a:spLocks noChangeShapeType="1"/>
          </p:cNvSpPr>
          <p:nvPr/>
        </p:nvSpPr>
        <p:spPr bwMode="auto">
          <a:xfrm>
            <a:off x="4356100" y="1916113"/>
            <a:ext cx="7921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52" name="Line 43"/>
          <p:cNvSpPr>
            <a:spLocks noChangeShapeType="1"/>
          </p:cNvSpPr>
          <p:nvPr/>
        </p:nvSpPr>
        <p:spPr bwMode="auto">
          <a:xfrm flipH="1">
            <a:off x="4500563" y="1557338"/>
            <a:ext cx="5762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53" name="Line 44"/>
          <p:cNvSpPr>
            <a:spLocks noChangeShapeType="1"/>
          </p:cNvSpPr>
          <p:nvPr/>
        </p:nvSpPr>
        <p:spPr bwMode="auto">
          <a:xfrm>
            <a:off x="5076825" y="1628775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54" name="Line 45"/>
          <p:cNvSpPr>
            <a:spLocks noChangeShapeType="1"/>
          </p:cNvSpPr>
          <p:nvPr/>
        </p:nvSpPr>
        <p:spPr bwMode="auto">
          <a:xfrm flipH="1">
            <a:off x="5435600" y="1125538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55" name="Line 46"/>
          <p:cNvSpPr>
            <a:spLocks noChangeShapeType="1"/>
          </p:cNvSpPr>
          <p:nvPr/>
        </p:nvSpPr>
        <p:spPr bwMode="auto">
          <a:xfrm>
            <a:off x="6227763" y="1125538"/>
            <a:ext cx="6492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6712"/>
            <a:ext cx="9144000" cy="4581128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800" b="1" dirty="0" smtClean="0">
                <a:solidFill>
                  <a:schemeClr val="tx1"/>
                </a:solidFill>
              </a:rPr>
              <a:t> </a:t>
            </a:r>
            <a:r>
              <a:rPr lang="bg-BG" sz="2400" b="1" dirty="0" err="1" smtClean="0">
                <a:solidFill>
                  <a:schemeClr val="tx1"/>
                </a:solidFill>
              </a:rPr>
              <a:t>Хофмановият</a:t>
            </a:r>
            <a:r>
              <a:rPr lang="bg-BG" sz="2400" b="1" dirty="0" smtClean="0">
                <a:solidFill>
                  <a:schemeClr val="tx1"/>
                </a:solidFill>
              </a:rPr>
              <a:t> алгоритъм води до оптимално  кодиране, както в  локална област, така и глобално</a:t>
            </a: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400" b="1" dirty="0" smtClean="0">
                <a:solidFill>
                  <a:schemeClr val="tx1"/>
                </a:solidFill>
                <a:effectLst/>
              </a:rPr>
              <a:t>1</a:t>
            </a:r>
            <a:r>
              <a:rPr lang="bg-BG" sz="1600" b="1" i="1" dirty="0" smtClean="0">
                <a:solidFill>
                  <a:schemeClr val="tx1"/>
                </a:solidFill>
                <a:effectLst/>
              </a:rPr>
              <a:t>. 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полученото дърво е пълно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.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 То не може да се подобрява с местене възли </a:t>
            </a:r>
            <a:br>
              <a:rPr lang="bg-BG" sz="1800" b="1" i="1" dirty="0" smtClean="0">
                <a:solidFill>
                  <a:schemeClr val="tx1"/>
                </a:solidFill>
                <a:effectLst/>
              </a:rPr>
            </a:br>
            <a:r>
              <a:rPr lang="bg-BG" sz="1800" b="1" i="1" dirty="0" smtClean="0">
                <a:solidFill>
                  <a:schemeClr val="tx1"/>
                </a:solidFill>
                <a:effectLst/>
              </a:rPr>
              <a:t>    нагоре.</a:t>
            </a:r>
            <a:br>
              <a:rPr lang="bg-BG" sz="1800" b="1" i="1" dirty="0" smtClean="0">
                <a:solidFill>
                  <a:schemeClr val="tx1"/>
                </a:solidFill>
                <a:effectLst/>
              </a:rPr>
            </a:br>
            <a:r>
              <a:rPr lang="bg-BG" sz="1800" b="1" i="1" dirty="0" smtClean="0">
                <a:solidFill>
                  <a:schemeClr val="tx1"/>
                </a:solidFill>
                <a:effectLst/>
              </a:rPr>
              <a:t/>
            </a:r>
            <a:br>
              <a:rPr lang="bg-BG" sz="1800" b="1" i="1" dirty="0" smtClean="0">
                <a:solidFill>
                  <a:schemeClr val="tx1"/>
                </a:solidFill>
                <a:effectLst/>
              </a:rPr>
            </a:br>
            <a:r>
              <a:rPr lang="bg-BG" sz="1800" b="1" i="1" dirty="0" smtClean="0">
                <a:solidFill>
                  <a:schemeClr val="tx1"/>
                </a:solidFill>
                <a:effectLst/>
              </a:rPr>
              <a:t>2. Две букви  (напр. “а, б” ) с мин. честота винаги са най-долу. </a:t>
            </a:r>
            <a:br>
              <a:rPr lang="bg-BG" sz="1800" b="1" i="1" dirty="0" smtClean="0">
                <a:solidFill>
                  <a:schemeClr val="tx1"/>
                </a:solidFill>
                <a:effectLst/>
              </a:rPr>
            </a:br>
            <a:r>
              <a:rPr lang="bg-BG" sz="1800" b="1" i="1" dirty="0">
                <a:solidFill>
                  <a:schemeClr val="tx1"/>
                </a:solidFill>
                <a:effectLst/>
              </a:rPr>
              <a:t>	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Доказваме с използване на обратно твърдение: </a:t>
            </a:r>
            <a:br>
              <a:rPr lang="bg-BG" sz="1800" b="1" i="1" dirty="0" smtClean="0">
                <a:solidFill>
                  <a:schemeClr val="tx1"/>
                </a:solidFill>
                <a:effectLst/>
              </a:rPr>
            </a:br>
            <a:r>
              <a:rPr lang="bg-BG" sz="1800" b="1" i="1" dirty="0" smtClean="0">
                <a:solidFill>
                  <a:schemeClr val="tx1"/>
                </a:solidFill>
                <a:effectLst/>
              </a:rPr>
              <a:t>ако това не е така , (поне едното от а и б не е в най-дълбоко листо), то има някакво г (дървото е пълно) което е там. Но щом а е по-рядко срещано от г, то най-лесно ще подобрим общата цена като разменим</a:t>
            </a:r>
            <a:br>
              <a:rPr lang="bg-BG" sz="1800" b="1" i="1" dirty="0" smtClean="0">
                <a:solidFill>
                  <a:schemeClr val="tx1"/>
                </a:solidFill>
                <a:effectLst/>
              </a:rPr>
            </a:br>
            <a:r>
              <a:rPr lang="bg-BG" sz="2000" b="1" i="1" dirty="0" smtClean="0">
                <a:solidFill>
                  <a:schemeClr val="tx1"/>
                </a:solidFill>
                <a:effectLst/>
              </a:rPr>
              <a:t> а и г.</a:t>
            </a:r>
            <a:br>
              <a:rPr lang="bg-BG" sz="2000" b="1" i="1" dirty="0" smtClean="0">
                <a:solidFill>
                  <a:schemeClr val="tx1"/>
                </a:solidFill>
                <a:effectLst/>
              </a:rPr>
            </a:br>
            <a:r>
              <a:rPr lang="bg-BG" sz="1800" b="1" i="1" dirty="0" smtClean="0">
                <a:solidFill>
                  <a:schemeClr val="tx1"/>
                </a:solidFill>
                <a:effectLst/>
              </a:rPr>
              <a:t/>
            </a:r>
            <a:br>
              <a:rPr lang="bg-BG" sz="1800" b="1" i="1" dirty="0" smtClean="0">
                <a:solidFill>
                  <a:schemeClr val="tx1"/>
                </a:solidFill>
                <a:effectLst/>
              </a:rPr>
            </a:br>
            <a:r>
              <a:rPr lang="bg-BG" sz="1800" b="1" i="1" dirty="0" smtClean="0">
                <a:solidFill>
                  <a:schemeClr val="tx1"/>
                </a:solidFill>
                <a:effectLst/>
              </a:rPr>
              <a:t>3. Очевидно, 2 символа във възли </a:t>
            </a:r>
            <a:r>
              <a:rPr lang="bg-BG" sz="1800" b="1" i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с еднаква дълбочина могат да се разместват без променяне на оптималния избор. </a:t>
            </a:r>
            <a:r>
              <a:rPr lang="bg-BG" sz="1600" b="1" i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lang="bg-BG" sz="1600" b="1" i="1" dirty="0" smtClean="0">
                <a:solidFill>
                  <a:schemeClr val="tx2">
                    <a:lumMod val="75000"/>
                  </a:schemeClr>
                </a:solidFill>
                <a:effectLst/>
              </a:rPr>
            </a:br>
            <a:endParaRPr lang="en-US" sz="1400" b="1" i="1" u="sng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20688"/>
            <a:ext cx="856895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i="1" dirty="0"/>
              <a:t>4. </a:t>
            </a:r>
            <a:r>
              <a:rPr lang="bg-BG" b="1" i="1" dirty="0" smtClean="0"/>
              <a:t>Всъщност, </a:t>
            </a:r>
            <a:r>
              <a:rPr lang="bg-BG" b="1" i="1" dirty="0"/>
              <a:t>сливайки дървета, можем да </a:t>
            </a:r>
            <a:r>
              <a:rPr lang="bg-BG" b="1" i="1" dirty="0" smtClean="0"/>
              <a:t>считаме, </a:t>
            </a:r>
            <a:r>
              <a:rPr lang="bg-BG" b="1" i="1" dirty="0"/>
              <a:t>че сливаме символи и метасимволи( пр. е, Т4, Т3), които имат мин. честота. </a:t>
            </a:r>
            <a:r>
              <a:rPr lang="bg-BG" b="1" i="1" dirty="0" smtClean="0"/>
              <a:t>Алгоритмът </a:t>
            </a:r>
            <a:r>
              <a:rPr lang="bg-BG" b="1" i="1" dirty="0"/>
              <a:t>работи еднотипно, при това позволявайки разширения в азбуката</a:t>
            </a:r>
            <a:r>
              <a:rPr lang="bg-BG" b="1" i="1" dirty="0" smtClean="0"/>
              <a:t>.</a:t>
            </a:r>
          </a:p>
          <a:p>
            <a:r>
              <a:rPr lang="bg-BG" b="1" i="1" dirty="0"/>
              <a:t/>
            </a:r>
            <a:br>
              <a:rPr lang="bg-BG" b="1" i="1" dirty="0"/>
            </a:br>
            <a:r>
              <a:rPr lang="bg-BG" b="1" i="1" dirty="0"/>
              <a:t>5. Крайните символи изграждащи сливаните </a:t>
            </a:r>
            <a:r>
              <a:rPr lang="bg-BG" b="1" i="1" dirty="0" err="1"/>
              <a:t>поддървета</a:t>
            </a:r>
            <a:r>
              <a:rPr lang="bg-BG" b="1" i="1" dirty="0"/>
              <a:t> (</a:t>
            </a:r>
            <a:r>
              <a:rPr lang="bg-BG" b="1" i="1" dirty="0" err="1"/>
              <a:t>напр</a:t>
            </a:r>
            <a:r>
              <a:rPr lang="bg-BG" b="1" i="1" dirty="0"/>
              <a:t> Т3 и Т4) са кодирани с повече битове винаги са по-дълбоко в резултатното. Но те са и по-рядко срещани от символите , стоящи по-горе в дървото.</a:t>
            </a:r>
            <a:r>
              <a:rPr lang="bg-BG" b="1" i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b="1" dirty="0"/>
              <a:t/>
            </a:r>
            <a:br>
              <a:rPr lang="bg-BG" b="1" dirty="0"/>
            </a:br>
            <a:r>
              <a:rPr lang="bg-BG" sz="2000" b="1" dirty="0" smtClean="0"/>
              <a:t>Алгоритмът </a:t>
            </a:r>
            <a:r>
              <a:rPr lang="bg-BG" sz="2000" b="1" dirty="0"/>
              <a:t>е </a:t>
            </a:r>
            <a:r>
              <a:rPr lang="en-US" sz="2000" b="1" u="sng" dirty="0">
                <a:solidFill>
                  <a:srgbClr val="00FF00"/>
                </a:solidFill>
              </a:rPr>
              <a:t>greedy</a:t>
            </a:r>
            <a:r>
              <a:rPr lang="bg-BG" sz="2000" b="1" u="sng" dirty="0">
                <a:solidFill>
                  <a:srgbClr val="00FF00"/>
                </a:solidFill>
              </a:rPr>
              <a:t> </a:t>
            </a:r>
            <a:r>
              <a:rPr lang="bg-BG" sz="2000" b="1" u="sng" dirty="0" smtClean="0">
                <a:solidFill>
                  <a:srgbClr val="00FF00"/>
                </a:solidFill>
              </a:rPr>
              <a:t>,</a:t>
            </a:r>
            <a:r>
              <a:rPr lang="bg-BG" sz="2000" b="1" dirty="0" smtClean="0"/>
              <a:t>защото </a:t>
            </a:r>
            <a:r>
              <a:rPr lang="bg-BG" sz="2000" b="1" dirty="0"/>
              <a:t>на всеки етап правим сливането без оглед на глобалната оптимизация, а само в локален оптимум.</a:t>
            </a:r>
            <a:br>
              <a:rPr lang="bg-BG" sz="2000" b="1" dirty="0"/>
            </a:br>
            <a:r>
              <a:rPr lang="bg-BG" sz="2000" b="1" dirty="0"/>
              <a:t/>
            </a:r>
            <a:br>
              <a:rPr lang="bg-BG" sz="2000" b="1" dirty="0"/>
            </a:br>
            <a:r>
              <a:rPr lang="bg-BG" sz="2000" b="1" dirty="0"/>
              <a:t/>
            </a:r>
            <a:br>
              <a:rPr lang="bg-BG" sz="2000" b="1" dirty="0"/>
            </a:br>
            <a:r>
              <a:rPr lang="bg-BG" sz="1600" b="1" i="1" u="sng" dirty="0"/>
              <a:t>**	Разбира се кодиращата инф. следва да се изпрати в началото на файла при </a:t>
            </a:r>
            <a:r>
              <a:rPr lang="bg-BG" sz="1600" b="1" i="1" u="sng" dirty="0" smtClean="0"/>
              <a:t>предаване, за </a:t>
            </a:r>
            <a:r>
              <a:rPr lang="bg-BG" sz="1600" b="1" i="1" u="sng" dirty="0"/>
              <a:t>да е възможно декодиране. За малки файлове това е лошо (много добавена инф.).</a:t>
            </a:r>
            <a:br>
              <a:rPr lang="bg-BG" sz="1600" b="1" i="1" u="sng" dirty="0"/>
            </a:br>
            <a:r>
              <a:rPr lang="bg-BG" sz="1600" b="1" i="1" u="sng" dirty="0"/>
              <a:t>***	</a:t>
            </a:r>
            <a:r>
              <a:rPr lang="bg-BG" sz="1600" b="1" i="1" u="sng" dirty="0" err="1"/>
              <a:t>Алгоритъмът</a:t>
            </a:r>
            <a:r>
              <a:rPr lang="bg-BG" sz="1600" b="1" i="1" u="sng" dirty="0"/>
              <a:t> е </a:t>
            </a:r>
            <a:r>
              <a:rPr lang="bg-BG" sz="1600" b="1" i="1" u="sng" dirty="0" err="1"/>
              <a:t>двупасов</a:t>
            </a:r>
            <a:r>
              <a:rPr lang="bg-BG" sz="1600" b="1" i="1" u="sng" dirty="0"/>
              <a:t> – първо се събират данни за честотата, после се кодира. За големи файлове това не е добре – има подходи за обединяване задачите.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1306555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3635375" y="1484313"/>
            <a:ext cx="504825" cy="14398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700338" y="1484313"/>
            <a:ext cx="503237" cy="14398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835150" y="1557338"/>
            <a:ext cx="433388" cy="14398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9900"/>
            <a:ext cx="9144000" cy="5661744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24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1.3 Проблемът “пакетиране”</a:t>
            </a:r>
            <a:r>
              <a:rPr lang="bg-BG" sz="2000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/>
            </a:r>
            <a:br>
              <a:rPr lang="bg-BG" sz="2000" dirty="0" smtClean="0">
                <a:solidFill>
                  <a:schemeClr val="accent5">
                    <a:lumMod val="10000"/>
                  </a:schemeClr>
                </a:solidFill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Тези алгоритми са бързи, но не винаги дават оптимално решение. </a:t>
            </a:r>
            <a:br>
              <a:rPr lang="bg-BG" sz="1800" b="1" dirty="0" smtClean="0">
                <a:solidFill>
                  <a:schemeClr val="tx1"/>
                </a:solidFill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Имаме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пакета с размери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s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1….</a:t>
            </a:r>
            <a:r>
              <a:rPr lang="en-US" sz="1800" b="1" dirty="0" err="1" smtClean="0">
                <a:solidFill>
                  <a:schemeClr val="tx1"/>
                </a:solidFill>
                <a:effectLst/>
              </a:rPr>
              <a:t>sN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 (0 &lt;= </a:t>
            </a:r>
            <a:r>
              <a:rPr lang="en-US" sz="1800" b="1" dirty="0" err="1" smtClean="0">
                <a:solidFill>
                  <a:schemeClr val="tx1"/>
                </a:solidFill>
                <a:effectLst/>
              </a:rPr>
              <a:t>si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&lt;1). Искаме да ги пакетираме в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min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брой торби, като всяка торба има обем 1.		 Ето пример</a:t>
            </a:r>
            <a:r>
              <a:rPr lang="bg-BG" sz="1800" dirty="0" smtClean="0">
                <a:solidFill>
                  <a:schemeClr val="tx1"/>
                </a:solidFill>
                <a:effectLst/>
              </a:rPr>
              <a:t>:</a:t>
            </a: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		</a:t>
            </a:r>
            <a:r>
              <a:rPr lang="bg-BG" sz="1400" b="1" dirty="0" smtClean="0">
                <a:effectLst/>
              </a:rPr>
              <a:t>0.8	0.3	0.5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/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				0.1</a:t>
            </a:r>
            <a:br>
              <a:rPr lang="bg-BG" sz="1400" b="1" dirty="0" smtClean="0">
                <a:effectLst/>
              </a:rPr>
            </a:br>
            <a:r>
              <a:rPr lang="en-US" sz="1400" b="1" dirty="0" smtClean="0">
                <a:effectLst/>
              </a:rPr>
              <a:t/>
            </a:r>
            <a:br>
              <a:rPr lang="en-US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		0.2	0.7	0.4</a:t>
            </a:r>
            <a:br>
              <a:rPr lang="bg-BG" sz="1400" b="1" dirty="0" smtClean="0">
                <a:effectLst/>
              </a:rPr>
            </a:br>
            <a:r>
              <a:rPr lang="en-US" sz="1400" dirty="0" smtClean="0">
                <a:effectLst/>
              </a:rPr>
              <a:t/>
            </a:r>
            <a:br>
              <a:rPr lang="en-US" sz="1400" dirty="0" smtClean="0">
                <a:effectLst/>
              </a:rPr>
            </a:br>
            <a:r>
              <a:rPr lang="bg-BG" sz="1800" dirty="0" smtClean="0">
                <a:effectLst/>
              </a:rPr>
              <a:t>		</a:t>
            </a:r>
            <a:r>
              <a:rPr lang="en-US" sz="1800" dirty="0" smtClean="0">
                <a:effectLst/>
              </a:rPr>
              <a:t>B1	B2	B3</a:t>
            </a: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>
                <a:effectLst/>
              </a:rPr>
              <a:t/>
            </a:r>
            <a:br>
              <a:rPr lang="bg-BG" sz="1800" dirty="0">
                <a:effectLst/>
              </a:rPr>
            </a:br>
            <a:r>
              <a:rPr lang="bg-BG" sz="1800" b="1" dirty="0" smtClean="0">
                <a:effectLst/>
              </a:rPr>
              <a:t>Съществуват 2 версии на решения: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- 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on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-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line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800" b="1" dirty="0" smtClean="0">
                <a:effectLst/>
              </a:rPr>
              <a:t>всяка единица се поставя преди следваща (няма връщане назад</a:t>
            </a:r>
            <a:r>
              <a:rPr lang="bg-BG" sz="18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).</a:t>
            </a:r>
            <a:br>
              <a:rPr lang="bg-BG" sz="18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</a:br>
            <a:r>
              <a:rPr lang="bg-BG" sz="18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/>
            </a:r>
            <a:br>
              <a:rPr lang="bg-BG" sz="18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- 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Off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-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line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800" b="1" dirty="0" smtClean="0">
                <a:effectLst/>
              </a:rPr>
              <a:t>– първо изследваме всички, тогава започваме пакетиране.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Може да изразходваме дори  2М торби (разхищение).	</a:t>
            </a:r>
            <a:br>
              <a:rPr lang="bg-BG" sz="1800" b="1" dirty="0" smtClean="0">
                <a:effectLst/>
              </a:rPr>
            </a:br>
            <a:r>
              <a:rPr lang="bg-BG" sz="1800" b="1" dirty="0">
                <a:effectLst/>
              </a:rPr>
              <a:t/>
            </a:r>
            <a:br>
              <a:rPr lang="bg-BG" sz="1800" b="1" dirty="0"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Алгоритмите от този вид дават само локална гаранция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.</a:t>
            </a:r>
            <a:endParaRPr lang="en-US" sz="1800" b="1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1835150" y="25654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2700338" y="19161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3635375" y="21336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3635375" y="2349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74345"/>
            <a:ext cx="87129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On</a:t>
            </a:r>
            <a:r>
              <a:rPr lang="bg-BG" sz="2400" b="1" dirty="0"/>
              <a:t>-</a:t>
            </a:r>
            <a:r>
              <a:rPr lang="en-US" sz="2400" b="1" dirty="0"/>
              <a:t>line</a:t>
            </a:r>
            <a:r>
              <a:rPr lang="bg-BG" sz="2400" b="1" dirty="0"/>
              <a:t> </a:t>
            </a:r>
            <a:r>
              <a:rPr lang="bg-BG" sz="2400" b="1" dirty="0" smtClean="0"/>
              <a:t>алгоритми</a:t>
            </a:r>
          </a:p>
          <a:p>
            <a:r>
              <a:rPr lang="bg-BG" dirty="0"/>
              <a:t/>
            </a:r>
            <a:br>
              <a:rPr lang="bg-BG" dirty="0"/>
            </a:br>
            <a:r>
              <a:rPr lang="bg-BG" dirty="0"/>
              <a:t>Не винаги дават оптималното решение</a:t>
            </a:r>
            <a:r>
              <a:rPr lang="bg-BG" b="1" dirty="0"/>
              <a:t>. </a:t>
            </a:r>
            <a:endParaRPr lang="bg-BG" b="1" dirty="0" smtClean="0"/>
          </a:p>
          <a:p>
            <a:endParaRPr lang="bg-BG" b="1" dirty="0">
              <a:solidFill>
                <a:srgbClr val="000000"/>
              </a:solidFill>
            </a:endParaRPr>
          </a:p>
          <a:p>
            <a:r>
              <a:rPr lang="bg-BG" b="1" dirty="0" smtClean="0">
                <a:solidFill>
                  <a:srgbClr val="000000"/>
                </a:solidFill>
              </a:rPr>
              <a:t>Например, имаме </a:t>
            </a:r>
            <a:r>
              <a:rPr lang="bg-BG" b="1" dirty="0">
                <a:solidFill>
                  <a:srgbClr val="000000"/>
                </a:solidFill>
              </a:rPr>
              <a:t>поредица от </a:t>
            </a:r>
            <a:r>
              <a:rPr lang="en-US" b="1" dirty="0">
                <a:solidFill>
                  <a:srgbClr val="000000"/>
                </a:solidFill>
              </a:rPr>
              <a:t>I</a:t>
            </a:r>
            <a:r>
              <a:rPr lang="bg-BG" sz="1400" b="1" dirty="0">
                <a:solidFill>
                  <a:srgbClr val="000000"/>
                </a:solidFill>
              </a:rPr>
              <a:t>1</a:t>
            </a:r>
            <a:r>
              <a:rPr lang="bg-BG" b="1" dirty="0">
                <a:solidFill>
                  <a:srgbClr val="000000"/>
                </a:solidFill>
              </a:rPr>
              <a:t> ел.от общо М с тегло ½ -б, следвани от останалите  с тегло ½+б (‚</a:t>
            </a:r>
            <a:r>
              <a:rPr lang="bg-BG" b="1" dirty="0" err="1">
                <a:solidFill>
                  <a:srgbClr val="000000"/>
                </a:solidFill>
              </a:rPr>
              <a:t>б‘</a:t>
            </a:r>
            <a:r>
              <a:rPr lang="bg-BG" b="1" dirty="0">
                <a:solidFill>
                  <a:srgbClr val="000000"/>
                </a:solidFill>
              </a:rPr>
              <a:t> е нещо малко): </a:t>
            </a:r>
            <a:endParaRPr lang="bg-BG" b="1" dirty="0" smtClean="0">
              <a:solidFill>
                <a:srgbClr val="000000"/>
              </a:solidFill>
            </a:endParaRPr>
          </a:p>
          <a:p>
            <a:endParaRPr lang="bg-BG" b="1" dirty="0">
              <a:solidFill>
                <a:srgbClr val="000000"/>
              </a:solidFill>
            </a:endParaRPr>
          </a:p>
          <a:p>
            <a:r>
              <a:rPr lang="bg-BG" b="1" dirty="0" smtClean="0"/>
              <a:t>очевидно</a:t>
            </a:r>
            <a:r>
              <a:rPr lang="bg-BG" b="1" dirty="0"/>
              <a:t>, всички могат да се пакетират в М (1 малка + 1 голяма). </a:t>
            </a:r>
            <a:endParaRPr lang="bg-BG" b="1" dirty="0" smtClean="0"/>
          </a:p>
          <a:p>
            <a:r>
              <a:rPr lang="bg-BG" b="1" dirty="0" smtClean="0"/>
              <a:t>Нека </a:t>
            </a:r>
            <a:r>
              <a:rPr lang="bg-BG" b="1" dirty="0"/>
              <a:t>алгоритъм А прави това пакетиране. Тогава А ще постави малките </a:t>
            </a:r>
            <a:r>
              <a:rPr lang="en-US" b="1" dirty="0"/>
              <a:t>I</a:t>
            </a:r>
            <a:r>
              <a:rPr lang="bg-BG" b="1" dirty="0"/>
              <a:t>1 (половината) </a:t>
            </a:r>
            <a:r>
              <a:rPr lang="bg-BG" b="1" dirty="0" smtClean="0"/>
              <a:t>елементи, всеки </a:t>
            </a:r>
            <a:r>
              <a:rPr lang="bg-BG" b="1" dirty="0"/>
              <a:t>в отделен чувал (а не по </a:t>
            </a:r>
            <a:r>
              <a:rPr lang="bg-BG" b="1" dirty="0" smtClean="0"/>
              <a:t>два) </a:t>
            </a:r>
            <a:r>
              <a:rPr lang="bg-BG" b="1" dirty="0"/>
              <a:t>– общо </a:t>
            </a:r>
            <a:r>
              <a:rPr lang="bg-BG" b="1" dirty="0" smtClean="0"/>
              <a:t>ще разходва - </a:t>
            </a:r>
            <a:r>
              <a:rPr lang="bg-BG" b="1" dirty="0"/>
              <a:t>М торби. </a:t>
            </a:r>
            <a:endParaRPr lang="bg-BG" b="1" dirty="0" smtClean="0"/>
          </a:p>
          <a:p>
            <a:r>
              <a:rPr lang="bg-BG" b="1" dirty="0" smtClean="0"/>
              <a:t>Но </a:t>
            </a:r>
            <a:r>
              <a:rPr lang="bg-BG" b="1" dirty="0"/>
              <a:t>как </a:t>
            </a:r>
            <a:r>
              <a:rPr lang="bg-BG" b="1" dirty="0" smtClean="0"/>
              <a:t>алгоритмът ще знае, </a:t>
            </a:r>
            <a:r>
              <a:rPr lang="bg-BG" b="1" dirty="0"/>
              <a:t>че </a:t>
            </a:r>
            <a:r>
              <a:rPr lang="bg-BG" b="1" dirty="0" smtClean="0"/>
              <a:t>следват </a:t>
            </a:r>
            <a:r>
              <a:rPr lang="bg-BG" b="1" dirty="0"/>
              <a:t>по-големите, а не обратно. </a:t>
            </a:r>
            <a:r>
              <a:rPr lang="bg-BG" b="1" dirty="0" smtClean="0"/>
              <a:t>Значи, </a:t>
            </a:r>
            <a:r>
              <a:rPr lang="bg-BG" b="1" dirty="0"/>
              <a:t>А винаги ползва 2М торби вместо М</a:t>
            </a:r>
            <a:r>
              <a:rPr lang="bg-BG" b="1" dirty="0" smtClean="0"/>
              <a:t>.</a:t>
            </a:r>
          </a:p>
          <a:p>
            <a:r>
              <a:rPr lang="bg-BG" b="1" dirty="0"/>
              <a:t/>
            </a:r>
            <a:br>
              <a:rPr lang="bg-BG" b="1" dirty="0"/>
            </a:br>
            <a:r>
              <a:rPr lang="bg-BG" b="1" dirty="0"/>
              <a:t>Или ако знае размер на малките, то при вх. поредица само от малки, ще ползва 2М торби (грешно).	Алгоритмите от този вид дават само локална гаранция</a:t>
            </a:r>
            <a:r>
              <a:rPr lang="bg-BG" b="1" dirty="0">
                <a:solidFill>
                  <a:srgbClr val="000000"/>
                </a:solidFill>
              </a:rPr>
              <a:t>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368640246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964612" cy="6335712"/>
          </a:xfrm>
        </p:spPr>
        <p:txBody>
          <a:bodyPr/>
          <a:lstStyle/>
          <a:p>
            <a:pPr algn="l" eaLnBrk="1" hangingPunct="1"/>
            <a:r>
              <a:rPr lang="bg-BG" sz="2000" b="1" dirty="0" smtClean="0">
                <a:solidFill>
                  <a:schemeClr val="tx1"/>
                </a:solidFill>
                <a:effectLst/>
              </a:rPr>
              <a:t>Теорема 1</a:t>
            </a:r>
            <a:r>
              <a:rPr lang="bg-BG" sz="20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2000" b="1" dirty="0" smtClean="0">
                <a:solidFill>
                  <a:srgbClr val="000000"/>
                </a:solidFill>
                <a:effectLst/>
              </a:rPr>
            </a:br>
            <a:r>
              <a:rPr lang="bg-BG" sz="2000" b="1" dirty="0" smtClean="0">
                <a:solidFill>
                  <a:srgbClr val="000000"/>
                </a:solidFill>
                <a:effectLst/>
              </a:rPr>
              <a:t>съществуват входни поредици,  които карат  който и да е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on</a:t>
            </a:r>
            <a:r>
              <a:rPr lang="bg-BG" sz="2000" b="1" dirty="0" smtClean="0">
                <a:solidFill>
                  <a:srgbClr val="000000"/>
                </a:solidFill>
                <a:effectLst/>
              </a:rPr>
              <a:t>-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line</a:t>
            </a:r>
            <a:r>
              <a:rPr lang="bg-BG" sz="2000" b="1" dirty="0" smtClean="0">
                <a:solidFill>
                  <a:srgbClr val="000000"/>
                </a:solidFill>
                <a:effectLst/>
              </a:rPr>
              <a:t> алгоритъм да използва поне 4/3 от оптималния брой торби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(M)</a:t>
            </a:r>
            <a:r>
              <a:rPr lang="bg-BG" sz="2000" b="1" dirty="0" smtClean="0">
                <a:solidFill>
                  <a:srgbClr val="000000"/>
                </a:solidFill>
                <a:effectLst/>
              </a:rPr>
              <a:t>.</a:t>
            </a:r>
            <a:br>
              <a:rPr lang="bg-BG" sz="2000" b="1" dirty="0" smtClean="0">
                <a:solidFill>
                  <a:srgbClr val="000000"/>
                </a:solidFill>
                <a:effectLst/>
              </a:rPr>
            </a:br>
            <a:r>
              <a:rPr lang="bg-BG" sz="2000" b="1" dirty="0">
                <a:solidFill>
                  <a:srgbClr val="000000"/>
                </a:solidFill>
                <a:effectLst/>
              </a:rPr>
              <a:t/>
            </a:r>
            <a:br>
              <a:rPr lang="bg-BG" sz="2000" b="1" dirty="0">
                <a:solidFill>
                  <a:srgbClr val="000000"/>
                </a:solidFill>
                <a:effectLst/>
              </a:rPr>
            </a:br>
            <a:r>
              <a:rPr lang="bg-BG" sz="18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800" b="1" dirty="0" smtClean="0">
                <a:solidFill>
                  <a:srgbClr val="000000"/>
                </a:solidFill>
                <a:effectLst/>
              </a:rPr>
            </a:br>
            <a:r>
              <a:rPr lang="bg-BG" sz="1600" b="1" u="sng" dirty="0" smtClean="0">
                <a:effectLst/>
              </a:rPr>
              <a:t>Доказателство </a:t>
            </a:r>
            <a:r>
              <a:rPr lang="bg-BG" sz="1400" b="1" dirty="0" smtClean="0">
                <a:effectLst/>
              </a:rPr>
              <a:t/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Предполагаме обратното и нека М е четно. Алгоритъм „А“ обработва входната поредица</a:t>
            </a:r>
            <a:r>
              <a:rPr lang="bg-BG" sz="2400" b="1" dirty="0" smtClean="0">
                <a:effectLst/>
              </a:rPr>
              <a:t> </a:t>
            </a:r>
            <a:r>
              <a:rPr lang="en-US" sz="2400" b="1" dirty="0" smtClean="0">
                <a:effectLst/>
              </a:rPr>
              <a:t>I</a:t>
            </a:r>
            <a:r>
              <a:rPr lang="bg-BG" sz="1400" b="1" dirty="0" smtClean="0">
                <a:effectLst/>
              </a:rPr>
              <a:t>1</a:t>
            </a:r>
            <a:r>
              <a:rPr lang="bg-BG" sz="2400" b="1" dirty="0" smtClean="0">
                <a:effectLst/>
              </a:rPr>
              <a:t> </a:t>
            </a:r>
            <a:r>
              <a:rPr lang="en-US" sz="1400" b="1" dirty="0" smtClean="0">
                <a:effectLst/>
              </a:rPr>
              <a:t>(</a:t>
            </a:r>
            <a:r>
              <a:rPr lang="bg-BG" sz="1400" b="1" dirty="0" smtClean="0">
                <a:effectLst/>
              </a:rPr>
              <a:t> М малки ел., следвани от М големи</a:t>
            </a:r>
            <a:r>
              <a:rPr lang="en-US" sz="1400" b="1" dirty="0" smtClean="0">
                <a:effectLst/>
              </a:rPr>
              <a:t>)</a:t>
            </a:r>
            <a:r>
              <a:rPr lang="bg-BG" sz="1400" b="1" dirty="0" smtClean="0">
                <a:effectLst/>
              </a:rPr>
              <a:t>. Вече сме обработили първите М елемента с </a:t>
            </a:r>
            <a:r>
              <a:rPr lang="en-US" sz="1400" b="1" dirty="0" smtClean="0">
                <a:effectLst/>
              </a:rPr>
              <a:t>on-line a</a:t>
            </a:r>
            <a:r>
              <a:rPr lang="bg-BG" sz="1400" b="1" dirty="0" err="1" smtClean="0">
                <a:effectLst/>
              </a:rPr>
              <a:t>лгоритъма</a:t>
            </a:r>
            <a:r>
              <a:rPr lang="bg-BG" sz="1400" b="1" dirty="0" smtClean="0">
                <a:effectLst/>
              </a:rPr>
              <a:t> „А“ и сме използвали „б“ торби. (знаем, че оптимално би било б=М/2, защото оптимален </a:t>
            </a:r>
            <a:r>
              <a:rPr lang="en-US" sz="1400" b="1" dirty="0" smtClean="0">
                <a:effectLst/>
              </a:rPr>
              <a:t>on-line </a:t>
            </a:r>
            <a:r>
              <a:rPr lang="bg-BG" sz="1400" b="1" dirty="0" smtClean="0">
                <a:effectLst/>
              </a:rPr>
              <a:t>алгоритъм би поставил 2 ел. в торба). Но ние  предположихме, че за всички елементи, алгоритмът  ще постигне :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	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2б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/M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&lt;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 4/3 (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нали така приехме)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или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 2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б/М &lt; 4/3 </a:t>
            </a:r>
            <a:r>
              <a:rPr lang="en-US" sz="1800" b="1" dirty="0" smtClean="0">
                <a:solidFill>
                  <a:srgbClr val="000000"/>
                </a:solidFill>
                <a:effectLst/>
                <a:sym typeface="Wingdings" pitchFamily="2" charset="2"/>
              </a:rPr>
              <a:t>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или  	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б/М &lt;2/3</a:t>
            </a:r>
            <a:r>
              <a:rPr lang="bg-BG" sz="1400" b="1" dirty="0" smtClean="0">
                <a:solidFill>
                  <a:schemeClr val="tx1"/>
                </a:solidFill>
                <a:effectLst/>
              </a:rPr>
              <a:t/>
            </a:r>
            <a:br>
              <a:rPr lang="bg-BG" sz="1400" b="1" dirty="0" smtClean="0">
                <a:solidFill>
                  <a:schemeClr val="tx1"/>
                </a:solidFill>
                <a:effectLst/>
              </a:rPr>
            </a:br>
            <a:r>
              <a:rPr lang="bg-BG" sz="1400" b="1" dirty="0" smtClean="0">
                <a:solidFill>
                  <a:srgbClr val="00FF00"/>
                </a:solidFill>
                <a:effectLst/>
              </a:rPr>
              <a:t/>
            </a:r>
            <a:br>
              <a:rPr lang="bg-BG" sz="1400" b="1" dirty="0" smtClean="0">
                <a:solidFill>
                  <a:srgbClr val="00FF00"/>
                </a:solidFill>
                <a:effectLst/>
              </a:rPr>
            </a:br>
            <a:r>
              <a:rPr lang="bg-BG" sz="1600" b="1" dirty="0" smtClean="0">
                <a:solidFill>
                  <a:srgbClr val="00FF00"/>
                </a:solidFill>
                <a:effectLst/>
              </a:rPr>
              <a:t>От друга страна</a:t>
            </a:r>
            <a:r>
              <a:rPr lang="bg-BG" sz="1400" b="1" dirty="0" smtClean="0">
                <a:solidFill>
                  <a:srgbClr val="00FF00"/>
                </a:solidFill>
                <a:effectLst/>
              </a:rPr>
              <a:t>:</a:t>
            </a:r>
            <a:r>
              <a:rPr lang="bg-BG" sz="1400" b="1" dirty="0" smtClean="0">
                <a:effectLst/>
              </a:rPr>
              <a:t> всички елементи ще се пакетират. Имаме </a:t>
            </a:r>
            <a:r>
              <a:rPr lang="bg-BG" sz="1800" b="1" dirty="0" smtClean="0">
                <a:effectLst/>
              </a:rPr>
              <a:t>„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б“</a:t>
            </a:r>
            <a:r>
              <a:rPr lang="bg-BG" sz="1800" b="1" dirty="0" smtClean="0">
                <a:effectLst/>
              </a:rPr>
              <a:t> </a:t>
            </a:r>
            <a:r>
              <a:rPr lang="bg-BG" sz="1400" b="1" dirty="0" smtClean="0">
                <a:effectLst/>
              </a:rPr>
              <a:t>торби с първите </a:t>
            </a:r>
            <a:r>
              <a:rPr lang="bg-BG" sz="1800" b="1" dirty="0" smtClean="0">
                <a:effectLst/>
              </a:rPr>
              <a:t>„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б“ </a:t>
            </a:r>
            <a:r>
              <a:rPr lang="bg-BG" sz="1400" b="1" dirty="0" smtClean="0">
                <a:effectLst/>
              </a:rPr>
              <a:t>ел. </a:t>
            </a:r>
            <a:r>
              <a:rPr lang="bg-BG" sz="1400" b="1" dirty="0" err="1" smtClean="0">
                <a:effectLst/>
              </a:rPr>
              <a:t>Алгоритъмът</a:t>
            </a:r>
            <a:r>
              <a:rPr lang="bg-BG" sz="1400" b="1" dirty="0" smtClean="0">
                <a:effectLst/>
              </a:rPr>
              <a:t>  не може да постави по 2 от следващите големи ел. в 1 торба. 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Тогава след края на алгоритъма, първите</a:t>
            </a:r>
            <a:r>
              <a:rPr lang="bg-BG" sz="1400" b="1" dirty="0" smtClean="0">
                <a:solidFill>
                  <a:srgbClr val="00FF00"/>
                </a:solidFill>
                <a:effectLst/>
              </a:rPr>
              <a:t> 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>„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б</a:t>
            </a:r>
            <a:r>
              <a:rPr lang="bg-BG" sz="1400" b="1" dirty="0" smtClean="0">
                <a:solidFill>
                  <a:srgbClr val="000000"/>
                </a:solidFill>
                <a:effectLst/>
              </a:rPr>
              <a:t>“</a:t>
            </a:r>
            <a:r>
              <a:rPr lang="bg-BG" sz="1400" b="1" dirty="0" smtClean="0">
                <a:effectLst/>
              </a:rPr>
              <a:t> торби (те може да са &lt; половината) ще имат най-много по 2 ел. (може 2 малки или в някои - малък и голям, докогато това е възможно), а в </a:t>
            </a:r>
            <a:r>
              <a:rPr lang="bg-BG" sz="1400" b="1" dirty="0" err="1" smtClean="0">
                <a:effectLst/>
              </a:rPr>
              <a:t>последващите</a:t>
            </a:r>
            <a:r>
              <a:rPr lang="bg-BG" sz="1400" b="1" dirty="0" smtClean="0">
                <a:effectLst/>
              </a:rPr>
              <a:t> -само по 1. 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За 2М елемента (които оптимално се редят в М торби) ще са нужни поне 2М – б торби.  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/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	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(2М – б) / М &lt; 4/3 (съгласно допускането). Т.е. 		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б/М &gt;2/3</a:t>
            </a:r>
            <a:r>
              <a:rPr lang="bg-BG" sz="1400" b="1" dirty="0" smtClean="0">
                <a:solidFill>
                  <a:schemeClr val="tx1"/>
                </a:solidFill>
                <a:effectLst/>
              </a:rPr>
              <a:t/>
            </a:r>
            <a:br>
              <a:rPr lang="bg-BG" sz="1400" b="1" dirty="0" smtClean="0">
                <a:solidFill>
                  <a:schemeClr val="tx1"/>
                </a:solidFill>
                <a:effectLst/>
              </a:rPr>
            </a:br>
            <a:r>
              <a:rPr lang="bg-BG" sz="1400" b="1" dirty="0" smtClean="0">
                <a:effectLst/>
              </a:rPr>
              <a:t/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solidFill>
                  <a:srgbClr val="66FF33"/>
                </a:solidFill>
                <a:effectLst/>
              </a:rPr>
              <a:t>Имаме противоречие. </a:t>
            </a:r>
            <a:br>
              <a:rPr lang="bg-BG" sz="1400" b="1" dirty="0" smtClean="0">
                <a:solidFill>
                  <a:srgbClr val="66FF33"/>
                </a:solidFill>
                <a:effectLst/>
              </a:rPr>
            </a:br>
            <a:r>
              <a:rPr lang="bg-BG" sz="1400" b="1" dirty="0" smtClean="0">
                <a:solidFill>
                  <a:srgbClr val="66FF33"/>
                </a:solidFill>
                <a:effectLst/>
              </a:rPr>
              <a:t>Следователно няма </a:t>
            </a:r>
            <a:r>
              <a:rPr lang="en-US" sz="1400" b="1" dirty="0" smtClean="0">
                <a:solidFill>
                  <a:srgbClr val="66FF33"/>
                </a:solidFill>
                <a:effectLst/>
              </a:rPr>
              <a:t>on</a:t>
            </a:r>
            <a:r>
              <a:rPr lang="bg-BG" sz="1400" b="1" dirty="0" smtClean="0">
                <a:solidFill>
                  <a:srgbClr val="66FF33"/>
                </a:solidFill>
                <a:effectLst/>
              </a:rPr>
              <a:t>-</a:t>
            </a:r>
            <a:r>
              <a:rPr lang="en-US" sz="1400" b="1" dirty="0" smtClean="0">
                <a:solidFill>
                  <a:srgbClr val="66FF33"/>
                </a:solidFill>
                <a:effectLst/>
              </a:rPr>
              <a:t>line</a:t>
            </a:r>
            <a:r>
              <a:rPr lang="bg-BG" sz="1400" b="1" dirty="0" smtClean="0">
                <a:solidFill>
                  <a:srgbClr val="66FF33"/>
                </a:solidFill>
                <a:effectLst/>
              </a:rPr>
              <a:t> алгоритъм, даващ по-добро от 4/3 спрямо оптималното решение</a:t>
            </a:r>
            <a:r>
              <a:rPr lang="en-US" sz="1400" b="1" dirty="0" smtClean="0">
                <a:solidFill>
                  <a:srgbClr val="66FF33"/>
                </a:solidFill>
                <a:effectLst/>
              </a:rPr>
              <a:t> </a:t>
            </a:r>
            <a:r>
              <a:rPr lang="bg-BG" sz="1400" b="1" dirty="0" smtClean="0">
                <a:solidFill>
                  <a:srgbClr val="66FF33"/>
                </a:solidFill>
                <a:effectLst/>
              </a:rPr>
              <a:t>за определена входна поредица.</a:t>
            </a:r>
            <a:endParaRPr lang="en-US" sz="1400" b="1" dirty="0" smtClean="0">
              <a:solidFill>
                <a:srgbClr val="66FF33"/>
              </a:solidFill>
              <a:effectLst/>
            </a:endParaRP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1835696" y="3429000"/>
            <a:ext cx="2591842" cy="19432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7380288" y="2636838"/>
            <a:ext cx="504825" cy="12239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6300788" y="2636838"/>
            <a:ext cx="576262" cy="12239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500563" y="2565400"/>
            <a:ext cx="647700" cy="12969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268538" y="2708275"/>
            <a:ext cx="503237" cy="12255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900113" y="2636838"/>
            <a:ext cx="503237" cy="12969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-5985" y="188640"/>
            <a:ext cx="8893175" cy="4245258"/>
          </a:xfrm>
        </p:spPr>
        <p:txBody>
          <a:bodyPr/>
          <a:lstStyle/>
          <a:p>
            <a:pPr algn="l" eaLnBrk="1" hangingPunct="1"/>
            <a:r>
              <a:rPr lang="bg-BG" sz="2000" b="1" u="sng" dirty="0" smtClean="0">
                <a:solidFill>
                  <a:schemeClr val="tx1"/>
                </a:solidFill>
                <a:effectLst/>
              </a:rPr>
              <a:t>Има 3 алгоритъма , гарантиращи че броят използвани торби не надхвърля двукратно оптималния.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2000" b="1" dirty="0" smtClean="0">
                <a:solidFill>
                  <a:schemeClr val="tx1"/>
                </a:solidFill>
                <a:effectLst/>
              </a:rPr>
              <a:t>Next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fit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800" b="1" dirty="0" smtClean="0">
                <a:solidFill>
                  <a:srgbClr val="000000"/>
                </a:solidFill>
                <a:effectLst/>
              </a:rPr>
            </a:br>
            <a:r>
              <a:rPr lang="bg-BG" sz="1800" b="1" dirty="0" smtClean="0">
                <a:effectLst/>
              </a:rPr>
              <a:t>проверяваме дали следващият ел. в поредицата може да се постави в торбата, която съдържа последния ел. ако не – нова торба.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Работи с линейно време.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Ето резултат:</a:t>
            </a:r>
            <a:r>
              <a:rPr lang="bg-BG" sz="1800" b="1" i="1" dirty="0" smtClean="0">
                <a:effectLst/>
              </a:rPr>
              <a:t/>
            </a:r>
            <a:br>
              <a:rPr lang="bg-BG" sz="1800" b="1" i="1" dirty="0" smtClean="0">
                <a:effectLst/>
              </a:rPr>
            </a:br>
            <a:r>
              <a:rPr lang="bg-BG" sz="1800" b="1" i="1" dirty="0" smtClean="0">
                <a:effectLst/>
              </a:rPr>
              <a:t>					</a:t>
            </a:r>
            <a:r>
              <a:rPr lang="en-US" sz="1800" b="1" i="1" dirty="0" smtClean="0">
                <a:effectLst/>
              </a:rPr>
              <a:t/>
            </a:r>
            <a:br>
              <a:rPr lang="en-US" sz="1800" b="1" i="1" dirty="0" smtClean="0">
                <a:effectLst/>
              </a:rPr>
            </a:br>
            <a:r>
              <a:rPr lang="bg-BG" sz="1800" b="1" i="1" dirty="0" smtClean="0">
                <a:effectLst/>
              </a:rPr>
              <a:t>					0.1</a:t>
            </a:r>
            <a:br>
              <a:rPr lang="bg-BG" sz="1800" b="1" i="1" dirty="0" smtClean="0">
                <a:effectLst/>
              </a:rPr>
            </a:br>
            <a:r>
              <a:rPr lang="bg-BG" sz="1800" b="1" i="1" dirty="0" smtClean="0">
                <a:effectLst/>
              </a:rPr>
              <a:t>	0.5				0.7	</a:t>
            </a:r>
            <a:r>
              <a:rPr lang="en-US" sz="1800" b="1" i="1" dirty="0" smtClean="0">
                <a:effectLst/>
              </a:rPr>
              <a:t>	</a:t>
            </a:r>
            <a:r>
              <a:rPr lang="bg-BG" sz="1800" b="1" i="1" dirty="0" smtClean="0">
                <a:effectLst/>
              </a:rPr>
              <a:t>	0.8</a:t>
            </a:r>
            <a:r>
              <a:rPr lang="en-US" sz="1800" b="1" i="1" dirty="0" smtClean="0">
                <a:effectLst/>
              </a:rPr>
              <a:t/>
            </a:r>
            <a:br>
              <a:rPr lang="en-US" sz="1800" b="1" i="1" dirty="0" smtClean="0">
                <a:effectLst/>
              </a:rPr>
            </a:br>
            <a:r>
              <a:rPr lang="bg-BG" sz="1800" b="1" i="1" dirty="0" smtClean="0">
                <a:effectLst/>
              </a:rPr>
              <a:t>							0.3</a:t>
            </a:r>
            <a:br>
              <a:rPr lang="bg-BG" sz="1800" b="1" i="1" dirty="0" smtClean="0">
                <a:effectLst/>
              </a:rPr>
            </a:br>
            <a:r>
              <a:rPr lang="bg-BG" sz="1800" b="1" i="1" dirty="0" smtClean="0">
                <a:effectLst/>
              </a:rPr>
              <a:t>	0.2    </a:t>
            </a:r>
            <a:r>
              <a:rPr lang="en-US" sz="1800" b="1" i="1" dirty="0" smtClean="0">
                <a:effectLst/>
              </a:rPr>
              <a:t>B1</a:t>
            </a:r>
            <a:r>
              <a:rPr lang="bg-BG" sz="1800" b="1" i="1" dirty="0" smtClean="0">
                <a:effectLst/>
              </a:rPr>
              <a:t>	</a:t>
            </a:r>
            <a:r>
              <a:rPr lang="en-US" sz="1800" b="1" i="1" dirty="0" smtClean="0">
                <a:effectLst/>
              </a:rPr>
              <a:t>      </a:t>
            </a:r>
            <a:r>
              <a:rPr lang="bg-BG" sz="1800" b="1" i="1" dirty="0" smtClean="0">
                <a:effectLst/>
              </a:rPr>
              <a:t>0.4</a:t>
            </a:r>
            <a:r>
              <a:rPr lang="en-US" sz="1800" b="1" i="1" dirty="0" smtClean="0">
                <a:effectLst/>
              </a:rPr>
              <a:t>    B2		       B3		      B4 </a:t>
            </a:r>
            <a:r>
              <a:rPr lang="bg-BG" sz="1800" b="1" i="1" dirty="0" smtClean="0">
                <a:effectLst/>
              </a:rPr>
              <a:t>          </a:t>
            </a:r>
            <a:r>
              <a:rPr lang="en-US" sz="1800" b="1" i="1" dirty="0" smtClean="0">
                <a:effectLst/>
              </a:rPr>
              <a:t> B5</a:t>
            </a:r>
            <a:r>
              <a:rPr lang="bg-BG" sz="1800" b="1" i="1" dirty="0" smtClean="0">
                <a:effectLst/>
              </a:rPr>
              <a:t/>
            </a:r>
            <a:br>
              <a:rPr lang="bg-BG" sz="1800" b="1" i="1" dirty="0" smtClean="0">
                <a:effectLst/>
              </a:rPr>
            </a:br>
            <a:r>
              <a:rPr lang="en-US" sz="1800" b="1" i="1" dirty="0" smtClean="0">
                <a:effectLst/>
              </a:rPr>
              <a:t>	</a:t>
            </a:r>
            <a:r>
              <a:rPr lang="bg-BG" sz="1800" b="1" i="1" dirty="0" smtClean="0">
                <a:effectLst/>
              </a:rPr>
              <a:t>	</a:t>
            </a:r>
            <a:br>
              <a:rPr lang="bg-BG" sz="1800" b="1" i="1" dirty="0" smtClean="0">
                <a:effectLst/>
              </a:rPr>
            </a:br>
            <a:endParaRPr lang="en-US" sz="1800" b="1" dirty="0" smtClean="0">
              <a:effectLst/>
            </a:endParaRPr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900113" y="29241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971550" y="36449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2268538" y="34290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4572000" y="2996952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4572000" y="27082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7380288" y="29241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900113" y="2636838"/>
            <a:ext cx="503237" cy="287337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2268538" y="2708275"/>
            <a:ext cx="503237" cy="720725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6300788" y="2636838"/>
            <a:ext cx="576262" cy="6842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7380288" y="2636838"/>
            <a:ext cx="504825" cy="287337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" name="Rectangle 1"/>
          <p:cNvSpPr/>
          <p:nvPr/>
        </p:nvSpPr>
        <p:spPr bwMode="auto">
          <a:xfrm>
            <a:off x="4572000" y="2565400"/>
            <a:ext cx="576263" cy="1428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Right"/>
            <a:lightRig rig="threePt" dir="t"/>
          </a:scene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Cube 3"/>
          <p:cNvSpPr/>
          <p:nvPr/>
        </p:nvSpPr>
        <p:spPr bwMode="auto">
          <a:xfrm rot="16200000">
            <a:off x="4600398" y="2163866"/>
            <a:ext cx="290938" cy="804981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" name="Straight Arrow Connector 4"/>
          <p:cNvCxnSpPr>
            <a:endCxn id="17423" idx="3"/>
          </p:cNvCxnSpPr>
          <p:nvPr/>
        </p:nvCxnSpPr>
        <p:spPr bwMode="auto">
          <a:xfrm flipH="1" flipV="1">
            <a:off x="1403350" y="2780507"/>
            <a:ext cx="4897438" cy="648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692696"/>
            <a:ext cx="828092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b="1" i="1" dirty="0">
                <a:solidFill>
                  <a:schemeClr val="tx2"/>
                </a:solidFill>
              </a:rPr>
              <a:t>Т2	Нека М е оптималния брой торби за пакетиране на </a:t>
            </a:r>
            <a:r>
              <a:rPr lang="en-US" sz="2400" b="1" i="1" dirty="0">
                <a:solidFill>
                  <a:schemeClr val="tx2"/>
                </a:solidFill>
              </a:rPr>
              <a:t>I</a:t>
            </a:r>
            <a:r>
              <a:rPr lang="bg-BG" sz="2400" b="1" i="1" dirty="0">
                <a:solidFill>
                  <a:schemeClr val="tx2"/>
                </a:solidFill>
              </a:rPr>
              <a:t> елемента </a:t>
            </a:r>
            <a:r>
              <a:rPr lang="en-US" sz="2400" b="1" i="1" dirty="0"/>
              <a:t>Next</a:t>
            </a:r>
            <a:r>
              <a:rPr lang="bg-BG" sz="2400" b="1" i="1" dirty="0"/>
              <a:t> </a:t>
            </a:r>
            <a:r>
              <a:rPr lang="en-US" sz="2400" b="1" i="1" dirty="0"/>
              <a:t>fit</a:t>
            </a:r>
            <a:r>
              <a:rPr lang="bg-BG" sz="2400" b="1" i="1" dirty="0"/>
              <a:t> </a:t>
            </a:r>
            <a:r>
              <a:rPr lang="bg-BG" sz="2400" b="1" i="1" dirty="0">
                <a:solidFill>
                  <a:schemeClr val="tx2"/>
                </a:solidFill>
              </a:rPr>
              <a:t>никога не използва повече от 2М торби</a:t>
            </a:r>
            <a:r>
              <a:rPr lang="bg-BG" sz="2400" b="1" i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>
                <a:solidFill>
                  <a:schemeClr val="tx2"/>
                </a:solidFill>
              </a:rPr>
              <a:t>Доказателство:</a:t>
            </a:r>
            <a:r>
              <a:rPr lang="bg-BG" sz="2400" b="1" dirty="0"/>
              <a:t>	</a:t>
            </a:r>
            <a:endParaRPr lang="bg-BG" sz="2400" b="1" dirty="0" smtClean="0"/>
          </a:p>
          <a:p>
            <a:r>
              <a:rPr lang="bg-BG" sz="2400" b="1" dirty="0"/>
              <a:t>	</a:t>
            </a:r>
            <a:endParaRPr lang="bg-BG" sz="2400" b="1" dirty="0" smtClean="0"/>
          </a:p>
          <a:p>
            <a:r>
              <a:rPr lang="bg-BG" sz="2400" b="1" dirty="0" smtClean="0"/>
              <a:t> </a:t>
            </a:r>
            <a:r>
              <a:rPr lang="bg-BG" sz="2000" b="1" dirty="0"/>
              <a:t>Разглеждаме 2 съседни торби: </a:t>
            </a:r>
            <a:r>
              <a:rPr lang="en-US" sz="2000" b="1" dirty="0" err="1"/>
              <a:t>Bj</a:t>
            </a:r>
            <a:r>
              <a:rPr lang="bg-BG" sz="2000" b="1" dirty="0"/>
              <a:t> и </a:t>
            </a:r>
            <a:r>
              <a:rPr lang="en-US" sz="2000" b="1" dirty="0"/>
              <a:t>B j</a:t>
            </a:r>
            <a:r>
              <a:rPr lang="bg-BG" sz="2000" b="1" dirty="0"/>
              <a:t>+1:</a:t>
            </a:r>
            <a:br>
              <a:rPr lang="bg-BG" sz="2000" b="1" dirty="0"/>
            </a:br>
            <a:r>
              <a:rPr lang="bg-BG" sz="2000" b="1" dirty="0"/>
              <a:t>Сумата от обемите в тях е &gt;1, иначе в 1 торба. </a:t>
            </a:r>
            <a:r>
              <a:rPr lang="en-US" sz="2000" b="1" dirty="0"/>
              <a:t>A</a:t>
            </a:r>
            <a:r>
              <a:rPr lang="bg-BG" sz="2000" b="1" dirty="0" err="1"/>
              <a:t>ко</a:t>
            </a:r>
            <a:r>
              <a:rPr lang="bg-BG" sz="2000" b="1" dirty="0"/>
              <a:t> направим тези разсъждение за всички съседни,  виждаме че най-много ½ пространство е похабено. Използвани са най-много двукратен брой торби</a:t>
            </a:r>
            <a:r>
              <a:rPr lang="bg-BG" sz="2000" b="1" dirty="0" smtClean="0"/>
              <a:t>.</a:t>
            </a:r>
          </a:p>
          <a:p>
            <a:r>
              <a:rPr lang="bg-BG" sz="2000" b="1" dirty="0"/>
              <a:t/>
            </a:r>
            <a:br>
              <a:rPr lang="bg-BG" sz="2000" b="1" dirty="0"/>
            </a:br>
            <a:r>
              <a:rPr lang="bg-BG" sz="2000" b="1" u="sng" dirty="0"/>
              <a:t>Ето най-лоша </a:t>
            </a:r>
            <a:r>
              <a:rPr lang="bg-BG" sz="2000" b="1" u="sng" dirty="0" smtClean="0"/>
              <a:t>входна последователност</a:t>
            </a:r>
            <a:r>
              <a:rPr lang="bg-BG" sz="2000" b="1" dirty="0" smtClean="0"/>
              <a:t>:нечетни </a:t>
            </a:r>
            <a:r>
              <a:rPr lang="en-US" sz="2000" b="1" dirty="0" err="1"/>
              <a:t>si</a:t>
            </a:r>
            <a:r>
              <a:rPr lang="bg-BG" sz="2000" b="1" dirty="0"/>
              <a:t> имат размер 0.5, четни – размер 2/</a:t>
            </a:r>
            <a:r>
              <a:rPr lang="en-US" sz="2000" b="1" dirty="0"/>
              <a:t>N</a:t>
            </a:r>
            <a:r>
              <a:rPr lang="bg-BG" sz="2000" b="1" dirty="0"/>
              <a:t>. Нека </a:t>
            </a:r>
            <a:r>
              <a:rPr lang="en-US" sz="2000" b="1" dirty="0"/>
              <a:t>N</a:t>
            </a:r>
            <a:r>
              <a:rPr lang="bg-BG" sz="2000" b="1" dirty="0"/>
              <a:t> се дели на 4. Оптимално пакетиране е от </a:t>
            </a:r>
            <a:r>
              <a:rPr lang="en-US" sz="2000" b="1" dirty="0"/>
              <a:t>N</a:t>
            </a:r>
            <a:r>
              <a:rPr lang="bg-BG" sz="2000" b="1" dirty="0"/>
              <a:t>/4 +1.</a:t>
            </a:r>
            <a:br>
              <a:rPr lang="bg-BG" sz="2000" b="1" dirty="0"/>
            </a:br>
            <a:r>
              <a:rPr lang="bg-BG" sz="2000" b="1" dirty="0"/>
              <a:t>Реалното в този алгоритъм заема </a:t>
            </a:r>
            <a:r>
              <a:rPr lang="en-US" sz="2000" b="1" dirty="0"/>
              <a:t>N</a:t>
            </a:r>
            <a:r>
              <a:rPr lang="bg-BG" sz="2000" b="1" dirty="0"/>
              <a:t>/2. т</a:t>
            </a:r>
            <a:r>
              <a:rPr lang="en-US" sz="2000" b="1" dirty="0"/>
              <a:t>.e </a:t>
            </a:r>
            <a:r>
              <a:rPr lang="bg-BG" sz="2000" b="1" dirty="0"/>
              <a:t> почти двойно: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89136406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5940425" y="4076700"/>
            <a:ext cx="576263" cy="11525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2268538" y="4005263"/>
            <a:ext cx="503237" cy="11525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6804025" y="1628775"/>
            <a:ext cx="576263" cy="10795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932363" y="1628775"/>
            <a:ext cx="503237" cy="11525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203575" y="1557338"/>
            <a:ext cx="504825" cy="115093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2268538" y="1557338"/>
            <a:ext cx="503237" cy="115093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435975" cy="59340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0.5	0.5		0.5		2/N</a:t>
            </a:r>
            <a:br>
              <a:rPr lang="en-US" sz="1800" dirty="0" smtClean="0"/>
            </a:br>
            <a:r>
              <a:rPr lang="en-US" sz="1800" dirty="0" smtClean="0"/>
              <a:t>							2/N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0.5	0.5		0.5		2/N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b="1" dirty="0" smtClean="0">
                <a:effectLst/>
              </a:rPr>
              <a:t>B</a:t>
            </a:r>
            <a:r>
              <a:rPr lang="en-US" sz="1200" b="1" dirty="0" smtClean="0">
                <a:effectLst/>
              </a:rPr>
              <a:t>1</a:t>
            </a:r>
            <a:r>
              <a:rPr lang="en-US" sz="1800" b="1" dirty="0" smtClean="0">
                <a:effectLst/>
              </a:rPr>
              <a:t>	B</a:t>
            </a:r>
            <a:r>
              <a:rPr lang="en-US" sz="1200" b="1" dirty="0" smtClean="0">
                <a:effectLst/>
              </a:rPr>
              <a:t>2</a:t>
            </a:r>
            <a:r>
              <a:rPr lang="en-US" sz="1800" b="1" dirty="0" smtClean="0">
                <a:effectLst/>
              </a:rPr>
              <a:t>	….	</a:t>
            </a:r>
            <a:r>
              <a:rPr lang="en-US" sz="1800" b="1" dirty="0" err="1" smtClean="0">
                <a:effectLst/>
              </a:rPr>
              <a:t>B</a:t>
            </a:r>
            <a:r>
              <a:rPr lang="en-US" sz="1200" b="1" dirty="0" err="1" smtClean="0">
                <a:effectLst/>
              </a:rPr>
              <a:t>n</a:t>
            </a:r>
            <a:r>
              <a:rPr lang="en-US" sz="1200" b="1" dirty="0" smtClean="0">
                <a:effectLst/>
              </a:rPr>
              <a:t>/4</a:t>
            </a:r>
            <a:r>
              <a:rPr lang="en-US" sz="1800" b="1" dirty="0" smtClean="0">
                <a:effectLst/>
              </a:rPr>
              <a:t>		B </a:t>
            </a:r>
            <a:r>
              <a:rPr lang="en-US" sz="1200" b="1" dirty="0" smtClean="0">
                <a:effectLst/>
              </a:rPr>
              <a:t>n/4+1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dirty="0" smtClean="0"/>
              <a:t>			</a:t>
            </a:r>
            <a:r>
              <a:rPr lang="bg-BG" sz="1800" b="1" dirty="0" smtClean="0"/>
              <a:t>оптимално пакетиране за поредицата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>		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bg-BG" sz="1800" dirty="0" smtClean="0"/>
              <a:t>		2/</a:t>
            </a:r>
            <a:r>
              <a:rPr lang="en-US" sz="1800" dirty="0" smtClean="0"/>
              <a:t>N				2/N</a:t>
            </a:r>
            <a:br>
              <a:rPr lang="en-US" sz="1800" dirty="0" smtClean="0"/>
            </a:br>
            <a:r>
              <a:rPr lang="en-US" sz="1800" dirty="0" smtClean="0"/>
              <a:t>		0.5				0.5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B</a:t>
            </a:r>
            <a:r>
              <a:rPr lang="en-US" sz="1200" dirty="0" smtClean="0"/>
              <a:t>1</a:t>
            </a:r>
            <a:r>
              <a:rPr lang="en-US" sz="1800" dirty="0" smtClean="0"/>
              <a:t>				B </a:t>
            </a:r>
            <a:r>
              <a:rPr lang="en-US" sz="1200" b="1" dirty="0" smtClean="0"/>
              <a:t>N/2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Next fit </a:t>
            </a:r>
            <a:r>
              <a:rPr lang="bg-BG" sz="1800" b="1" dirty="0" smtClean="0"/>
              <a:t>пакетиране за същата поредица(почти двойно разхищение</a:t>
            </a:r>
            <a:r>
              <a:rPr lang="bg-BG" sz="1800" dirty="0" smtClean="0"/>
              <a:t>) </a:t>
            </a:r>
            <a:endParaRPr lang="en-US" sz="1800" dirty="0" smtClean="0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2339975" y="21336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203575" y="2133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4932363" y="21336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877050" y="19161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6877050" y="220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6877050" y="24923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2268538" y="458152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2268538" y="43656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6011863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6011863" y="4437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Cube 1"/>
          <p:cNvSpPr/>
          <p:nvPr/>
        </p:nvSpPr>
        <p:spPr bwMode="auto">
          <a:xfrm rot="16200000">
            <a:off x="2199860" y="3753291"/>
            <a:ext cx="464158" cy="679675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 rot="16200000">
            <a:off x="5900861" y="3796172"/>
            <a:ext cx="464159" cy="817621"/>
          </a:xfrm>
          <a:prstGeom prst="cube">
            <a:avLst>
              <a:gd name="adj" fmla="val 21771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2051050" y="4941888"/>
            <a:ext cx="4176713" cy="431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779838" y="3213100"/>
            <a:ext cx="3600450" cy="431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677863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bg-BG" sz="2400" b="1" dirty="0" smtClean="0"/>
              <a:t>1.1</a:t>
            </a:r>
            <a:r>
              <a:rPr lang="en-US" sz="2400" b="1" dirty="0" smtClean="0"/>
              <a:t>simple scheduling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288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bg-BG" sz="1800" b="1" dirty="0" smtClean="0"/>
              <a:t>имаме дадени задачи </a:t>
            </a:r>
            <a:r>
              <a:rPr lang="en-US" sz="2400" b="1" dirty="0" smtClean="0"/>
              <a:t>j</a:t>
            </a:r>
            <a:r>
              <a:rPr lang="en-US" sz="1600" b="1" dirty="0" smtClean="0"/>
              <a:t>1</a:t>
            </a:r>
            <a:r>
              <a:rPr lang="en-US" sz="2400" b="1" dirty="0" smtClean="0"/>
              <a:t> …</a:t>
            </a:r>
            <a:r>
              <a:rPr lang="en-US" sz="2400" b="1" dirty="0" err="1" smtClean="0"/>
              <a:t>j</a:t>
            </a:r>
            <a:r>
              <a:rPr lang="en-US" sz="1600" b="1" dirty="0" err="1" smtClean="0"/>
              <a:t>N</a:t>
            </a:r>
            <a:r>
              <a:rPr lang="bg-BG" sz="2400" b="1" dirty="0" smtClean="0"/>
              <a:t> </a:t>
            </a:r>
            <a:r>
              <a:rPr lang="bg-BG" sz="1800" b="1" dirty="0" smtClean="0"/>
              <a:t>с времена на изпълнение </a:t>
            </a:r>
            <a:r>
              <a:rPr lang="en-US" sz="2400" b="1" dirty="0" smtClean="0"/>
              <a:t>t</a:t>
            </a:r>
            <a:r>
              <a:rPr lang="en-US" sz="1800" b="1" dirty="0" smtClean="0"/>
              <a:t>1</a:t>
            </a:r>
            <a:r>
              <a:rPr lang="en-US" sz="2400" b="1" dirty="0" smtClean="0"/>
              <a:t>…</a:t>
            </a:r>
            <a:r>
              <a:rPr lang="en-US" sz="2400" b="1" dirty="0" err="1" smtClean="0"/>
              <a:t>t</a:t>
            </a:r>
            <a:r>
              <a:rPr lang="en-US" sz="1600" b="1" dirty="0" err="1" smtClean="0"/>
              <a:t>N</a:t>
            </a:r>
            <a:r>
              <a:rPr lang="bg-BG" sz="1800" b="1" dirty="0" smtClean="0"/>
              <a:t> и 1 процесор. Искаме разпределяне с цел мин. средно време на </a:t>
            </a:r>
            <a:r>
              <a:rPr lang="bg-BG" sz="1800" b="1" dirty="0" err="1" smtClean="0"/>
              <a:t>завъшване</a:t>
            </a:r>
            <a:r>
              <a:rPr lang="bg-BG" sz="1800" b="1" dirty="0" smtClean="0"/>
              <a:t> на  задача (т.е. на коя мин. средно завършва задача). (няма прекъсване на задача).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800" dirty="0" smtClean="0"/>
              <a:t>Задача	време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 smtClean="0"/>
              <a:t>j</a:t>
            </a:r>
            <a:r>
              <a:rPr lang="bg-BG" sz="1800" dirty="0" smtClean="0"/>
              <a:t>1		15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 smtClean="0"/>
              <a:t>j</a:t>
            </a:r>
            <a:r>
              <a:rPr lang="bg-BG" sz="1800" dirty="0" smtClean="0"/>
              <a:t>2		8		</a:t>
            </a:r>
            <a:r>
              <a:rPr lang="en-US" sz="1800" dirty="0" smtClean="0"/>
              <a:t>j1	j2	j3	j4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 smtClean="0"/>
              <a:t>j</a:t>
            </a:r>
            <a:r>
              <a:rPr lang="bg-BG" sz="1800" dirty="0" smtClean="0"/>
              <a:t>3		</a:t>
            </a:r>
            <a:r>
              <a:rPr lang="bg-BG" sz="1800" dirty="0" err="1" smtClean="0"/>
              <a:t>3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 smtClean="0"/>
              <a:t>j</a:t>
            </a:r>
            <a:r>
              <a:rPr lang="bg-BG" sz="1800" dirty="0" smtClean="0"/>
              <a:t>4		10</a:t>
            </a:r>
            <a:r>
              <a:rPr lang="en-US" sz="1800" dirty="0" smtClean="0"/>
              <a:t>	      0	      15       23     26	</a:t>
            </a:r>
            <a:endParaRPr lang="bg-BG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bg-BG" sz="1800" dirty="0" smtClean="0"/>
              <a:t>Първата завършва след 15, втората след 23, третата след 26, след 36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bg-BG" sz="1800" dirty="0" smtClean="0"/>
              <a:t> общо 100 мин/4 = 25 средно ще завършва задача.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bg-BG" sz="1800" dirty="0" smtClean="0"/>
              <a:t> Друга подредба е показана по-долу: средно време 17.75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bg-BG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800" dirty="0" smtClean="0"/>
              <a:t>			</a:t>
            </a:r>
            <a:r>
              <a:rPr lang="en-US" sz="1800" dirty="0" smtClean="0"/>
              <a:t>j3	j2	j4	j1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	       0       3	    11	    21	         36</a:t>
            </a: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4932363" y="3213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795963" y="3213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6372225" y="3213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2843213" y="4941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779838" y="4941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4716463" y="49418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ChangeArrowheads="1"/>
          </p:cNvSpPr>
          <p:nvPr/>
        </p:nvSpPr>
        <p:spPr bwMode="auto">
          <a:xfrm>
            <a:off x="6804025" y="2924175"/>
            <a:ext cx="576263" cy="12969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5003800" y="2924175"/>
            <a:ext cx="504825" cy="12969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203575" y="2924175"/>
            <a:ext cx="504825" cy="13684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331913" y="2924175"/>
            <a:ext cx="503237" cy="13684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7606"/>
            <a:ext cx="8507413" cy="534317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  <a:effectLst/>
              </a:rPr>
              <a:t>First Fit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effectLst/>
              </a:rPr>
            </a:br>
            <a:r>
              <a:rPr lang="bg-BG" sz="1800" b="1" dirty="0" smtClean="0">
                <a:effectLst/>
              </a:rPr>
              <a:t>Предният алгоритъм създава нова торба не винаги, когато това е нужно - защото разглежда само последната. Например, подредбата преди – елемент с размер 0.3 може да се постави в В1 или В2 а не в нова.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First</a:t>
            </a:r>
            <a:r>
              <a:rPr lang="bg-BG" sz="1800" b="1" dirty="0" smtClean="0">
                <a:effectLst/>
              </a:rPr>
              <a:t> </a:t>
            </a:r>
            <a:r>
              <a:rPr lang="en-US" sz="1800" b="1" dirty="0" smtClean="0">
                <a:effectLst/>
              </a:rPr>
              <a:t>Fit</a:t>
            </a:r>
            <a:r>
              <a:rPr lang="bg-BG" sz="1800" b="1" dirty="0" smtClean="0">
                <a:effectLst/>
              </a:rPr>
              <a:t> стратегията сканира всички торби за да установи дали може да постави новия ел. </a:t>
            </a: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>	</a:t>
            </a:r>
            <a:br>
              <a:rPr lang="bg-BG" sz="1800" dirty="0" smtClean="0"/>
            </a:br>
            <a:r>
              <a:rPr lang="bg-BG" sz="1800" dirty="0" smtClean="0"/>
              <a:t>	</a:t>
            </a:r>
            <a:br>
              <a:rPr lang="bg-BG" sz="1800" dirty="0" smtClean="0"/>
            </a:br>
            <a:r>
              <a:rPr lang="bg-BG" sz="1800" dirty="0" smtClean="0"/>
              <a:t>	0.1	</a:t>
            </a:r>
            <a:br>
              <a:rPr lang="bg-BG" sz="1800" dirty="0" smtClean="0"/>
            </a:b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>	0.5		</a:t>
            </a:r>
            <a:r>
              <a:rPr lang="en-US" sz="1800" dirty="0" smtClean="0"/>
              <a:t>  </a:t>
            </a:r>
            <a:r>
              <a:rPr lang="bg-BG" sz="1800" dirty="0" smtClean="0"/>
              <a:t>0.3		</a:t>
            </a:r>
            <a:r>
              <a:rPr lang="en-US" sz="1800" dirty="0" smtClean="0"/>
              <a:t>  </a:t>
            </a:r>
            <a:r>
              <a:rPr lang="bg-BG" sz="1800" dirty="0" smtClean="0"/>
              <a:t>0.7		</a:t>
            </a:r>
            <a:r>
              <a:rPr lang="en-US" sz="1800" dirty="0" smtClean="0"/>
              <a:t>  </a:t>
            </a:r>
            <a:r>
              <a:rPr lang="bg-BG" sz="1800" dirty="0" smtClean="0"/>
              <a:t>0.8</a:t>
            </a:r>
            <a:br>
              <a:rPr lang="bg-BG" sz="1800" dirty="0" smtClean="0"/>
            </a:br>
            <a:r>
              <a:rPr lang="bg-BG" sz="1800" dirty="0" smtClean="0"/>
              <a:t>	</a:t>
            </a:r>
            <a:br>
              <a:rPr lang="bg-BG" sz="1800" dirty="0" smtClean="0"/>
            </a:br>
            <a:r>
              <a:rPr lang="bg-BG" sz="1800" dirty="0" smtClean="0"/>
              <a:t>	 0.2    </a:t>
            </a:r>
            <a:r>
              <a:rPr lang="en-US" sz="1800" dirty="0" smtClean="0"/>
              <a:t>B1	</a:t>
            </a:r>
            <a:r>
              <a:rPr lang="bg-BG" sz="1800" dirty="0" smtClean="0"/>
              <a:t>  </a:t>
            </a:r>
            <a:r>
              <a:rPr lang="en-US" sz="1800" dirty="0" smtClean="0"/>
              <a:t>0.4  </a:t>
            </a:r>
            <a:r>
              <a:rPr lang="bg-BG" sz="1800" dirty="0" smtClean="0"/>
              <a:t>   </a:t>
            </a:r>
            <a:r>
              <a:rPr lang="en-US" sz="1800" dirty="0" smtClean="0"/>
              <a:t> B2	       </a:t>
            </a:r>
            <a:r>
              <a:rPr lang="bg-BG" sz="1800" dirty="0" smtClean="0"/>
              <a:t>    </a:t>
            </a:r>
            <a:r>
              <a:rPr lang="en-US" sz="1800" dirty="0" smtClean="0"/>
              <a:t>B3		B4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>														         </a:t>
            </a:r>
            <a:r>
              <a:rPr lang="bg-BG" sz="1800" b="1" dirty="0" smtClean="0"/>
              <a:t> </a:t>
            </a:r>
            <a:r>
              <a:rPr lang="bg-BG" sz="1200" b="1" dirty="0" smtClean="0"/>
              <a:t>2</a:t>
            </a:r>
            <a:r>
              <a:rPr lang="bg-BG" sz="1800" b="1" dirty="0" smtClean="0"/>
              <a:t>	</a:t>
            </a:r>
            <a:r>
              <a:rPr lang="bg-BG" sz="1800" dirty="0" smtClean="0"/>
              <a:t>	</a:t>
            </a:r>
            <a:br>
              <a:rPr lang="bg-BG" sz="1800" dirty="0" smtClean="0"/>
            </a:br>
            <a:r>
              <a:rPr lang="bg-BG" sz="1800" dirty="0" smtClean="0"/>
              <a:t>Тъй като се сканират предходните торби, </a:t>
            </a:r>
            <a:r>
              <a:rPr lang="bg-BG" sz="1800" dirty="0" smtClean="0">
                <a:sym typeface="Wingdings" pitchFamily="2" charset="2"/>
              </a:rPr>
              <a:t></a:t>
            </a:r>
            <a:r>
              <a:rPr lang="bg-BG" sz="1800" dirty="0" smtClean="0"/>
              <a:t> </a:t>
            </a:r>
            <a:r>
              <a:rPr lang="bg-BG" sz="1800" b="1" dirty="0" smtClean="0"/>
              <a:t>О(</a:t>
            </a:r>
            <a:r>
              <a:rPr lang="en-US" sz="1800" b="1" dirty="0" smtClean="0"/>
              <a:t>N</a:t>
            </a:r>
            <a:r>
              <a:rPr lang="bg-BG" sz="1800" b="1" dirty="0" smtClean="0"/>
              <a:t>   ). </a:t>
            </a:r>
            <a:r>
              <a:rPr lang="bg-BG" sz="1800" dirty="0" smtClean="0"/>
              <a:t>Може да се сведе до </a:t>
            </a:r>
            <a:r>
              <a:rPr lang="en-US" sz="1800" b="1" dirty="0" smtClean="0"/>
              <a:t>O</a:t>
            </a:r>
            <a:r>
              <a:rPr lang="bg-BG" sz="1800" b="1" dirty="0" smtClean="0"/>
              <a:t>(</a:t>
            </a:r>
            <a:r>
              <a:rPr lang="en-US" sz="1800" b="1" dirty="0" err="1" smtClean="0"/>
              <a:t>NlogN</a:t>
            </a:r>
            <a:r>
              <a:rPr lang="bg-BG" sz="1800" dirty="0" smtClean="0"/>
              <a:t>) – ако сканираме както при бинарно търсене.</a:t>
            </a:r>
            <a:br>
              <a:rPr lang="bg-BG" sz="1800" dirty="0" smtClean="0"/>
            </a:br>
            <a:endParaRPr lang="en-US" sz="1800" dirty="0" smtClean="0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1331913" y="3860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1331913" y="32845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1331913" y="2997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3203575" y="37893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3203575" y="34290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3203575" y="2924175"/>
            <a:ext cx="504825" cy="504825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5003800" y="2924175"/>
            <a:ext cx="504825" cy="360363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6877050" y="2924175"/>
            <a:ext cx="503238" cy="360363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1331913" y="2852738"/>
            <a:ext cx="576262" cy="71437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551837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b="1" i="1" u="sng" dirty="0" smtClean="0"/>
              <a:t>Оценка:</a:t>
            </a:r>
          </a:p>
          <a:p>
            <a:endParaRPr lang="bg-BG" sz="2400" b="1" i="1" u="sng" dirty="0"/>
          </a:p>
          <a:p>
            <a:r>
              <a:rPr lang="bg-BG" sz="2400" b="1" i="1" u="sng" dirty="0" smtClean="0"/>
              <a:t>Във </a:t>
            </a:r>
            <a:r>
              <a:rPr lang="bg-BG" sz="2400" b="1" i="1" u="sng" dirty="0"/>
              <a:t>всеки момент най-много 1 торба може да е запълнена до ½, тъй като ако са 2, то съдържанието им може да се постави в </a:t>
            </a:r>
            <a:r>
              <a:rPr lang="bg-BG" sz="2400" b="1" i="1" u="sng" dirty="0" smtClean="0"/>
              <a:t>една обща. </a:t>
            </a:r>
          </a:p>
          <a:p>
            <a:r>
              <a:rPr lang="bg-BG" sz="2400" b="1" i="1" u="sng" dirty="0" smtClean="0"/>
              <a:t>Значи, </a:t>
            </a:r>
            <a:r>
              <a:rPr lang="bg-BG" sz="2400" b="1" i="1" u="sng" dirty="0"/>
              <a:t>най-много </a:t>
            </a:r>
            <a:r>
              <a:rPr lang="bg-BG" sz="2400" b="1" i="1" u="sng" dirty="0" smtClean="0"/>
              <a:t>2М торби се разходват (оптимумът беше  </a:t>
            </a:r>
            <a:r>
              <a:rPr lang="bg-BG" sz="2400" b="1" i="1" u="sng" dirty="0"/>
              <a:t>М </a:t>
            </a:r>
            <a:r>
              <a:rPr lang="bg-BG" sz="2400" b="1" i="1" u="sng" dirty="0" smtClean="0"/>
              <a:t>торби).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1834616338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ChangeArrowheads="1"/>
          </p:cNvSpPr>
          <p:nvPr/>
        </p:nvSpPr>
        <p:spPr bwMode="auto">
          <a:xfrm>
            <a:off x="6732588" y="3068638"/>
            <a:ext cx="576262" cy="12969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5076825" y="3068638"/>
            <a:ext cx="503238" cy="12239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132138" y="3213100"/>
            <a:ext cx="576262" cy="11525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331913" y="3213100"/>
            <a:ext cx="503237" cy="11525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20" y="1052736"/>
            <a:ext cx="8544768" cy="5571374"/>
          </a:xfrm>
        </p:spPr>
        <p:txBody>
          <a:bodyPr/>
          <a:lstStyle/>
          <a:p>
            <a:pPr algn="l" eaLnBrk="1" hangingPunct="1"/>
            <a:r>
              <a:rPr lang="en-US" sz="2400" b="1" dirty="0" smtClean="0">
                <a:solidFill>
                  <a:schemeClr val="tx1"/>
                </a:solidFill>
                <a:effectLst/>
              </a:rPr>
              <a:t>Best Fit</a:t>
            </a:r>
            <a:r>
              <a:rPr lang="bg-BG" sz="2400" b="1" dirty="0" smtClean="0">
                <a:solidFill>
                  <a:schemeClr val="tx1"/>
                </a:solidFill>
                <a:effectLst/>
              </a:rPr>
              <a:t/>
            </a:r>
            <a:br>
              <a:rPr lang="bg-BG" sz="2400" b="1" dirty="0" smtClean="0">
                <a:solidFill>
                  <a:schemeClr val="tx1"/>
                </a:solidFill>
                <a:effectLst/>
              </a:rPr>
            </a:br>
            <a:r>
              <a:rPr lang="en-US" sz="1800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1800" dirty="0" smtClean="0">
                <a:solidFill>
                  <a:srgbClr val="000000"/>
                </a:solidFill>
                <a:effectLst/>
              </a:rPr>
            </a:br>
            <a:r>
              <a:rPr lang="bg-BG" sz="1800" b="1" dirty="0" smtClean="0">
                <a:effectLst/>
              </a:rPr>
              <a:t>Вместо да поставяме нов елемент в първа възможна торба, го поставяме там където е възможно , 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но и има най-малко свободно място</a:t>
            </a:r>
            <a:r>
              <a:rPr lang="bg-BG" sz="1800" b="1" dirty="0" smtClean="0">
                <a:effectLst/>
              </a:rPr>
              <a:t>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Ето резултата:</a:t>
            </a: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					0.3</a:t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	0.1</a:t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	0.5				0.7		0.8</a:t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	0.2		0.4</a:t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	</a:t>
            </a:r>
            <a:r>
              <a:rPr lang="en-US" sz="1800" dirty="0" smtClean="0">
                <a:effectLst/>
              </a:rPr>
              <a:t>B1		B2		B3		B4</a:t>
            </a:r>
            <a:br>
              <a:rPr lang="en-US" sz="1800" dirty="0" smtClean="0">
                <a:effectLst/>
              </a:rPr>
            </a:b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Елемент с тегло 0.3 е поставен в В3, а не  в В2 (както беше в предната стратегия) . </a:t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Има подобрение, но не и при всички  поредици. </a:t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Затова оценката:</a:t>
            </a:r>
            <a:br>
              <a:rPr lang="bg-BG" sz="1800" b="1" dirty="0" smtClean="0">
                <a:solidFill>
                  <a:schemeClr val="tx1"/>
                </a:solidFill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ограниченията остават почти същите – 1.7 от оптимума ползвани торби.</a:t>
            </a:r>
            <a:endParaRPr lang="en-US" sz="1800" dirty="0" smtClean="0">
              <a:effectLst/>
            </a:endParaRPr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1331913" y="40767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1331913" y="35734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3132138" y="38608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5076825" y="33575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6732588" y="3068638"/>
            <a:ext cx="576262" cy="288925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3132138" y="3213100"/>
            <a:ext cx="576262" cy="6477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1331913" y="3213100"/>
            <a:ext cx="503237" cy="71438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12"/>
          <p:cNvSpPr>
            <a:spLocks noChangeArrowheads="1"/>
          </p:cNvSpPr>
          <p:nvPr/>
        </p:nvSpPr>
        <p:spPr bwMode="auto">
          <a:xfrm>
            <a:off x="430705" y="1052736"/>
            <a:ext cx="2952750" cy="431577"/>
          </a:xfrm>
          <a:prstGeom prst="ellipse">
            <a:avLst/>
          </a:prstGeom>
          <a:solidFill>
            <a:schemeClr val="hlink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5076825" y="3213100"/>
            <a:ext cx="503238" cy="12239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203575" y="3213100"/>
            <a:ext cx="504825" cy="1295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03350" y="3141663"/>
            <a:ext cx="504825" cy="136683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180" y="621373"/>
            <a:ext cx="8686800" cy="6149975"/>
          </a:xfrm>
        </p:spPr>
        <p:txBody>
          <a:bodyPr/>
          <a:lstStyle/>
          <a:p>
            <a:pPr algn="l" eaLnBrk="1" hangingPunct="1"/>
            <a:r>
              <a:rPr lang="en-US" sz="2400" b="1" dirty="0" smtClean="0">
                <a:solidFill>
                  <a:srgbClr val="000000"/>
                </a:solidFill>
                <a:effectLst/>
              </a:rPr>
              <a:t>Off</a:t>
            </a:r>
            <a:r>
              <a:rPr lang="bg-BG" sz="2400" b="1" dirty="0" smtClean="0">
                <a:solidFill>
                  <a:srgbClr val="000000"/>
                </a:solidFill>
                <a:effectLst/>
              </a:rPr>
              <a:t>-</a:t>
            </a:r>
            <a:r>
              <a:rPr lang="en-US" sz="2400" b="1" dirty="0" smtClean="0">
                <a:solidFill>
                  <a:srgbClr val="000000"/>
                </a:solidFill>
                <a:effectLst/>
              </a:rPr>
              <a:t>line</a:t>
            </a:r>
            <a:r>
              <a:rPr lang="bg-BG" sz="2400" b="1" dirty="0" smtClean="0">
                <a:solidFill>
                  <a:srgbClr val="000000"/>
                </a:solidFill>
                <a:effectLst/>
              </a:rPr>
              <a:t> алгоритми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Това е </a:t>
            </a:r>
            <a:r>
              <a:rPr lang="bg-BG" sz="1800" b="1" dirty="0" err="1" smtClean="0">
                <a:effectLst/>
              </a:rPr>
              <a:t>алгоритъмът</a:t>
            </a:r>
            <a:r>
              <a:rPr lang="bg-BG" sz="1800" b="1" dirty="0" smtClean="0">
                <a:effectLst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first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fit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decreasing</a:t>
            </a:r>
            <a:r>
              <a:rPr lang="bg-BG" sz="1800" b="1" dirty="0" smtClean="0">
                <a:effectLst/>
              </a:rPr>
              <a:t>: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	0.2		0.3		0.1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					0.4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	0.8		0.7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					0.5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	</a:t>
            </a:r>
            <a:r>
              <a:rPr lang="en-US" sz="1800" b="1" dirty="0" smtClean="0">
                <a:effectLst/>
              </a:rPr>
              <a:t>B1		B2		B3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За случая, това е и оптималната подредба (глобално). Не винаги е така.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Считаме, всички елементи са били подредени в намаляваща последователност.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Ще докажем, че ако оптимално пакетиране са нужни М торби, сега са нужни не-повече от </a:t>
            </a:r>
            <a:br>
              <a:rPr lang="bg-BG" sz="1800" b="1" dirty="0" smtClean="0">
                <a:solidFill>
                  <a:schemeClr val="tx1"/>
                </a:solidFill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				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(4М + 1)/3 торби.</a:t>
            </a:r>
            <a:endParaRPr lang="en-US" sz="2000" b="1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403350" y="35004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203575" y="36449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076825" y="3860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076825" y="33575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750"/>
            <a:ext cx="9036050" cy="6510610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20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Лема 1</a:t>
            </a:r>
            <a:r>
              <a:rPr lang="bg-BG" sz="1600" i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600" i="1" dirty="0" smtClean="0">
                <a:solidFill>
                  <a:srgbClr val="000000"/>
                </a:solidFill>
                <a:effectLst/>
              </a:rPr>
            </a:br>
            <a:r>
              <a:rPr lang="bg-BG" sz="1800" b="1" i="1" dirty="0" smtClean="0">
                <a:solidFill>
                  <a:schemeClr val="tx1"/>
                </a:solidFill>
                <a:effectLst/>
              </a:rPr>
              <a:t>Нека 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 ел. (сортирани намаляващо) с размери </a:t>
            </a:r>
            <a:r>
              <a:rPr lang="en-US" sz="2800" b="1" i="1" dirty="0" smtClean="0">
                <a:solidFill>
                  <a:schemeClr val="tx1"/>
                </a:solidFill>
                <a:effectLst/>
              </a:rPr>
              <a:t>s</a:t>
            </a:r>
            <a:r>
              <a:rPr lang="bg-BG" sz="1400" b="1" i="1" dirty="0" smtClean="0">
                <a:solidFill>
                  <a:schemeClr val="tx1"/>
                </a:solidFill>
                <a:effectLst/>
              </a:rPr>
              <a:t>1</a:t>
            </a:r>
            <a:r>
              <a:rPr lang="bg-BG" sz="2800" b="1" i="1" dirty="0" smtClean="0">
                <a:solidFill>
                  <a:schemeClr val="tx1"/>
                </a:solidFill>
                <a:effectLst/>
              </a:rPr>
              <a:t>…</a:t>
            </a:r>
            <a:r>
              <a:rPr lang="en-US" sz="2800" b="1" i="1" dirty="0" err="1" smtClean="0">
                <a:solidFill>
                  <a:schemeClr val="tx1"/>
                </a:solidFill>
                <a:effectLst/>
              </a:rPr>
              <a:t>s</a:t>
            </a:r>
            <a:r>
              <a:rPr lang="en-US" sz="1400" b="1" i="1" dirty="0" err="1" smtClean="0">
                <a:solidFill>
                  <a:schemeClr val="tx1"/>
                </a:solidFill>
                <a:effectLst/>
              </a:rPr>
              <a:t>N</a:t>
            </a:r>
            <a:r>
              <a:rPr lang="bg-BG" sz="2800" b="1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могат да се подредят в М торби.Тогава всички ел., които 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first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fit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decreasing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 поставя в допълнителни торби (след М), имат размер - най-много 1/3.</a:t>
            </a:r>
            <a:r>
              <a:rPr lang="bg-BG" sz="16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600" b="1" dirty="0" smtClean="0">
                <a:solidFill>
                  <a:srgbClr val="000000"/>
                </a:solidFill>
                <a:effectLst/>
              </a:rPr>
            </a:br>
            <a:r>
              <a:rPr lang="bg-BG" sz="1600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600" dirty="0" smtClean="0">
                <a:solidFill>
                  <a:srgbClr val="000000"/>
                </a:solidFill>
                <a:effectLst/>
              </a:rPr>
            </a:br>
            <a:r>
              <a:rPr lang="bg-BG" sz="1400" b="1" dirty="0" smtClean="0">
                <a:solidFill>
                  <a:schemeClr val="tx1"/>
                </a:solidFill>
                <a:effectLst/>
              </a:rPr>
              <a:t>Доказателство:</a:t>
            </a:r>
            <a:r>
              <a:rPr lang="bg-BG" sz="1400" b="1" dirty="0" smtClean="0">
                <a:effectLst/>
              </a:rPr>
              <a:t/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Нека елемент ‚</a:t>
            </a:r>
            <a:r>
              <a:rPr lang="en-US" sz="1400" b="1" dirty="0" err="1" smtClean="0">
                <a:effectLst/>
              </a:rPr>
              <a:t>i</a:t>
            </a:r>
            <a:r>
              <a:rPr lang="bg-BG" sz="1400" b="1" dirty="0" smtClean="0">
                <a:effectLst/>
              </a:rPr>
              <a:t>‘ е първия в торба М+1. Да докажем </a:t>
            </a:r>
            <a:r>
              <a:rPr lang="en-US" sz="1600" b="1" dirty="0" err="1" smtClean="0">
                <a:solidFill>
                  <a:srgbClr val="000000"/>
                </a:solidFill>
                <a:effectLst/>
              </a:rPr>
              <a:t>s</a:t>
            </a:r>
            <a:r>
              <a:rPr lang="en-US" sz="1400" b="1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bg-BG" sz="1600" b="1" dirty="0" smtClean="0">
                <a:solidFill>
                  <a:srgbClr val="000000"/>
                </a:solidFill>
                <a:effectLst/>
              </a:rPr>
              <a:t> &lt;=1/3</a:t>
            </a:r>
            <a:r>
              <a:rPr lang="bg-BG" sz="1400" b="1" dirty="0" smtClean="0">
                <a:effectLst/>
              </a:rPr>
              <a:t>. Предполагаме  обратното:</a:t>
            </a:r>
            <a:r>
              <a:rPr lang="en-US" sz="1800" b="1" dirty="0" err="1" smtClean="0">
                <a:solidFill>
                  <a:srgbClr val="000000"/>
                </a:solidFill>
                <a:effectLst/>
              </a:rPr>
              <a:t>s</a:t>
            </a:r>
            <a:r>
              <a:rPr lang="en-US" sz="1100" b="1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&gt;1/3</a:t>
            </a:r>
            <a:r>
              <a:rPr lang="bg-BG" sz="1800" b="1" dirty="0" smtClean="0">
                <a:effectLst/>
              </a:rPr>
              <a:t>. </a:t>
            </a:r>
            <a:r>
              <a:rPr lang="bg-BG" sz="1400" b="1" dirty="0" smtClean="0">
                <a:effectLst/>
              </a:rPr>
              <a:t>Следва, че и  </a:t>
            </a:r>
            <a:r>
              <a:rPr lang="en-US" sz="1400" b="1" dirty="0" smtClean="0">
                <a:effectLst/>
              </a:rPr>
              <a:t>s</a:t>
            </a:r>
            <a:r>
              <a:rPr lang="bg-BG" sz="1100" b="1" dirty="0" smtClean="0">
                <a:effectLst/>
              </a:rPr>
              <a:t>1</a:t>
            </a:r>
            <a:r>
              <a:rPr lang="bg-BG" sz="1800" b="1" dirty="0" smtClean="0">
                <a:effectLst/>
              </a:rPr>
              <a:t>,…</a:t>
            </a:r>
            <a:r>
              <a:rPr lang="en-US" sz="1800" b="1" dirty="0" err="1" smtClean="0">
                <a:effectLst/>
              </a:rPr>
              <a:t>s</a:t>
            </a:r>
            <a:r>
              <a:rPr lang="en-US" sz="1100" b="1" dirty="0" err="1" smtClean="0">
                <a:effectLst/>
              </a:rPr>
              <a:t>i</a:t>
            </a:r>
            <a:r>
              <a:rPr lang="bg-BG" sz="1100" b="1" dirty="0" smtClean="0">
                <a:effectLst/>
              </a:rPr>
              <a:t>-1</a:t>
            </a:r>
            <a:r>
              <a:rPr lang="bg-BG" sz="1800" b="1" dirty="0" smtClean="0">
                <a:effectLst/>
              </a:rPr>
              <a:t> &gt;</a:t>
            </a:r>
            <a:r>
              <a:rPr lang="bg-BG" sz="1800" b="1" dirty="0" err="1" smtClean="0">
                <a:effectLst/>
              </a:rPr>
              <a:t>1</a:t>
            </a:r>
            <a:r>
              <a:rPr lang="bg-BG" sz="1800" b="1" dirty="0" smtClean="0">
                <a:effectLst/>
              </a:rPr>
              <a:t>/3 </a:t>
            </a:r>
            <a:r>
              <a:rPr lang="bg-BG" sz="1400" b="1" dirty="0" smtClean="0">
                <a:effectLst/>
              </a:rPr>
              <a:t>(иначе лемата е доказана). 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Търсим къде може да има разхищение в нашия алгоритъм?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/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В торби </a:t>
            </a:r>
            <a:r>
              <a:rPr lang="bg-BG" sz="1800" b="1" dirty="0" smtClean="0">
                <a:effectLst/>
              </a:rPr>
              <a:t>В</a:t>
            </a:r>
            <a:r>
              <a:rPr lang="bg-BG" sz="1100" b="1" dirty="0" smtClean="0">
                <a:effectLst/>
              </a:rPr>
              <a:t>1</a:t>
            </a:r>
            <a:r>
              <a:rPr lang="bg-BG" sz="1800" b="1" dirty="0" smtClean="0">
                <a:effectLst/>
              </a:rPr>
              <a:t>….В</a:t>
            </a:r>
            <a:r>
              <a:rPr lang="bg-BG" sz="1100" b="1" dirty="0" smtClean="0">
                <a:effectLst/>
              </a:rPr>
              <a:t>М</a:t>
            </a:r>
            <a:r>
              <a:rPr lang="bg-BG" sz="1800" b="1" dirty="0" smtClean="0">
                <a:effectLst/>
              </a:rPr>
              <a:t> </a:t>
            </a:r>
            <a:r>
              <a:rPr lang="bg-BG" sz="1400" b="1" dirty="0" smtClean="0">
                <a:effectLst/>
              </a:rPr>
              <a:t>има най-много 2 елемента ( нали са &gt;1/3).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Тогава в първите няколко торби може да има по 1 (голям) ел. а в оставащите до М по 2 ел.</a:t>
            </a:r>
            <a:br>
              <a:rPr lang="bg-BG" sz="1400" b="1" dirty="0" smtClean="0">
                <a:effectLst/>
              </a:rPr>
            </a:br>
            <a:r>
              <a:rPr lang="bg-BG" sz="1600" b="1" dirty="0" smtClean="0">
                <a:effectLst/>
              </a:rPr>
              <a:t>Нека приемем за възможно обратното: 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в торба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В</a:t>
            </a:r>
            <a:r>
              <a:rPr lang="en-US" sz="1050" b="1" dirty="0" smtClean="0">
                <a:solidFill>
                  <a:schemeClr val="tx1"/>
                </a:solidFill>
                <a:effectLst/>
              </a:rPr>
              <a:t>x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има 2 ел., а в торба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B</a:t>
            </a:r>
            <a:r>
              <a:rPr lang="en-US" sz="1050" b="1" dirty="0" smtClean="0">
                <a:solidFill>
                  <a:schemeClr val="tx1"/>
                </a:solidFill>
                <a:effectLst/>
              </a:rPr>
              <a:t>y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600" b="1" dirty="0" smtClean="0">
                <a:solidFill>
                  <a:schemeClr val="tx1"/>
                </a:solidFill>
                <a:effectLst/>
                <a:sym typeface="Wingdings" pitchFamily="2" charset="2"/>
              </a:rPr>
              <a:t> 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1 </a:t>
            </a:r>
            <a:r>
              <a:rPr lang="en-US" sz="1600" b="1" dirty="0" smtClean="0">
                <a:solidFill>
                  <a:schemeClr val="tx1"/>
                </a:solidFill>
                <a:effectLst/>
              </a:rPr>
              <a:t>el</a:t>
            </a:r>
            <a:r>
              <a:rPr lang="bg-BG" sz="1600" b="1" dirty="0" smtClean="0">
                <a:effectLst/>
              </a:rPr>
              <a:t>. и      1&lt;= </a:t>
            </a:r>
            <a:r>
              <a:rPr lang="en-US" sz="1600" b="1" dirty="0" smtClean="0">
                <a:effectLst/>
              </a:rPr>
              <a:t>x</a:t>
            </a:r>
            <a:r>
              <a:rPr lang="bg-BG" sz="1600" b="1" dirty="0" smtClean="0">
                <a:effectLst/>
              </a:rPr>
              <a:t> &lt; </a:t>
            </a:r>
            <a:r>
              <a:rPr lang="en-US" sz="1600" b="1" dirty="0" smtClean="0">
                <a:effectLst/>
              </a:rPr>
              <a:t>y</a:t>
            </a:r>
            <a:r>
              <a:rPr lang="bg-BG" sz="1600" b="1" dirty="0" smtClean="0">
                <a:effectLst/>
              </a:rPr>
              <a:t> &lt;= </a:t>
            </a:r>
            <a:r>
              <a:rPr lang="en-US" sz="1600" b="1" dirty="0" smtClean="0">
                <a:effectLst/>
              </a:rPr>
              <a:t>M</a:t>
            </a:r>
            <a:r>
              <a:rPr lang="bg-BG" sz="1600" b="1" dirty="0" smtClean="0">
                <a:effectLst/>
              </a:rPr>
              <a:t>. Нека</a:t>
            </a:r>
            <a:r>
              <a:rPr lang="bg-BG" sz="1800" b="1" dirty="0" smtClean="0">
                <a:effectLst/>
              </a:rPr>
              <a:t> </a:t>
            </a:r>
            <a:r>
              <a:rPr lang="en-US" sz="1800" b="1" dirty="0" smtClean="0">
                <a:effectLst/>
              </a:rPr>
              <a:t>x</a:t>
            </a:r>
            <a:r>
              <a:rPr lang="bg-BG" sz="1000" b="1" dirty="0" smtClean="0">
                <a:effectLst/>
              </a:rPr>
              <a:t>1</a:t>
            </a:r>
            <a:r>
              <a:rPr lang="bg-BG" sz="1600" b="1" dirty="0" smtClean="0">
                <a:effectLst/>
              </a:rPr>
              <a:t> и </a:t>
            </a:r>
            <a:r>
              <a:rPr lang="en-US" sz="1800" b="1" dirty="0" smtClean="0">
                <a:effectLst/>
              </a:rPr>
              <a:t>x</a:t>
            </a:r>
            <a:r>
              <a:rPr lang="bg-BG" sz="1000" b="1" dirty="0" smtClean="0">
                <a:effectLst/>
              </a:rPr>
              <a:t>2</a:t>
            </a:r>
            <a:r>
              <a:rPr lang="bg-BG" sz="1600" b="1" dirty="0" smtClean="0">
                <a:effectLst/>
              </a:rPr>
              <a:t> са елементите в В</a:t>
            </a:r>
            <a:r>
              <a:rPr lang="en-US" sz="1000" b="1" dirty="0" smtClean="0">
                <a:effectLst/>
              </a:rPr>
              <a:t>x</a:t>
            </a:r>
            <a:r>
              <a:rPr lang="bg-BG" sz="1600" b="1" dirty="0" smtClean="0">
                <a:effectLst/>
              </a:rPr>
              <a:t> и </a:t>
            </a:r>
            <a:r>
              <a:rPr lang="en-US" sz="1600" b="1" dirty="0" smtClean="0">
                <a:effectLst/>
              </a:rPr>
              <a:t>y</a:t>
            </a:r>
            <a:r>
              <a:rPr lang="bg-BG" sz="1000" b="1" dirty="0" smtClean="0">
                <a:effectLst/>
              </a:rPr>
              <a:t>1</a:t>
            </a:r>
            <a:r>
              <a:rPr lang="bg-BG" sz="1600" b="1" dirty="0" smtClean="0">
                <a:effectLst/>
              </a:rPr>
              <a:t> е елементът в </a:t>
            </a:r>
            <a:r>
              <a:rPr lang="en-US" sz="1600" b="1" dirty="0" smtClean="0">
                <a:effectLst/>
              </a:rPr>
              <a:t>B</a:t>
            </a:r>
            <a:r>
              <a:rPr lang="en-US" sz="1000" b="1" dirty="0" smtClean="0">
                <a:effectLst/>
              </a:rPr>
              <a:t>y</a:t>
            </a:r>
            <a:r>
              <a:rPr lang="bg-BG" sz="1600" b="1" dirty="0" smtClean="0">
                <a:effectLst/>
              </a:rPr>
              <a:t>, </a:t>
            </a:r>
            <a:r>
              <a:rPr lang="en-US" sz="1600" b="1" dirty="0" smtClean="0">
                <a:effectLst/>
              </a:rPr>
              <a:t>x</a:t>
            </a:r>
            <a:r>
              <a:rPr lang="bg-BG" sz="1000" b="1" dirty="0" smtClean="0">
                <a:effectLst/>
              </a:rPr>
              <a:t>1</a:t>
            </a:r>
            <a:r>
              <a:rPr lang="bg-BG" sz="1600" b="1" dirty="0" smtClean="0">
                <a:effectLst/>
              </a:rPr>
              <a:t>&gt;=</a:t>
            </a:r>
            <a:r>
              <a:rPr lang="en-US" sz="1600" b="1" dirty="0" smtClean="0">
                <a:effectLst/>
              </a:rPr>
              <a:t>y</a:t>
            </a:r>
            <a:r>
              <a:rPr lang="bg-BG" sz="1000" b="1" dirty="0" smtClean="0">
                <a:effectLst/>
              </a:rPr>
              <a:t>1</a:t>
            </a:r>
            <a:r>
              <a:rPr lang="bg-BG" sz="1600" b="1" dirty="0" smtClean="0">
                <a:effectLst/>
              </a:rPr>
              <a:t>, а също и    </a:t>
            </a:r>
            <a:r>
              <a:rPr lang="en-US" sz="1600" b="1" dirty="0" smtClean="0">
                <a:effectLst/>
              </a:rPr>
              <a:t>x</a:t>
            </a:r>
            <a:r>
              <a:rPr lang="bg-BG" sz="1000" b="1" dirty="0" smtClean="0">
                <a:effectLst/>
              </a:rPr>
              <a:t>2</a:t>
            </a:r>
            <a:r>
              <a:rPr lang="bg-BG" sz="1600" b="1" dirty="0" smtClean="0">
                <a:effectLst/>
              </a:rPr>
              <a:t> &gt;=</a:t>
            </a:r>
            <a:r>
              <a:rPr lang="en-US" sz="1800" b="1" dirty="0" err="1" smtClean="0">
                <a:effectLst/>
              </a:rPr>
              <a:t>s</a:t>
            </a:r>
            <a:r>
              <a:rPr lang="en-US" sz="1000" b="1" dirty="0" err="1" smtClean="0">
                <a:effectLst/>
              </a:rPr>
              <a:t>i</a:t>
            </a:r>
            <a:r>
              <a:rPr lang="bg-BG" sz="1600" b="1" dirty="0" smtClean="0">
                <a:effectLst/>
              </a:rPr>
              <a:t>. Тогава:</a:t>
            </a:r>
            <a:r>
              <a:rPr lang="en-US" sz="1600" b="1" dirty="0" smtClean="0">
                <a:effectLst/>
              </a:rPr>
              <a:t/>
            </a:r>
            <a:br>
              <a:rPr lang="en-US" sz="1600" b="1" dirty="0" smtClean="0">
                <a:effectLst/>
              </a:rPr>
            </a:br>
            <a:r>
              <a:rPr lang="bg-BG" sz="1600" b="1" dirty="0" smtClean="0">
                <a:effectLst/>
              </a:rPr>
              <a:t>			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x</a:t>
            </a:r>
            <a:r>
              <a:rPr lang="bg-BG" sz="1100" b="1" dirty="0" smtClean="0">
                <a:solidFill>
                  <a:srgbClr val="000000"/>
                </a:solidFill>
                <a:effectLst/>
              </a:rPr>
              <a:t>1</a:t>
            </a:r>
            <a:r>
              <a:rPr lang="bg-BG" sz="2000" b="1" dirty="0" smtClean="0">
                <a:solidFill>
                  <a:srgbClr val="000000"/>
                </a:solidFill>
                <a:effectLst/>
              </a:rPr>
              <a:t> +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x</a:t>
            </a:r>
            <a:r>
              <a:rPr lang="bg-BG" sz="1100" b="1" dirty="0" smtClean="0">
                <a:solidFill>
                  <a:srgbClr val="000000"/>
                </a:solidFill>
                <a:effectLst/>
              </a:rPr>
              <a:t>2</a:t>
            </a:r>
            <a:r>
              <a:rPr lang="bg-BG" sz="2000" b="1" dirty="0" smtClean="0">
                <a:solidFill>
                  <a:srgbClr val="000000"/>
                </a:solidFill>
                <a:effectLst/>
              </a:rPr>
              <a:t> &gt;=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y</a:t>
            </a:r>
            <a:r>
              <a:rPr lang="bg-BG" sz="1100" b="1" dirty="0" smtClean="0">
                <a:solidFill>
                  <a:srgbClr val="000000"/>
                </a:solidFill>
                <a:effectLst/>
              </a:rPr>
              <a:t>1</a:t>
            </a:r>
            <a:r>
              <a:rPr lang="bg-BG" sz="2000" b="1" dirty="0" smtClean="0">
                <a:solidFill>
                  <a:srgbClr val="000000"/>
                </a:solidFill>
                <a:effectLst/>
              </a:rPr>
              <a:t> +</a:t>
            </a:r>
            <a:r>
              <a:rPr lang="en-US" sz="2000" b="1" dirty="0" err="1" smtClean="0">
                <a:solidFill>
                  <a:srgbClr val="000000"/>
                </a:solidFill>
                <a:effectLst/>
              </a:rPr>
              <a:t>s</a:t>
            </a:r>
            <a:r>
              <a:rPr lang="en-US" sz="1100" b="1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/>
            </a:r>
            <a:br>
              <a:rPr lang="bg-BG" sz="1800" b="1" dirty="0" smtClean="0">
                <a:solidFill>
                  <a:srgbClr val="00FF00"/>
                </a:solidFill>
                <a:effectLst/>
              </a:rPr>
            </a:br>
            <a:r>
              <a:rPr lang="bg-BG" sz="1600" b="1" dirty="0" smtClean="0">
                <a:effectLst/>
              </a:rPr>
              <a:t>Значи</a:t>
            </a:r>
            <a:r>
              <a:rPr lang="en-US" sz="1600" b="1" dirty="0" smtClean="0">
                <a:effectLst/>
              </a:rPr>
              <a:t>,</a:t>
            </a:r>
            <a:r>
              <a:rPr lang="bg-BG" sz="1600" b="1" dirty="0" smtClean="0">
                <a:effectLst/>
              </a:rPr>
              <a:t>ако в началните торби имаше по 2 елемента, то и елемент „ </a:t>
            </a:r>
            <a:r>
              <a:rPr lang="en-US" sz="2000" b="1" dirty="0" err="1" smtClean="0">
                <a:effectLst/>
              </a:rPr>
              <a:t>s</a:t>
            </a:r>
            <a:r>
              <a:rPr lang="en-US" sz="1100" b="1" dirty="0" err="1" smtClean="0">
                <a:effectLst/>
              </a:rPr>
              <a:t>i</a:t>
            </a:r>
            <a:r>
              <a:rPr lang="bg-BG" sz="1100" b="1" dirty="0" smtClean="0">
                <a:effectLst/>
              </a:rPr>
              <a:t> </a:t>
            </a:r>
            <a:r>
              <a:rPr lang="bg-BG" sz="1000" b="1" dirty="0" smtClean="0">
                <a:effectLst/>
              </a:rPr>
              <a:t> „  </a:t>
            </a:r>
            <a:r>
              <a:rPr lang="bg-BG" sz="1600" b="1" dirty="0" smtClean="0">
                <a:effectLst/>
              </a:rPr>
              <a:t>може да се пъхне в </a:t>
            </a:r>
            <a:r>
              <a:rPr lang="en-US" sz="1600" b="1" dirty="0" smtClean="0">
                <a:effectLst/>
              </a:rPr>
              <a:t>B</a:t>
            </a:r>
            <a:r>
              <a:rPr lang="en-US" sz="1000" b="1" dirty="0" smtClean="0">
                <a:effectLst/>
              </a:rPr>
              <a:t>y</a:t>
            </a:r>
            <a:r>
              <a:rPr lang="bg-BG" sz="1600" b="1" dirty="0" smtClean="0">
                <a:effectLst/>
              </a:rPr>
              <a:t>,заедно с </a:t>
            </a:r>
            <a:r>
              <a:rPr lang="en-US" sz="1600" b="1" dirty="0" smtClean="0">
                <a:effectLst/>
              </a:rPr>
              <a:t>y</a:t>
            </a:r>
            <a:r>
              <a:rPr lang="en-US" sz="1000" b="1" dirty="0" smtClean="0">
                <a:effectLst/>
              </a:rPr>
              <a:t>1</a:t>
            </a:r>
            <a:r>
              <a:rPr lang="en-US" sz="1600" b="1" dirty="0" smtClean="0">
                <a:effectLst/>
              </a:rPr>
              <a:t>, </a:t>
            </a:r>
            <a:r>
              <a:rPr lang="bg-BG" sz="1600" b="1" dirty="0" smtClean="0">
                <a:effectLst/>
              </a:rPr>
              <a:t>макар</a:t>
            </a:r>
            <a:r>
              <a:rPr lang="en-US" sz="1600" b="1" dirty="0" smtClean="0">
                <a:effectLst/>
              </a:rPr>
              <a:t> </a:t>
            </a:r>
            <a:r>
              <a:rPr lang="bg-BG" sz="1600" b="1" dirty="0" smtClean="0">
                <a:effectLst/>
              </a:rPr>
              <a:t>да е &gt;1/3. Но това не беше възможно – нали предполагахме, че това е първият елемент след </a:t>
            </a:r>
            <a:r>
              <a:rPr lang="en-US" sz="1600" b="1" dirty="0" smtClean="0">
                <a:effectLst/>
              </a:rPr>
              <a:t>M</a:t>
            </a:r>
            <a:r>
              <a:rPr lang="bg-BG" sz="1600" b="1" dirty="0" smtClean="0">
                <a:effectLst/>
              </a:rPr>
              <a:t>-</a:t>
            </a:r>
            <a:r>
              <a:rPr lang="bg-BG" sz="1600" b="1" dirty="0" err="1" smtClean="0">
                <a:effectLst/>
              </a:rPr>
              <a:t>тата</a:t>
            </a:r>
            <a:r>
              <a:rPr lang="bg-BG" sz="1600" b="1" dirty="0" smtClean="0">
                <a:effectLst/>
              </a:rPr>
              <a:t> торба.</a:t>
            </a:r>
            <a:br>
              <a:rPr lang="bg-BG" sz="1600" b="1" dirty="0" smtClean="0">
                <a:effectLst/>
              </a:rPr>
            </a:br>
            <a:r>
              <a:rPr lang="bg-BG" sz="1600" b="1" dirty="0" smtClean="0">
                <a:effectLst/>
              </a:rPr>
              <a:t/>
            </a:r>
            <a:br>
              <a:rPr lang="bg-BG" sz="1600" b="1" dirty="0" smtClean="0">
                <a:effectLst/>
              </a:rPr>
            </a:br>
            <a:r>
              <a:rPr lang="bg-BG" sz="1600" b="1" dirty="0" smtClean="0">
                <a:effectLst/>
              </a:rPr>
              <a:t>				# 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Дотук доказахме, че ако </a:t>
            </a:r>
            <a:r>
              <a:rPr lang="en-US" sz="1800" b="1" dirty="0" err="1" smtClean="0">
                <a:solidFill>
                  <a:srgbClr val="000000"/>
                </a:solidFill>
                <a:effectLst/>
              </a:rPr>
              <a:t>si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&gt;1/3, в момента, 				   когато го обработваме,алгоритмът е 				   	   поставил в първите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j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торби по 1 ел., а в 				   оставащите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M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-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j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по 2 ел.</a:t>
            </a:r>
            <a:endParaRPr lang="en-US" sz="1800" dirty="0" smtClean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9036050" cy="6858000"/>
          </a:xfrm>
        </p:spPr>
        <p:txBody>
          <a:bodyPr/>
          <a:lstStyle/>
          <a:p>
            <a:pPr algn="l" eaLnBrk="1" hangingPunct="1"/>
            <a:r>
              <a:rPr lang="bg-BG" sz="1800" b="1" dirty="0" smtClean="0">
                <a:solidFill>
                  <a:schemeClr val="tx1"/>
                </a:solidFill>
                <a:effectLst/>
              </a:rPr>
              <a:t>Сега да покажем че няма начин всички елементи да се сложат в  М торби </a:t>
            </a:r>
            <a:r>
              <a:rPr lang="bg-BG" sz="1400" b="1" dirty="0" smtClean="0">
                <a:solidFill>
                  <a:schemeClr val="tx1"/>
                </a:solidFill>
                <a:effectLst/>
              </a:rPr>
              <a:t>(щом първият оставащ след началното заемане  на М торби е  &gt;1/3)</a:t>
            </a:r>
            <a:r>
              <a:rPr lang="bg-BG" sz="14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400" b="1" dirty="0" smtClean="0">
                <a:solidFill>
                  <a:srgbClr val="000000"/>
                </a:solidFill>
                <a:effectLst/>
              </a:rPr>
            </a:br>
            <a:r>
              <a:rPr lang="bg-BG" sz="1400" b="1" dirty="0" smtClean="0">
                <a:effectLst/>
              </a:rPr>
              <a:t/>
            </a:r>
            <a:br>
              <a:rPr lang="bg-BG" sz="1400" b="1" dirty="0" smtClean="0">
                <a:effectLst/>
              </a:rPr>
            </a:br>
            <a:r>
              <a:rPr lang="bg-BG" sz="1800" b="1" dirty="0" smtClean="0">
                <a:effectLst/>
              </a:rPr>
              <a:t>За първите „</a:t>
            </a: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“ ел. няма алгоритъм, такъв че 2 да се сложат в 1 торба (ако можеше, </a:t>
            </a:r>
            <a:r>
              <a:rPr lang="en-US" sz="1800" b="1" dirty="0" smtClean="0">
                <a:effectLst/>
              </a:rPr>
              <a:t>first fit </a:t>
            </a:r>
            <a:r>
              <a:rPr lang="bg-BG" sz="1800" b="1" dirty="0" smtClean="0">
                <a:effectLst/>
              </a:rPr>
              <a:t>също щеше да го е направил ). Също така, никой елемент до „</a:t>
            </a:r>
            <a:r>
              <a:rPr lang="en-US" sz="2000" b="1" dirty="0" err="1" smtClean="0">
                <a:effectLst/>
              </a:rPr>
              <a:t>s</a:t>
            </a:r>
            <a:r>
              <a:rPr lang="en-US" sz="1400" b="1" dirty="0" err="1" smtClean="0">
                <a:effectLst/>
              </a:rPr>
              <a:t>i</a:t>
            </a:r>
            <a:r>
              <a:rPr lang="bg-BG" sz="1800" b="1" dirty="0" smtClean="0">
                <a:effectLst/>
              </a:rPr>
              <a:t>„ не може да се пъхне в първите торби. Значи </a:t>
            </a: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 начални торби са по 1 елемент, докато следващите елементи с размери 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solidFill>
                  <a:srgbClr val="00FF00"/>
                </a:solidFill>
                <a:effectLst/>
              </a:rPr>
              <a:t>s</a:t>
            </a:r>
            <a:r>
              <a:rPr lang="en-US" sz="1200" b="1" dirty="0" smtClean="0">
                <a:solidFill>
                  <a:srgbClr val="00FF00"/>
                </a:solidFill>
                <a:effectLst/>
              </a:rPr>
              <a:t>j+1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>,</a:t>
            </a:r>
            <a:r>
              <a:rPr lang="en-US" sz="1800" b="1" dirty="0" smtClean="0">
                <a:solidFill>
                  <a:srgbClr val="00FF00"/>
                </a:solidFill>
                <a:effectLst/>
              </a:rPr>
              <a:t>s </a:t>
            </a:r>
            <a:r>
              <a:rPr lang="en-US" sz="1200" b="1" dirty="0" smtClean="0">
                <a:solidFill>
                  <a:srgbClr val="00FF00"/>
                </a:solidFill>
                <a:effectLst/>
              </a:rPr>
              <a:t>j+2</a:t>
            </a:r>
            <a:r>
              <a:rPr lang="en-US" sz="1800" b="1" dirty="0" smtClean="0">
                <a:solidFill>
                  <a:srgbClr val="00FF00"/>
                </a:solidFill>
                <a:effectLst/>
              </a:rPr>
              <a:t>…. S </a:t>
            </a:r>
            <a:r>
              <a:rPr lang="en-US" sz="1200" b="1" dirty="0" smtClean="0">
                <a:solidFill>
                  <a:srgbClr val="00FF00"/>
                </a:solidFill>
                <a:effectLst/>
              </a:rPr>
              <a:t>i-1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/>
            </a:r>
            <a:br>
              <a:rPr lang="bg-BG" sz="1800" b="1" dirty="0" smtClean="0">
                <a:solidFill>
                  <a:srgbClr val="00FF00"/>
                </a:solidFill>
                <a:effectLst/>
              </a:rPr>
            </a:br>
            <a:r>
              <a:rPr lang="bg-BG" sz="1800" b="1" dirty="0" smtClean="0">
                <a:effectLst/>
              </a:rPr>
              <a:t> са в следващите  М-</a:t>
            </a: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 торби и то по 2.   Т.е  броят елементи в тях е   2(М – </a:t>
            </a: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)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 </a:t>
            </a:r>
            <a:r>
              <a:rPr lang="bg-BG" sz="1400" b="1" dirty="0" smtClean="0">
                <a:effectLst/>
              </a:rPr>
              <a:t>(ако някъде бяха по 3, лемата вече е доказана)</a:t>
            </a:r>
            <a:r>
              <a:rPr lang="en-US" sz="1400" b="1" dirty="0" smtClean="0">
                <a:effectLst/>
              </a:rPr>
              <a:t/>
            </a:r>
            <a:br>
              <a:rPr lang="en-US" sz="1400" b="1" dirty="0" smtClean="0">
                <a:effectLst/>
              </a:rPr>
            </a:br>
            <a:r>
              <a:rPr lang="bg-BG" sz="1800" b="1" dirty="0" smtClean="0">
                <a:effectLst/>
              </a:rPr>
              <a:t>Следователно,  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елемент </a:t>
            </a:r>
            <a:r>
              <a:rPr lang="en-US" sz="1800" b="1" dirty="0" err="1" smtClean="0">
                <a:solidFill>
                  <a:srgbClr val="000000"/>
                </a:solidFill>
                <a:effectLst/>
              </a:rPr>
              <a:t>si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( който предположихме е &gt;1/3) няма начин да се вкара в първите М торби :</a:t>
            </a:r>
            <a:br>
              <a:rPr lang="bg-BG" sz="1800" b="1" dirty="0" smtClean="0">
                <a:solidFill>
                  <a:srgbClr val="000000"/>
                </a:solidFill>
                <a:effectLst/>
              </a:rPr>
            </a:br>
            <a:r>
              <a:rPr lang="bg-BG" sz="1800" b="1" dirty="0" smtClean="0">
                <a:effectLst/>
              </a:rPr>
              <a:t>- няма алгоритъм, който да го вкара в първите </a:t>
            </a: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 торби, защото ако можеше </a:t>
            </a:r>
            <a:r>
              <a:rPr lang="en-US" sz="1800" b="1" dirty="0" smtClean="0">
                <a:effectLst/>
              </a:rPr>
              <a:t>First fit</a:t>
            </a:r>
            <a:r>
              <a:rPr lang="bg-BG" sz="1800" b="1" dirty="0" smtClean="0">
                <a:effectLst/>
              </a:rPr>
              <a:t> алгоритмът щеше да го е направил. 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- Не може и в оставащите </a:t>
            </a:r>
            <a:r>
              <a:rPr lang="en-US" sz="1800" b="1" dirty="0" smtClean="0">
                <a:effectLst/>
              </a:rPr>
              <a:t>M</a:t>
            </a:r>
            <a:r>
              <a:rPr lang="bg-BG" sz="1800" b="1" dirty="0" smtClean="0">
                <a:effectLst/>
              </a:rPr>
              <a:t>-</a:t>
            </a: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 торби, защото в тях трябва да се появят        2(</a:t>
            </a:r>
            <a:r>
              <a:rPr lang="en-US" sz="1800" b="1" dirty="0" smtClean="0">
                <a:effectLst/>
              </a:rPr>
              <a:t>M</a:t>
            </a:r>
            <a:r>
              <a:rPr lang="bg-BG" sz="1800" b="1" dirty="0" smtClean="0">
                <a:effectLst/>
              </a:rPr>
              <a:t>-</a:t>
            </a: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)  +1 елемента</a:t>
            </a:r>
            <a:r>
              <a:rPr lang="en-US" sz="1800" b="1" dirty="0" smtClean="0">
                <a:effectLst/>
              </a:rPr>
              <a:t>. </a:t>
            </a:r>
            <a:r>
              <a:rPr lang="bg-BG" sz="1800" b="1" dirty="0" smtClean="0">
                <a:effectLst/>
              </a:rPr>
              <a:t>Това означава в някоя торба следва да има по 3 ел (а всеки беше &gt;1/3).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 Но след като има алгоритъм, който би направил пакетиране в М торби, то очевидно допускането че </a:t>
            </a:r>
            <a:r>
              <a:rPr lang="en-US" sz="1800" b="1" dirty="0" smtClean="0">
                <a:effectLst/>
              </a:rPr>
              <a:t>Si &gt;=</a:t>
            </a:r>
            <a:r>
              <a:rPr lang="bg-BG" sz="1800" b="1" dirty="0" smtClean="0">
                <a:effectLst/>
              </a:rPr>
              <a:t>1/3 е грешно.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Очевидно предвиждането в началото беше грешно  и    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800" b="1" dirty="0" smtClean="0">
                <a:solidFill>
                  <a:srgbClr val="000000"/>
                </a:solidFill>
                <a:effectLst/>
              </a:rPr>
            </a:br>
            <a:r>
              <a:rPr lang="bg-BG" sz="1800" b="1" dirty="0" smtClean="0">
                <a:solidFill>
                  <a:srgbClr val="000000"/>
                </a:solidFill>
                <a:effectLst/>
              </a:rPr>
              <a:t>					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s</a:t>
            </a:r>
            <a:r>
              <a:rPr lang="bg-BG" sz="14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effectLst/>
              </a:rPr>
              <a:t>i</a:t>
            </a:r>
            <a:r>
              <a:rPr lang="bg-BG" sz="2400" b="1" dirty="0" smtClean="0">
                <a:solidFill>
                  <a:schemeClr val="tx1"/>
                </a:solidFill>
                <a:effectLst/>
              </a:rPr>
              <a:t>  &lt;=1/3</a:t>
            </a:r>
            <a:r>
              <a:rPr lang="bg-BG" sz="24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2400" b="1" dirty="0" smtClean="0">
                <a:solidFill>
                  <a:srgbClr val="000000"/>
                </a:solidFill>
                <a:effectLst/>
              </a:rPr>
            </a:br>
            <a:endParaRPr lang="en-US" sz="2400" b="1" dirty="0" smtClean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8750"/>
            <a:ext cx="8964612" cy="6583363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2000" b="1" i="1" dirty="0" smtClean="0">
                <a:solidFill>
                  <a:schemeClr val="tx1"/>
                </a:solidFill>
                <a:effectLst/>
              </a:rPr>
              <a:t>Лема 2</a:t>
            </a:r>
            <a:r>
              <a:rPr lang="bg-BG" sz="1600" b="1" i="1" dirty="0" smtClean="0">
                <a:solidFill>
                  <a:schemeClr val="tx1"/>
                </a:solidFill>
                <a:effectLst/>
              </a:rPr>
              <a:t/>
            </a:r>
            <a:br>
              <a:rPr lang="bg-BG" sz="1600" b="1" i="1" dirty="0" smtClean="0">
                <a:solidFill>
                  <a:schemeClr val="tx1"/>
                </a:solidFill>
                <a:effectLst/>
              </a:rPr>
            </a:br>
            <a:r>
              <a:rPr lang="bg-BG" sz="1600" b="1" i="1" dirty="0" smtClean="0">
                <a:solidFill>
                  <a:schemeClr val="tx1"/>
                </a:solidFill>
                <a:effectLst/>
              </a:rPr>
              <a:t>Броят елементи, поставени в допълнителните торби е най-много М-1</a:t>
            </a:r>
            <a:r>
              <a:rPr lang="bg-BG" sz="16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600" b="1" dirty="0" smtClean="0">
                <a:solidFill>
                  <a:srgbClr val="000000"/>
                </a:solidFill>
                <a:effectLst/>
              </a:rPr>
            </a:br>
            <a: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Доказателство:</a:t>
            </a:r>
            <a:b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Приемаме обратното: в допълнителните торби има най-малко М ел.</a:t>
            </a:r>
            <a:b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Знаем: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bg-BG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	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&lt;=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общият обем при </a:t>
            </a:r>
            <a:r>
              <a:rPr lang="bg-BG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</a:t>
            </a:r>
            <a:r>
              <a:rPr lang="bg-BG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подреждане= М торби * размер 1 торба, който сме приели за 1)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r>
              <a:rPr lang="bg-BG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Нека   торба 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Bj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поела общо тегло 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Wj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(1&lt;=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&lt;=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Нека първите М ел. в допълнителни торби са с размер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bg-BG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Тъй като елементите в първите М торби + елементите в първите М допълнителни са част от всички то:</a:t>
            </a:r>
            <a:b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bg-BG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bg-BG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общият обем   &gt;=  	поетият обем от първите М торби + М елемента в д</a:t>
            </a:r>
            <a:r>
              <a:rPr 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bg-BG" sz="105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пънителнителни</a:t>
            </a:r>
            <a:r>
              <a:rPr lang="bg-BG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торби , или: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	      M		M	    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&gt;=		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Wj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  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xj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&gt;=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Wj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xj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	     j=1		j=1	   </a:t>
            </a:r>
            <a: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j=1</a:t>
            </a:r>
            <a:b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Тъй като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xj</a:t>
            </a:r>
            <a: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никой алгоритъм не е успял да вкара заедно с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Wj</a:t>
            </a:r>
            <a: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обща торба 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Bj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излиза, че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Wj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xj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&gt;1 . Тогава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		      M</a:t>
            </a:r>
            <a:b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		1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b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		    j=1</a:t>
            </a:r>
            <a: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effectLst/>
              </a:rPr>
              <a:t>Това е невъзможно, тъй като тези </a:t>
            </a:r>
            <a:r>
              <a:rPr lang="en-US" sz="1800" b="1" dirty="0" smtClean="0">
                <a:effectLst/>
              </a:rPr>
              <a:t>N</a:t>
            </a:r>
            <a:r>
              <a:rPr lang="bg-BG" sz="1800" b="1" dirty="0" smtClean="0">
                <a:effectLst/>
              </a:rPr>
              <a:t> ел. могат да се пакетират в М торби.      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Следователно елементите в допълнителни торби са най-много М-1</a:t>
            </a:r>
            <a:endParaRPr lang="en-US" sz="1800" b="1" dirty="0" smtClean="0">
              <a:solidFill>
                <a:schemeClr val="tx1"/>
              </a:solidFill>
              <a:effectLst/>
            </a:endParaRP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971550" y="4006850"/>
            <a:ext cx="288925" cy="358775"/>
            <a:chOff x="3787" y="1480"/>
            <a:chExt cx="182" cy="272"/>
          </a:xfrm>
        </p:grpSpPr>
        <p:sp>
          <p:nvSpPr>
            <p:cNvPr id="24611" name="Line 5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12" name="Line 6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13" name="Line 7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14" name="Line 8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4580" name="Group 9"/>
          <p:cNvGrpSpPr>
            <a:grpSpLocks/>
          </p:cNvGrpSpPr>
          <p:nvPr/>
        </p:nvGrpSpPr>
        <p:grpSpPr bwMode="auto">
          <a:xfrm>
            <a:off x="2411413" y="4006850"/>
            <a:ext cx="288925" cy="358775"/>
            <a:chOff x="3787" y="1480"/>
            <a:chExt cx="182" cy="272"/>
          </a:xfrm>
        </p:grpSpPr>
        <p:sp>
          <p:nvSpPr>
            <p:cNvPr id="24607" name="Line 10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08" name="Line 11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09" name="Line 12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10" name="Line 13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4581" name="Group 14"/>
          <p:cNvGrpSpPr>
            <a:grpSpLocks/>
          </p:cNvGrpSpPr>
          <p:nvPr/>
        </p:nvGrpSpPr>
        <p:grpSpPr bwMode="auto">
          <a:xfrm>
            <a:off x="3779838" y="4006850"/>
            <a:ext cx="288925" cy="358775"/>
            <a:chOff x="3787" y="1480"/>
            <a:chExt cx="182" cy="272"/>
          </a:xfrm>
        </p:grpSpPr>
        <p:sp>
          <p:nvSpPr>
            <p:cNvPr id="24603" name="Line 15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04" name="Line 16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05" name="Line 17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06" name="Line 18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4582" name="Group 19"/>
          <p:cNvGrpSpPr>
            <a:grpSpLocks/>
          </p:cNvGrpSpPr>
          <p:nvPr/>
        </p:nvGrpSpPr>
        <p:grpSpPr bwMode="auto">
          <a:xfrm>
            <a:off x="5219700" y="4006850"/>
            <a:ext cx="288925" cy="358775"/>
            <a:chOff x="3787" y="1480"/>
            <a:chExt cx="182" cy="272"/>
          </a:xfrm>
        </p:grpSpPr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602" name="Line 23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4583" name="Group 24"/>
          <p:cNvGrpSpPr>
            <a:grpSpLocks/>
          </p:cNvGrpSpPr>
          <p:nvPr/>
        </p:nvGrpSpPr>
        <p:grpSpPr bwMode="auto">
          <a:xfrm>
            <a:off x="684213" y="5591175"/>
            <a:ext cx="288925" cy="358775"/>
            <a:chOff x="3787" y="1480"/>
            <a:chExt cx="182" cy="272"/>
          </a:xfrm>
        </p:grpSpPr>
        <p:sp>
          <p:nvSpPr>
            <p:cNvPr id="24595" name="Line 25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96" name="Line 26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97" name="Line 27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98" name="Line 28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4584" name="Group 29"/>
          <p:cNvGrpSpPr>
            <a:grpSpLocks/>
          </p:cNvGrpSpPr>
          <p:nvPr/>
        </p:nvGrpSpPr>
        <p:grpSpPr bwMode="auto">
          <a:xfrm>
            <a:off x="2339975" y="5591175"/>
            <a:ext cx="288925" cy="358775"/>
            <a:chOff x="3787" y="1480"/>
            <a:chExt cx="182" cy="272"/>
          </a:xfrm>
        </p:grpSpPr>
        <p:sp>
          <p:nvSpPr>
            <p:cNvPr id="24591" name="Line 30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92" name="Line 31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93" name="Line 32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94" name="Line 33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4585" name="Group 34"/>
          <p:cNvGrpSpPr>
            <a:grpSpLocks/>
          </p:cNvGrpSpPr>
          <p:nvPr/>
        </p:nvGrpSpPr>
        <p:grpSpPr bwMode="auto">
          <a:xfrm>
            <a:off x="827088" y="1844675"/>
            <a:ext cx="288925" cy="358775"/>
            <a:chOff x="3787" y="1480"/>
            <a:chExt cx="182" cy="272"/>
          </a:xfrm>
        </p:grpSpPr>
        <p:sp>
          <p:nvSpPr>
            <p:cNvPr id="24587" name="Line 35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88" name="Line 36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89" name="Line 37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90" name="Line 38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cxnSp>
        <p:nvCxnSpPr>
          <p:cNvPr id="24586" name="Straight Arrow Connector 2"/>
          <p:cNvCxnSpPr>
            <a:cxnSpLocks noChangeShapeType="1"/>
          </p:cNvCxnSpPr>
          <p:nvPr/>
        </p:nvCxnSpPr>
        <p:spPr bwMode="auto">
          <a:xfrm flipV="1">
            <a:off x="6372225" y="1412875"/>
            <a:ext cx="144463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/>
          <p:cNvCxnSpPr/>
          <p:nvPr/>
        </p:nvCxnSpPr>
        <p:spPr bwMode="auto">
          <a:xfrm flipH="1">
            <a:off x="1475656" y="3501008"/>
            <a:ext cx="14401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3131840" y="3501008"/>
            <a:ext cx="43204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4499992" y="3501008"/>
            <a:ext cx="432048" cy="505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686800" cy="6294437"/>
          </a:xfrm>
        </p:spPr>
        <p:txBody>
          <a:bodyPr/>
          <a:lstStyle/>
          <a:p>
            <a:pPr algn="l" eaLnBrk="1" hangingPunct="1"/>
            <a:r>
              <a:rPr lang="bg-BG" sz="2400" b="1" dirty="0" smtClean="0">
                <a:solidFill>
                  <a:schemeClr val="tx1"/>
                </a:solidFill>
                <a:effectLst/>
              </a:rPr>
              <a:t>Окончателна Теорема</a:t>
            </a:r>
            <a:r>
              <a:rPr lang="bg-BG" sz="24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2400" b="1" dirty="0" smtClean="0">
                <a:solidFill>
                  <a:srgbClr val="000000"/>
                </a:solidFill>
                <a:effectLst/>
              </a:rPr>
            </a:br>
            <a:r>
              <a:rPr lang="bg-BG" sz="1800" i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800" i="1" dirty="0" smtClean="0">
                <a:solidFill>
                  <a:srgbClr val="000000"/>
                </a:solidFill>
                <a:effectLst/>
              </a:rPr>
            </a:br>
            <a:r>
              <a:rPr lang="bg-BG" sz="2000" b="1" dirty="0" smtClean="0">
                <a:solidFill>
                  <a:schemeClr val="tx1"/>
                </a:solidFill>
                <a:effectLst/>
              </a:rPr>
              <a:t>Нека М е оптималният брой торби за </a:t>
            </a:r>
            <a:r>
              <a:rPr lang="en-US" sz="2000" b="1" dirty="0" err="1" smtClean="0">
                <a:solidFill>
                  <a:schemeClr val="tx1"/>
                </a:solidFill>
                <a:effectLst/>
              </a:rPr>
              <a:t>i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 елемента. 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First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Fit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decreasing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 никога не използва повече от (4М+1)/3 торби.</a:t>
            </a:r>
            <a:r>
              <a:rPr lang="bg-BG" sz="1800" b="1" u="sng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800" b="1" u="sng" dirty="0" smtClean="0">
                <a:solidFill>
                  <a:srgbClr val="000000"/>
                </a:solidFill>
                <a:effectLst/>
              </a:rPr>
            </a:br>
            <a:r>
              <a:rPr lang="en-US" sz="1800" u="sng" dirty="0" smtClean="0">
                <a:solidFill>
                  <a:srgbClr val="00FF00"/>
                </a:solidFill>
                <a:effectLst/>
              </a:rPr>
              <a:t/>
            </a:r>
            <a:br>
              <a:rPr lang="en-US" sz="1800" u="sng" dirty="0" smtClean="0">
                <a:solidFill>
                  <a:srgbClr val="00FF00"/>
                </a:solidFill>
                <a:effectLst/>
              </a:rPr>
            </a:br>
            <a:r>
              <a:rPr lang="bg-BG" sz="1800" b="1" u="sng" dirty="0" smtClean="0">
                <a:solidFill>
                  <a:srgbClr val="00FF00"/>
                </a:solidFill>
                <a:effectLst/>
              </a:rPr>
              <a:t>1. </a:t>
            </a:r>
            <a:r>
              <a:rPr lang="bg-BG" sz="1800" dirty="0" smtClean="0">
                <a:effectLst/>
              </a:rPr>
              <a:t>Имаме М-1 допълнителни елемента с размер</a:t>
            </a:r>
            <a:r>
              <a:rPr lang="bg-BG" sz="2000" b="1" dirty="0" smtClean="0">
                <a:solidFill>
                  <a:srgbClr val="00FF00"/>
                </a:solidFill>
                <a:effectLst/>
              </a:rPr>
              <a:t> </a:t>
            </a:r>
            <a:r>
              <a:rPr lang="bg-BG" sz="2000" b="1" u="sng" dirty="0" smtClean="0">
                <a:solidFill>
                  <a:srgbClr val="00FF00"/>
                </a:solidFill>
                <a:effectLst/>
              </a:rPr>
              <a:t>2</a:t>
            </a:r>
            <a:r>
              <a:rPr lang="bg-BG" sz="2000" b="1" dirty="0" smtClean="0">
                <a:solidFill>
                  <a:srgbClr val="00FF00"/>
                </a:solidFill>
                <a:effectLst/>
              </a:rPr>
              <a:t>. </a:t>
            </a:r>
            <a:r>
              <a:rPr lang="bg-BG" sz="1800" dirty="0" smtClean="0">
                <a:effectLst/>
              </a:rPr>
              <a:t>най-много 1/3.</a:t>
            </a:r>
            <a:br>
              <a:rPr lang="bg-BG" sz="1800" dirty="0" smtClean="0">
                <a:effectLst/>
              </a:rPr>
            </a:br>
            <a:r>
              <a:rPr lang="bg-BG" sz="1800" b="1" dirty="0" smtClean="0">
                <a:effectLst/>
              </a:rPr>
              <a:t>Значи, допълнителните торби са най-много  (М-1)/3.</a:t>
            </a: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bg-BG" sz="1800" dirty="0" smtClean="0">
                <a:effectLst/>
              </a:rPr>
              <a:t>Общият брой торби използвани в метода </a:t>
            </a:r>
            <a:r>
              <a:rPr lang="bg-BG" sz="1800" smtClean="0">
                <a:effectLst/>
              </a:rPr>
              <a:t>е максимум </a:t>
            </a:r>
            <a:r>
              <a:rPr lang="bg-BG" sz="1800" dirty="0" smtClean="0">
                <a:effectLst/>
              </a:rPr>
              <a:t>:</a:t>
            </a:r>
            <a:br>
              <a:rPr lang="bg-BG" sz="1800" dirty="0" smtClean="0">
                <a:effectLst/>
              </a:rPr>
            </a:br>
            <a:r>
              <a:rPr lang="bg-BG" sz="1800" b="1" dirty="0" smtClean="0">
                <a:effectLst/>
              </a:rPr>
              <a:t>М + ( </a:t>
            </a:r>
            <a:r>
              <a:rPr lang="bg-BG" sz="1800" b="1" dirty="0" err="1" smtClean="0">
                <a:effectLst/>
              </a:rPr>
              <a:t>М</a:t>
            </a:r>
            <a:r>
              <a:rPr lang="bg-BG" sz="1800" b="1" dirty="0" smtClean="0">
                <a:effectLst/>
              </a:rPr>
              <a:t> -1 )/ 3 =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	</a:t>
            </a: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=            </a:t>
            </a:r>
            <a:r>
              <a:rPr lang="bg-BG" sz="1800" b="1" dirty="0" smtClean="0">
                <a:effectLst/>
              </a:rPr>
              <a:t>(4М –1) /3  &lt;=  (4М +1)3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bg-BG" sz="1800" dirty="0" smtClean="0">
                <a:effectLst/>
              </a:rPr>
              <a:t>заключение:</a:t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			</a:t>
            </a:r>
            <a:r>
              <a:rPr lang="bg-BG" sz="1800" dirty="0" smtClean="0">
                <a:solidFill>
                  <a:schemeClr val="tx1"/>
                </a:solidFill>
                <a:effectLst/>
              </a:rPr>
              <a:t>методът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‚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First Fit decreasing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‘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е добър и бърз </a:t>
            </a:r>
            <a:r>
              <a:rPr lang="en-US" sz="1800" dirty="0" smtClean="0">
                <a:effectLst/>
              </a:rPr>
              <a:t> </a:t>
            </a: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endParaRPr lang="en-US" sz="1800" dirty="0" smtClean="0">
              <a:effectLst/>
            </a:endParaRP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1331913" y="53022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2555875" y="530066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1331913" y="5300663"/>
            <a:ext cx="71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 flipH="1">
            <a:off x="2411413" y="5300663"/>
            <a:ext cx="1444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578850" cy="6365875"/>
          </a:xfrm>
        </p:spPr>
        <p:txBody>
          <a:bodyPr/>
          <a:lstStyle/>
          <a:p>
            <a:pPr marL="762000" indent="-762000" algn="l" eaLnBrk="1" hangingPunct="1">
              <a:buFontTx/>
              <a:buAutoNum type="arabicPeriod" startAt="2"/>
              <a:defRPr/>
            </a:pPr>
            <a:r>
              <a:rPr lang="bg-BG" sz="2000" b="1" dirty="0" smtClean="0">
                <a:solidFill>
                  <a:schemeClr val="tx1"/>
                </a:solidFill>
                <a:effectLst/>
              </a:rPr>
              <a:t>Разделяй и владей (обработвай поотделно)</a:t>
            </a:r>
            <a:r>
              <a:rPr lang="bg-BG" sz="2000" dirty="0" smtClean="0">
                <a:solidFill>
                  <a:srgbClr val="00FF00"/>
                </a:solidFill>
              </a:rPr>
              <a:t/>
            </a:r>
            <a:br>
              <a:rPr lang="bg-BG" sz="2000" dirty="0" smtClean="0">
                <a:solidFill>
                  <a:srgbClr val="00FF00"/>
                </a:solidFill>
              </a:rPr>
            </a:b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>трябва да има поне две рекурсивни обръщения в програмата</a:t>
            </a:r>
            <a:br>
              <a:rPr lang="bg-BG" sz="1800" dirty="0" smtClean="0"/>
            </a:b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2000" b="1" dirty="0" smtClean="0">
                <a:solidFill>
                  <a:srgbClr val="000000"/>
                </a:solidFill>
                <a:effectLst/>
              </a:rPr>
              <a:t>2.1 Анализ на времето на изпълнение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800" b="1" dirty="0" smtClean="0">
                <a:solidFill>
                  <a:srgbClr val="000000"/>
                </a:solidFill>
                <a:effectLst/>
              </a:rPr>
            </a:br>
            <a:r>
              <a:rPr lang="bg-BG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bg-BG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bg-BG" sz="1800" dirty="0" smtClean="0"/>
              <a:t>време за изпълнение на частите + константно време на излъчване крайния резултат: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bg-BG" sz="1800" dirty="0" smtClean="0"/>
              <a:t>	</a:t>
            </a:r>
            <a:r>
              <a:rPr lang="bg-BG" sz="1800" dirty="0" smtClean="0">
                <a:effectLst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T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)=  2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T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/2)  +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)</a:t>
            </a:r>
            <a:r>
              <a:rPr lang="en-US" sz="1800" dirty="0" smtClean="0">
                <a:solidFill>
                  <a:srgbClr val="3333FF"/>
                </a:solidFill>
                <a:effectLst/>
              </a:rPr>
              <a:t>, </a:t>
            </a:r>
            <a:r>
              <a:rPr lang="bg-BG" sz="1400" dirty="0" smtClean="0">
                <a:solidFill>
                  <a:schemeClr val="tx1"/>
                </a:solidFill>
                <a:effectLst/>
              </a:rPr>
              <a:t>знаем с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оценка:О(</a:t>
            </a:r>
            <a:r>
              <a:rPr lang="en-US" sz="1800" b="1" dirty="0" err="1" smtClean="0">
                <a:solidFill>
                  <a:schemeClr val="tx1"/>
                </a:solidFill>
                <a:effectLst/>
              </a:rPr>
              <a:t>NlogN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)</a:t>
            </a:r>
            <a:r>
              <a:rPr lang="bg-BG" sz="2400" b="1" dirty="0" smtClean="0">
                <a:solidFill>
                  <a:srgbClr val="3333FF"/>
                </a:solidFill>
                <a:effectLst/>
              </a:rPr>
              <a:t/>
            </a:r>
            <a:br>
              <a:rPr lang="bg-BG" sz="2400" b="1" dirty="0" smtClean="0">
                <a:solidFill>
                  <a:srgbClr val="3333FF"/>
                </a:solidFill>
                <a:effectLst/>
              </a:rPr>
            </a:br>
            <a:r>
              <a:rPr lang="bg-BG" sz="1800" i="1" dirty="0" smtClean="0"/>
              <a:t/>
            </a:r>
            <a:br>
              <a:rPr lang="bg-BG" sz="1800" i="1" dirty="0" smtClean="0"/>
            </a:br>
            <a:r>
              <a:rPr lang="bg-BG" sz="1800" i="1" dirty="0" smtClean="0">
                <a:solidFill>
                  <a:srgbClr val="00FF00"/>
                </a:solidFill>
              </a:rPr>
              <a:t>Теорема					           </a:t>
            </a:r>
            <a:r>
              <a:rPr lang="bg-BG" sz="1800" i="1" dirty="0" smtClean="0">
                <a:solidFill>
                  <a:schemeClr val="tx1"/>
                </a:solidFill>
              </a:rPr>
              <a:t>к</a:t>
            </a:r>
            <a:br>
              <a:rPr lang="bg-BG" sz="1800" i="1" dirty="0" smtClean="0">
                <a:solidFill>
                  <a:schemeClr val="tx1"/>
                </a:solidFill>
              </a:rPr>
            </a:br>
            <a:r>
              <a:rPr lang="bg-BG" sz="1800" i="1" dirty="0" smtClean="0">
                <a:solidFill>
                  <a:schemeClr val="tx1"/>
                </a:solidFill>
              </a:rPr>
              <a:t>Решението на </a:t>
            </a:r>
            <a:r>
              <a:rPr lang="bg-BG" sz="1800" i="1" dirty="0" err="1" smtClean="0">
                <a:solidFill>
                  <a:schemeClr val="tx1"/>
                </a:solidFill>
              </a:rPr>
              <a:t>у-нието</a:t>
            </a:r>
            <a:r>
              <a:rPr lang="bg-BG" sz="18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T</a:t>
            </a:r>
            <a:r>
              <a:rPr lang="bg-BG" sz="2400" i="1" dirty="0" smtClean="0">
                <a:solidFill>
                  <a:schemeClr val="tx1"/>
                </a:solidFill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</a:rPr>
              <a:t>N</a:t>
            </a:r>
            <a:r>
              <a:rPr lang="bg-BG" sz="2400" i="1" dirty="0" smtClean="0">
                <a:solidFill>
                  <a:schemeClr val="tx1"/>
                </a:solidFill>
              </a:rPr>
              <a:t>) =</a:t>
            </a:r>
            <a:r>
              <a:rPr lang="en-US" sz="2400" i="1" dirty="0" err="1" smtClean="0">
                <a:solidFill>
                  <a:schemeClr val="tx1"/>
                </a:solidFill>
              </a:rPr>
              <a:t>aT</a:t>
            </a:r>
            <a:r>
              <a:rPr lang="bg-BG" sz="2400" i="1" dirty="0" smtClean="0">
                <a:solidFill>
                  <a:schemeClr val="tx1"/>
                </a:solidFill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</a:rPr>
              <a:t>N</a:t>
            </a:r>
            <a:r>
              <a:rPr lang="bg-BG" sz="2400" i="1" dirty="0" smtClean="0">
                <a:solidFill>
                  <a:schemeClr val="tx1"/>
                </a:solidFill>
              </a:rPr>
              <a:t>/</a:t>
            </a:r>
            <a:r>
              <a:rPr lang="en-US" sz="2400" i="1" dirty="0" smtClean="0">
                <a:solidFill>
                  <a:schemeClr val="tx1"/>
                </a:solidFill>
              </a:rPr>
              <a:t>b</a:t>
            </a:r>
            <a:r>
              <a:rPr lang="bg-BG" sz="2400" i="1" dirty="0" smtClean="0">
                <a:solidFill>
                  <a:schemeClr val="tx1"/>
                </a:solidFill>
              </a:rPr>
              <a:t>) + </a:t>
            </a:r>
            <a:r>
              <a:rPr lang="en-US" sz="2400" i="1" dirty="0" smtClean="0">
                <a:solidFill>
                  <a:schemeClr val="tx1"/>
                </a:solidFill>
              </a:rPr>
              <a:t>O</a:t>
            </a:r>
            <a:r>
              <a:rPr lang="bg-BG" sz="2400" i="1" dirty="0" smtClean="0">
                <a:solidFill>
                  <a:schemeClr val="tx1"/>
                </a:solidFill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</a:rPr>
              <a:t>N</a:t>
            </a:r>
            <a:r>
              <a:rPr lang="bg-BG" sz="2400" i="1" dirty="0" smtClean="0">
                <a:solidFill>
                  <a:schemeClr val="tx1"/>
                </a:solidFill>
              </a:rPr>
              <a:t> )</a:t>
            </a:r>
            <a:r>
              <a:rPr lang="bg-BG" sz="1800" i="1" dirty="0" smtClean="0">
                <a:solidFill>
                  <a:schemeClr val="tx1"/>
                </a:solidFill>
              </a:rPr>
              <a:t>при  а&gt;=1; в &gt;1 е:	</a:t>
            </a:r>
            <a:r>
              <a:rPr lang="en-US" sz="1800" i="1" dirty="0" smtClean="0">
                <a:solidFill>
                  <a:schemeClr val="tx1"/>
                </a:solidFill>
              </a:rPr>
              <a:t>   </a:t>
            </a:r>
            <a:r>
              <a:rPr lang="bg-BG" sz="1400" b="1" i="1" dirty="0" smtClean="0">
                <a:solidFill>
                  <a:schemeClr val="tx1"/>
                </a:solidFill>
              </a:rPr>
              <a:t>(а–броят на задачите; </a:t>
            </a:r>
            <a:r>
              <a:rPr lang="en-US" sz="1400" b="1" i="1" dirty="0" smtClean="0">
                <a:solidFill>
                  <a:schemeClr val="tx1"/>
                </a:solidFill>
              </a:rPr>
              <a:t>b</a:t>
            </a:r>
            <a:r>
              <a:rPr lang="bg-BG" sz="1400" b="1" i="1" dirty="0" smtClean="0">
                <a:solidFill>
                  <a:schemeClr val="tx1"/>
                </a:solidFill>
              </a:rPr>
              <a:t>–частите</a:t>
            </a:r>
            <a:r>
              <a:rPr lang="en-US" sz="1400" b="1" i="1" dirty="0" smtClean="0">
                <a:solidFill>
                  <a:schemeClr val="tx1"/>
                </a:solidFill>
              </a:rPr>
              <a:t>, k</a:t>
            </a:r>
            <a:r>
              <a:rPr lang="bg-BG" sz="1400" b="1" i="1" dirty="0" smtClean="0">
                <a:solidFill>
                  <a:schemeClr val="tx1"/>
                </a:solidFill>
              </a:rPr>
              <a:t>:</a:t>
            </a:r>
            <a:r>
              <a:rPr lang="en-US" sz="1400" b="1" i="1" dirty="0" smtClean="0">
                <a:solidFill>
                  <a:schemeClr val="tx1"/>
                </a:solidFill>
              </a:rPr>
              <a:t> </a:t>
            </a:r>
            <a:r>
              <a:rPr lang="bg-BG" sz="1400" b="1" i="1" dirty="0" smtClean="0">
                <a:solidFill>
                  <a:schemeClr val="tx1"/>
                </a:solidFill>
              </a:rPr>
              <a:t>време за</a:t>
            </a:r>
            <a:r>
              <a:rPr lang="en-US" sz="1400" b="1" i="1" dirty="0" smtClean="0">
                <a:solidFill>
                  <a:schemeClr val="tx1"/>
                </a:solidFill>
              </a:rPr>
              <a:t> </a:t>
            </a:r>
            <a:r>
              <a:rPr lang="bg-BG" sz="1400" b="1" i="1" dirty="0" smtClean="0">
                <a:solidFill>
                  <a:schemeClr val="tx1"/>
                </a:solidFill>
              </a:rPr>
              <a:t>обединение,около </a:t>
            </a:r>
            <a:r>
              <a:rPr lang="en-US" sz="1400" b="1" i="1" dirty="0" smtClean="0">
                <a:solidFill>
                  <a:schemeClr val="tx1"/>
                </a:solidFill>
              </a:rPr>
              <a:t>log</a:t>
            </a:r>
            <a:r>
              <a:rPr lang="bg-BG" sz="1400" b="1" i="1" dirty="0" smtClean="0">
                <a:solidFill>
                  <a:schemeClr val="tx1"/>
                </a:solidFill>
              </a:rPr>
              <a:t> </a:t>
            </a:r>
            <a:r>
              <a:rPr lang="en-US" sz="1000" b="1" i="1" dirty="0" smtClean="0">
                <a:solidFill>
                  <a:schemeClr val="tx1"/>
                </a:solidFill>
              </a:rPr>
              <a:t>b</a:t>
            </a:r>
            <a:r>
              <a:rPr lang="en-US" sz="1400" b="1" i="1" dirty="0" smtClean="0">
                <a:solidFill>
                  <a:schemeClr val="tx1"/>
                </a:solidFill>
              </a:rPr>
              <a:t> a</a:t>
            </a:r>
            <a:r>
              <a:rPr lang="bg-BG" sz="1400" b="1" i="1" dirty="0" smtClean="0">
                <a:solidFill>
                  <a:schemeClr val="tx1"/>
                </a:solidFill>
              </a:rPr>
              <a:t>)</a:t>
            </a:r>
            <a:r>
              <a:rPr lang="bg-BG" sz="1800" b="1" i="1" dirty="0" smtClean="0"/>
              <a:t/>
            </a:r>
            <a:br>
              <a:rPr lang="bg-BG" sz="1800" b="1" i="1" dirty="0" smtClean="0"/>
            </a:br>
            <a:r>
              <a:rPr lang="bg-BG" sz="1800" i="1" dirty="0" smtClean="0">
                <a:solidFill>
                  <a:schemeClr val="tx1"/>
                </a:solidFill>
              </a:rPr>
              <a:t>				        </a:t>
            </a:r>
            <a:r>
              <a:rPr lang="en-US" sz="1000" b="1" i="1" dirty="0" smtClean="0">
                <a:solidFill>
                  <a:schemeClr val="tx1"/>
                </a:solidFill>
              </a:rPr>
              <a:t>log  a</a:t>
            </a:r>
            <a:br>
              <a:rPr lang="en-US" sz="1000" b="1" i="1" dirty="0" smtClean="0">
                <a:solidFill>
                  <a:schemeClr val="tx1"/>
                </a:solidFill>
              </a:rPr>
            </a:br>
            <a:r>
              <a:rPr lang="en-US" sz="1000" b="1" i="1" dirty="0" smtClean="0">
                <a:solidFill>
                  <a:schemeClr val="tx1"/>
                </a:solidFill>
              </a:rPr>
              <a:t>				             </a:t>
            </a:r>
            <a:r>
              <a:rPr lang="bg-BG" sz="1000" b="1" i="1" dirty="0" smtClean="0">
                <a:solidFill>
                  <a:schemeClr val="tx1"/>
                </a:solidFill>
              </a:rPr>
              <a:t>    </a:t>
            </a:r>
            <a:r>
              <a:rPr lang="en-US" sz="1000" b="1" i="1" dirty="0" smtClean="0">
                <a:solidFill>
                  <a:schemeClr val="tx1"/>
                </a:solidFill>
              </a:rPr>
              <a:t> b		    k</a:t>
            </a:r>
            <a:r>
              <a:rPr lang="bg-BG" sz="1000" b="1" i="1" dirty="0" smtClean="0">
                <a:solidFill>
                  <a:schemeClr val="tx1"/>
                </a:solidFill>
              </a:rPr>
              <a:t/>
            </a:r>
            <a:br>
              <a:rPr lang="bg-BG" sz="1000" b="1" i="1" dirty="0" smtClean="0">
                <a:solidFill>
                  <a:schemeClr val="tx1"/>
                </a:solidFill>
              </a:rPr>
            </a:br>
            <a:r>
              <a:rPr lang="bg-BG" sz="1800" i="1" dirty="0" smtClean="0">
                <a:solidFill>
                  <a:schemeClr val="tx1"/>
                </a:solidFill>
              </a:rPr>
              <a:t>				</a:t>
            </a:r>
            <a:r>
              <a:rPr lang="en-US" sz="2000" i="1" dirty="0" smtClean="0">
                <a:solidFill>
                  <a:schemeClr val="tx1"/>
                </a:solidFill>
              </a:rPr>
              <a:t>O</a:t>
            </a:r>
            <a:r>
              <a:rPr lang="bg-BG" sz="2000" i="1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N</a:t>
            </a:r>
            <a:r>
              <a:rPr lang="bg-BG" sz="2000" i="1" dirty="0" smtClean="0">
                <a:solidFill>
                  <a:schemeClr val="tx1"/>
                </a:solidFill>
              </a:rPr>
              <a:t>    )</a:t>
            </a:r>
            <a:r>
              <a:rPr lang="bg-BG" sz="1800" i="1" dirty="0" smtClean="0">
                <a:solidFill>
                  <a:schemeClr val="tx1"/>
                </a:solidFill>
              </a:rPr>
              <a:t>    </a:t>
            </a:r>
            <a:r>
              <a:rPr lang="en-US" sz="1800" i="1" dirty="0" smtClean="0">
                <a:solidFill>
                  <a:schemeClr val="tx1"/>
                </a:solidFill>
              </a:rPr>
              <a:t>    </a:t>
            </a:r>
            <a:r>
              <a:rPr lang="bg-BG" sz="1800" i="1" dirty="0" smtClean="0">
                <a:solidFill>
                  <a:schemeClr val="tx1"/>
                </a:solidFill>
              </a:rPr>
              <a:t>з</a:t>
            </a:r>
            <a:r>
              <a:rPr lang="en-US" sz="1800" i="1" dirty="0" smtClean="0">
                <a:solidFill>
                  <a:schemeClr val="tx1"/>
                </a:solidFill>
              </a:rPr>
              <a:t>a</a:t>
            </a:r>
            <a:r>
              <a:rPr lang="bg-BG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</a:rPr>
              <a:t>a</a:t>
            </a:r>
            <a:r>
              <a:rPr lang="bg-BG" sz="1800" i="1" dirty="0" smtClean="0">
                <a:solidFill>
                  <a:schemeClr val="tx1"/>
                </a:solidFill>
              </a:rPr>
              <a:t>&gt;</a:t>
            </a:r>
            <a:r>
              <a:rPr lang="en-US" sz="1800" i="1" dirty="0" smtClean="0">
                <a:solidFill>
                  <a:schemeClr val="tx1"/>
                </a:solidFill>
              </a:rPr>
              <a:t>b</a:t>
            </a:r>
            <a:br>
              <a:rPr lang="en-US" sz="1800" i="1" dirty="0" smtClean="0">
                <a:solidFill>
                  <a:schemeClr val="tx1"/>
                </a:solidFill>
              </a:rPr>
            </a:br>
            <a:r>
              <a:rPr lang="en-US" sz="1800" i="1" dirty="0" smtClean="0">
                <a:solidFill>
                  <a:schemeClr val="tx1"/>
                </a:solidFill>
              </a:rPr>
              <a:t>				       </a:t>
            </a:r>
            <a:r>
              <a:rPr lang="en-US" sz="1200" i="1" dirty="0" smtClean="0">
                <a:solidFill>
                  <a:schemeClr val="tx1"/>
                </a:solidFill>
              </a:rPr>
              <a:t>k</a:t>
            </a:r>
            <a:r>
              <a:rPr lang="en-US" sz="1800" i="1" dirty="0" smtClean="0">
                <a:solidFill>
                  <a:schemeClr val="tx1"/>
                </a:solidFill>
              </a:rPr>
              <a:t>		      </a:t>
            </a:r>
            <a:r>
              <a:rPr lang="en-US" sz="1400" i="1" dirty="0" smtClean="0">
                <a:solidFill>
                  <a:schemeClr val="tx1"/>
                </a:solidFill>
              </a:rPr>
              <a:t>k</a:t>
            </a:r>
            <a:r>
              <a:rPr lang="bg-BG" sz="1800" i="1" dirty="0" smtClean="0">
                <a:solidFill>
                  <a:schemeClr val="tx1"/>
                </a:solidFill>
              </a:rPr>
              <a:t/>
            </a:r>
            <a:br>
              <a:rPr lang="bg-BG" sz="1800" i="1" dirty="0" smtClean="0">
                <a:solidFill>
                  <a:schemeClr val="tx1"/>
                </a:solidFill>
              </a:rPr>
            </a:br>
            <a:r>
              <a:rPr lang="en-US" sz="1800" i="1" dirty="0" smtClean="0">
                <a:solidFill>
                  <a:schemeClr val="tx1"/>
                </a:solidFill>
              </a:rPr>
              <a:t>T</a:t>
            </a:r>
            <a:r>
              <a:rPr lang="bg-BG" sz="1800" i="1" dirty="0" smtClean="0">
                <a:solidFill>
                  <a:schemeClr val="tx1"/>
                </a:solidFill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</a:rPr>
              <a:t>N</a:t>
            </a:r>
            <a:r>
              <a:rPr lang="bg-BG" sz="1800" i="1" dirty="0" smtClean="0">
                <a:solidFill>
                  <a:schemeClr val="tx1"/>
                </a:solidFill>
              </a:rPr>
              <a:t>)	=		</a:t>
            </a:r>
            <a:r>
              <a:rPr lang="en-US" sz="1800" i="1" dirty="0" smtClean="0">
                <a:solidFill>
                  <a:schemeClr val="tx1"/>
                </a:solidFill>
              </a:rPr>
              <a:t>O</a:t>
            </a:r>
            <a:r>
              <a:rPr lang="bg-BG" sz="1800" i="1" dirty="0" smtClean="0">
                <a:solidFill>
                  <a:schemeClr val="tx1"/>
                </a:solidFill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</a:rPr>
              <a:t>N</a:t>
            </a:r>
            <a:r>
              <a:rPr lang="bg-BG" sz="1800" i="1" dirty="0" smtClean="0">
                <a:solidFill>
                  <a:schemeClr val="tx1"/>
                </a:solidFill>
              </a:rPr>
              <a:t>  </a:t>
            </a:r>
            <a:r>
              <a:rPr lang="en-US" sz="1800" i="1" dirty="0" err="1" smtClean="0">
                <a:solidFill>
                  <a:schemeClr val="tx1"/>
                </a:solidFill>
              </a:rPr>
              <a:t>logN</a:t>
            </a:r>
            <a:r>
              <a:rPr lang="bg-BG" sz="1800" i="1" dirty="0" smtClean="0">
                <a:solidFill>
                  <a:schemeClr val="tx1"/>
                </a:solidFill>
              </a:rPr>
              <a:t>)    за а = </a:t>
            </a:r>
            <a:r>
              <a:rPr lang="en-US" sz="1800" i="1" dirty="0" smtClean="0">
                <a:solidFill>
                  <a:schemeClr val="tx1"/>
                </a:solidFill>
              </a:rPr>
              <a:t>b</a:t>
            </a:r>
            <a:r>
              <a:rPr lang="bg-BG" sz="1800" i="1" dirty="0" smtClean="0">
                <a:solidFill>
                  <a:schemeClr val="tx1"/>
                </a:solidFill>
              </a:rPr>
              <a:t>  	//най-често</a:t>
            </a:r>
            <a:br>
              <a:rPr lang="bg-BG" sz="1800" i="1" dirty="0" smtClean="0">
                <a:solidFill>
                  <a:schemeClr val="tx1"/>
                </a:solidFill>
              </a:rPr>
            </a:br>
            <a:r>
              <a:rPr lang="en-US" sz="1800" i="1" dirty="0" smtClean="0">
                <a:solidFill>
                  <a:schemeClr val="tx1"/>
                </a:solidFill>
              </a:rPr>
              <a:t>				       </a:t>
            </a:r>
            <a:r>
              <a:rPr lang="en-US" sz="1200" i="1" dirty="0" smtClean="0">
                <a:solidFill>
                  <a:schemeClr val="tx1"/>
                </a:solidFill>
              </a:rPr>
              <a:t>k</a:t>
            </a:r>
            <a:r>
              <a:rPr lang="en-US" sz="1800" i="1" dirty="0" smtClean="0">
                <a:solidFill>
                  <a:schemeClr val="tx1"/>
                </a:solidFill>
              </a:rPr>
              <a:t>		   </a:t>
            </a:r>
            <a:r>
              <a:rPr lang="en-US" sz="1200" i="1" dirty="0" smtClean="0">
                <a:solidFill>
                  <a:schemeClr val="tx1"/>
                </a:solidFill>
              </a:rPr>
              <a:t>k</a:t>
            </a:r>
            <a:r>
              <a:rPr lang="en-US" sz="1800" i="1" dirty="0" smtClean="0">
                <a:solidFill>
                  <a:schemeClr val="tx1"/>
                </a:solidFill>
              </a:rPr>
              <a:t>	</a:t>
            </a:r>
            <a:r>
              <a:rPr lang="bg-BG" sz="1800" i="1" dirty="0" smtClean="0">
                <a:solidFill>
                  <a:schemeClr val="tx1"/>
                </a:solidFill>
              </a:rPr>
              <a:t/>
            </a:r>
            <a:br>
              <a:rPr lang="bg-BG" sz="1800" i="1" dirty="0" smtClean="0">
                <a:solidFill>
                  <a:schemeClr val="tx1"/>
                </a:solidFill>
              </a:rPr>
            </a:br>
            <a:r>
              <a:rPr lang="bg-BG" sz="1800" i="1" dirty="0" smtClean="0">
                <a:solidFill>
                  <a:schemeClr val="tx1"/>
                </a:solidFill>
              </a:rPr>
              <a:t>				</a:t>
            </a:r>
            <a:r>
              <a:rPr lang="en-US" sz="1800" i="1" dirty="0" smtClean="0">
                <a:solidFill>
                  <a:schemeClr val="tx1"/>
                </a:solidFill>
              </a:rPr>
              <a:t>O</a:t>
            </a:r>
            <a:r>
              <a:rPr lang="bg-BG" sz="1800" i="1" dirty="0" smtClean="0">
                <a:solidFill>
                  <a:schemeClr val="tx1"/>
                </a:solidFill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</a:rPr>
              <a:t>N</a:t>
            </a:r>
            <a:r>
              <a:rPr lang="bg-BG" sz="1800" i="1" dirty="0" smtClean="0">
                <a:solidFill>
                  <a:schemeClr val="tx1"/>
                </a:solidFill>
              </a:rPr>
              <a:t>   )          за </a:t>
            </a:r>
            <a:r>
              <a:rPr lang="en-US" sz="1800" i="1" dirty="0" smtClean="0">
                <a:solidFill>
                  <a:schemeClr val="tx1"/>
                </a:solidFill>
              </a:rPr>
              <a:t>a</a:t>
            </a:r>
            <a:r>
              <a:rPr lang="bg-BG" sz="1800" i="1" dirty="0" smtClean="0">
                <a:solidFill>
                  <a:schemeClr val="tx1"/>
                </a:solidFill>
              </a:rPr>
              <a:t>&lt;</a:t>
            </a:r>
            <a:r>
              <a:rPr lang="en-US" sz="1800" i="1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 flipV="1">
            <a:off x="6156325" y="4148138"/>
            <a:ext cx="287338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28" name="AutoShape 5"/>
          <p:cNvSpPr>
            <a:spLocks/>
          </p:cNvSpPr>
          <p:nvPr/>
        </p:nvSpPr>
        <p:spPr bwMode="auto">
          <a:xfrm>
            <a:off x="3348038" y="5157788"/>
            <a:ext cx="144462" cy="1366837"/>
          </a:xfrm>
          <a:prstGeom prst="leftBrace">
            <a:avLst>
              <a:gd name="adj1" fmla="val 7884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 flipV="1">
            <a:off x="2339975" y="981075"/>
            <a:ext cx="12239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 flipV="1">
            <a:off x="6948264" y="3573015"/>
            <a:ext cx="864096" cy="2088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H="1" flipV="1">
            <a:off x="3505200" y="990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1"/>
          <p:cNvSpPr>
            <a:spLocks noChangeArrowheads="1"/>
          </p:cNvSpPr>
          <p:nvPr/>
        </p:nvSpPr>
        <p:spPr bwMode="auto">
          <a:xfrm>
            <a:off x="3635375" y="2565400"/>
            <a:ext cx="3529013" cy="309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7651" name="Rectangle 19"/>
          <p:cNvSpPr>
            <a:spLocks noChangeArrowheads="1"/>
          </p:cNvSpPr>
          <p:nvPr/>
        </p:nvSpPr>
        <p:spPr bwMode="auto">
          <a:xfrm>
            <a:off x="152400" y="2565400"/>
            <a:ext cx="2474913" cy="30241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7652" name="Oval 17"/>
          <p:cNvSpPr>
            <a:spLocks noChangeArrowheads="1"/>
          </p:cNvSpPr>
          <p:nvPr/>
        </p:nvSpPr>
        <p:spPr bwMode="auto">
          <a:xfrm>
            <a:off x="3132138" y="1557338"/>
            <a:ext cx="1079500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750"/>
            <a:ext cx="9144000" cy="65833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1600" b="1" smtClean="0">
                <a:solidFill>
                  <a:srgbClr val="00FF00"/>
                </a:solidFill>
              </a:rPr>
              <a:t>	     m			      </a:t>
            </a:r>
            <a:r>
              <a:rPr lang="en-US" sz="1400" b="1" smtClean="0">
                <a:solidFill>
                  <a:srgbClr val="00FF00"/>
                </a:solidFill>
              </a:rPr>
              <a:t>m-1 	           k         m    k      mk         km</a:t>
            </a:r>
            <a:r>
              <a:rPr lang="en-US" sz="1600" b="1" smtClean="0">
                <a:solidFill>
                  <a:srgbClr val="00FF00"/>
                </a:solidFill>
              </a:rPr>
              <a:t/>
            </a:r>
            <a:br>
              <a:rPr lang="en-US" sz="1600" b="1" smtClean="0">
                <a:solidFill>
                  <a:srgbClr val="00FF00"/>
                </a:solidFill>
              </a:rPr>
            </a:br>
            <a:r>
              <a:rPr lang="bg-BG" sz="1600" b="1" smtClean="0"/>
              <a:t>Нека  </a:t>
            </a:r>
            <a:r>
              <a:rPr lang="en-US" sz="1600" b="1" smtClean="0">
                <a:solidFill>
                  <a:srgbClr val="00FF00"/>
                </a:solidFill>
              </a:rPr>
              <a:t>N</a:t>
            </a:r>
            <a:r>
              <a:rPr lang="bg-BG" sz="1600" b="1" smtClean="0">
                <a:solidFill>
                  <a:srgbClr val="00FF00"/>
                </a:solidFill>
              </a:rPr>
              <a:t> = </a:t>
            </a:r>
            <a:r>
              <a:rPr lang="en-US" sz="1600" b="1" smtClean="0">
                <a:solidFill>
                  <a:srgbClr val="00FF00"/>
                </a:solidFill>
              </a:rPr>
              <a:t>b</a:t>
            </a:r>
            <a:r>
              <a:rPr lang="bg-BG" sz="1600" b="1" smtClean="0"/>
              <a:t>    (най-често). Тогава  </a:t>
            </a:r>
            <a:r>
              <a:rPr lang="en-US" sz="1600" b="1" smtClean="0">
                <a:solidFill>
                  <a:srgbClr val="00FF00"/>
                </a:solidFill>
              </a:rPr>
              <a:t>N</a:t>
            </a:r>
            <a:r>
              <a:rPr lang="bg-BG" sz="1600" b="1" smtClean="0">
                <a:solidFill>
                  <a:srgbClr val="00FF00"/>
                </a:solidFill>
              </a:rPr>
              <a:t>/</a:t>
            </a:r>
            <a:r>
              <a:rPr lang="en-US" sz="1600" b="1" smtClean="0">
                <a:solidFill>
                  <a:srgbClr val="00FF00"/>
                </a:solidFill>
              </a:rPr>
              <a:t>b</a:t>
            </a:r>
            <a:r>
              <a:rPr lang="bg-BG" sz="1600" b="1" smtClean="0">
                <a:solidFill>
                  <a:srgbClr val="00FF00"/>
                </a:solidFill>
              </a:rPr>
              <a:t> = </a:t>
            </a:r>
            <a:r>
              <a:rPr lang="en-US" sz="1600" b="1" smtClean="0">
                <a:solidFill>
                  <a:srgbClr val="00FF00"/>
                </a:solidFill>
              </a:rPr>
              <a:t>b</a:t>
            </a:r>
            <a:r>
              <a:rPr lang="bg-BG" sz="1600" b="1" smtClean="0">
                <a:solidFill>
                  <a:srgbClr val="00FF00"/>
                </a:solidFill>
              </a:rPr>
              <a:t>          и    </a:t>
            </a:r>
            <a:r>
              <a:rPr lang="en-US" sz="1600" b="1" smtClean="0">
                <a:solidFill>
                  <a:srgbClr val="00FF00"/>
                </a:solidFill>
              </a:rPr>
              <a:t>N</a:t>
            </a:r>
            <a:r>
              <a:rPr lang="bg-BG" sz="1600" b="1" smtClean="0">
                <a:solidFill>
                  <a:srgbClr val="00FF00"/>
                </a:solidFill>
              </a:rPr>
              <a:t>   = (</a:t>
            </a:r>
            <a:r>
              <a:rPr lang="en-US" sz="1600" b="1" smtClean="0">
                <a:solidFill>
                  <a:srgbClr val="00FF00"/>
                </a:solidFill>
              </a:rPr>
              <a:t>b</a:t>
            </a:r>
            <a:r>
              <a:rPr lang="bg-BG" sz="1600" b="1" smtClean="0">
                <a:solidFill>
                  <a:srgbClr val="00FF00"/>
                </a:solidFill>
              </a:rPr>
              <a:t>    )  =   </a:t>
            </a:r>
            <a:r>
              <a:rPr lang="en-US" sz="1600" b="1" smtClean="0">
                <a:solidFill>
                  <a:srgbClr val="00FF00"/>
                </a:solidFill>
              </a:rPr>
              <a:t>b</a:t>
            </a:r>
            <a:r>
              <a:rPr lang="bg-BG" sz="1600" b="1" smtClean="0">
                <a:solidFill>
                  <a:srgbClr val="00FF00"/>
                </a:solidFill>
              </a:rPr>
              <a:t>      = </a:t>
            </a:r>
            <a:r>
              <a:rPr lang="en-US" sz="1600" b="1" smtClean="0">
                <a:solidFill>
                  <a:srgbClr val="00FF00"/>
                </a:solidFill>
              </a:rPr>
              <a:t>b</a:t>
            </a:r>
            <a:r>
              <a:rPr lang="bg-BG" sz="1600" b="1" smtClean="0">
                <a:solidFill>
                  <a:srgbClr val="00FF00"/>
                </a:solidFill>
              </a:rPr>
              <a:t>    </a:t>
            </a:r>
            <a:r>
              <a:rPr lang="en-US" sz="1600" b="1" smtClean="0">
                <a:solidFill>
                  <a:srgbClr val="00FF00"/>
                </a:solidFill>
              </a:rPr>
              <a:t/>
            </a:r>
            <a:br>
              <a:rPr lang="en-US" sz="1600" b="1" smtClean="0">
                <a:solidFill>
                  <a:srgbClr val="00FF00"/>
                </a:solidFill>
              </a:rPr>
            </a:br>
            <a:r>
              <a:rPr lang="en-US" sz="1600" b="1" smtClean="0">
                <a:solidFill>
                  <a:srgbClr val="00FF00"/>
                </a:solidFill>
              </a:rPr>
              <a:t>           k   m</a:t>
            </a:r>
            <a:br>
              <a:rPr lang="en-US" sz="1600" b="1" smtClean="0">
                <a:solidFill>
                  <a:srgbClr val="00FF00"/>
                </a:solidFill>
              </a:rPr>
            </a:br>
            <a:r>
              <a:rPr lang="bg-BG" sz="1600" b="1" smtClean="0">
                <a:solidFill>
                  <a:srgbClr val="00FF00"/>
                </a:solidFill>
              </a:rPr>
              <a:t>     =(</a:t>
            </a:r>
            <a:r>
              <a:rPr lang="en-US" sz="1600" b="1" smtClean="0">
                <a:solidFill>
                  <a:srgbClr val="00FF00"/>
                </a:solidFill>
              </a:rPr>
              <a:t>b</a:t>
            </a:r>
            <a:r>
              <a:rPr lang="bg-BG" sz="1600" b="1" smtClean="0">
                <a:solidFill>
                  <a:srgbClr val="00FF00"/>
                </a:solidFill>
              </a:rPr>
              <a:t>    )    </a:t>
            </a:r>
            <a:r>
              <a:rPr lang="bg-BG" sz="1200" b="1" smtClean="0">
                <a:solidFill>
                  <a:srgbClr val="00FF00"/>
                </a:solidFill>
              </a:rPr>
              <a:t>(тези трансформации правим за да ни е по-удобно в доказателството)</a:t>
            </a:r>
            <a:r>
              <a:rPr lang="bg-BG" sz="1600" b="1" smtClean="0">
                <a:solidFill>
                  <a:srgbClr val="00FF00"/>
                </a:solidFill>
              </a:rPr>
              <a:t> </a:t>
            </a:r>
            <a:r>
              <a:rPr lang="en-US" sz="1800" b="1" smtClean="0">
                <a:solidFill>
                  <a:srgbClr val="00FF00"/>
                </a:solidFill>
              </a:rPr>
              <a:t>					     </a:t>
            </a:r>
            <a:br>
              <a:rPr lang="en-US" sz="1800" b="1" smtClean="0">
                <a:solidFill>
                  <a:srgbClr val="00FF00"/>
                </a:solidFill>
              </a:rPr>
            </a:br>
            <a:r>
              <a:rPr lang="en-US" sz="1800" b="1" smtClean="0"/>
              <a:t>A</a:t>
            </a:r>
            <a:r>
              <a:rPr lang="bg-BG" sz="1800" b="1" smtClean="0"/>
              <a:t>ко </a:t>
            </a:r>
            <a:r>
              <a:rPr lang="en-US" sz="1800" b="1" smtClean="0"/>
              <a:t>T</a:t>
            </a:r>
            <a:r>
              <a:rPr lang="bg-BG" sz="1800" b="1" smtClean="0"/>
              <a:t>(1) =1, то имаме:</a:t>
            </a: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      </a:t>
            </a:r>
            <a:r>
              <a:rPr lang="en-US" sz="1800" b="1" smtClean="0">
                <a:solidFill>
                  <a:srgbClr val="00FF00"/>
                </a:solidFill>
              </a:rPr>
              <a:t>m		       m-1          k      m</a:t>
            </a:r>
            <a:br>
              <a:rPr lang="en-US" sz="1800" b="1" smtClean="0">
                <a:solidFill>
                  <a:srgbClr val="00FF00"/>
                </a:solidFill>
              </a:rPr>
            </a:br>
            <a:r>
              <a:rPr lang="en-US" sz="1800" b="1" smtClean="0">
                <a:solidFill>
                  <a:srgbClr val="00FF00"/>
                </a:solidFill>
              </a:rPr>
              <a:t>T(b    )	=	aT(b      )   +(b      )</a:t>
            </a:r>
            <a:r>
              <a:rPr lang="bg-BG" sz="1800" b="1" smtClean="0">
                <a:solidFill>
                  <a:srgbClr val="00FF00"/>
                </a:solidFill>
              </a:rPr>
              <a:t/>
            </a:r>
            <a:br>
              <a:rPr lang="bg-BG" sz="1800" b="1" smtClean="0">
                <a:solidFill>
                  <a:srgbClr val="00FF00"/>
                </a:solidFill>
              </a:rPr>
            </a:br>
            <a:r>
              <a:rPr lang="bg-BG" sz="1800" b="1" smtClean="0"/>
              <a:t>делим на </a:t>
            </a:r>
            <a:r>
              <a:rPr lang="en-US" sz="1800" b="1" smtClean="0"/>
              <a:t>a ^</a:t>
            </a:r>
            <a:r>
              <a:rPr lang="en-US" sz="1200" b="1" smtClean="0"/>
              <a:t>m</a:t>
            </a:r>
            <a:r>
              <a:rPr lang="en-US" sz="1800" b="1" smtClean="0"/>
              <a:t>   :</a:t>
            </a:r>
            <a:br>
              <a:rPr lang="en-US" sz="1800" b="1" smtClean="0"/>
            </a:br>
            <a:r>
              <a:rPr lang="en-US" sz="1800" b="1" smtClean="0"/>
              <a:t>	        </a:t>
            </a:r>
            <a:r>
              <a:rPr lang="en-US" sz="1800" b="1" smtClean="0">
                <a:solidFill>
                  <a:srgbClr val="00FF00"/>
                </a:solidFill>
              </a:rPr>
              <a:t>m         m                        m-1     m-1               k           m     </a:t>
            </a:r>
            <a:br>
              <a:rPr lang="en-US" sz="1800" b="1" smtClean="0">
                <a:solidFill>
                  <a:srgbClr val="00FF00"/>
                </a:solidFill>
              </a:rPr>
            </a:br>
            <a:r>
              <a:rPr lang="en-US" sz="1800" b="1" smtClean="0">
                <a:solidFill>
                  <a:srgbClr val="00FF00"/>
                </a:solidFill>
              </a:rPr>
              <a:t>    	T((b     ) / a	=	T(b     )/a	+{  b       /a }</a:t>
            </a:r>
            <a:r>
              <a:rPr lang="bg-BG" sz="1800" b="1" smtClean="0">
                <a:solidFill>
                  <a:srgbClr val="00FF00"/>
                </a:solidFill>
              </a:rPr>
              <a:t/>
            </a:r>
            <a:br>
              <a:rPr lang="bg-BG" sz="1800" b="1" smtClean="0">
                <a:solidFill>
                  <a:srgbClr val="00FF00"/>
                </a:solidFill>
              </a:rPr>
            </a:br>
            <a:r>
              <a:rPr lang="bg-BG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ако продължим за останалите m:</a:t>
            </a:r>
            <a:br>
              <a:rPr lang="bg-BG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1800" b="1" smtClean="0"/>
              <a:t>                   </a:t>
            </a:r>
            <a:r>
              <a:rPr lang="en-US" sz="1800" b="1" smtClean="0">
                <a:solidFill>
                  <a:srgbClr val="00FF00"/>
                </a:solidFill>
              </a:rPr>
              <a:t>m-1    m-1	       	      m-2    m-2          k       m-1</a:t>
            </a:r>
            <a:br>
              <a:rPr lang="en-US" sz="1800" b="1" smtClean="0">
                <a:solidFill>
                  <a:srgbClr val="00FF00"/>
                </a:solidFill>
              </a:rPr>
            </a:br>
            <a:r>
              <a:rPr lang="en-US" sz="1800" b="1" smtClean="0">
                <a:solidFill>
                  <a:srgbClr val="00FF00"/>
                </a:solidFill>
              </a:rPr>
              <a:t>             </a:t>
            </a:r>
            <a:r>
              <a:rPr lang="bg-BG" sz="1800" b="1" smtClean="0">
                <a:solidFill>
                  <a:srgbClr val="00FF00"/>
                </a:solidFill>
              </a:rPr>
              <a:t>T(b      )/a	=</a:t>
            </a:r>
            <a:r>
              <a:rPr lang="en-US" sz="1800" b="1" smtClean="0">
                <a:solidFill>
                  <a:srgbClr val="00FF00"/>
                </a:solidFill>
              </a:rPr>
              <a:t>	</a:t>
            </a:r>
            <a:r>
              <a:rPr lang="bg-BG" sz="1800" b="1" smtClean="0">
                <a:solidFill>
                  <a:srgbClr val="00FF00"/>
                </a:solidFill>
              </a:rPr>
              <a:t>T(b     )/a	+{b    /a}</a:t>
            </a:r>
            <a:br>
              <a:rPr lang="bg-BG" sz="1800" b="1" smtClean="0">
                <a:solidFill>
                  <a:srgbClr val="00FF00"/>
                </a:solidFill>
              </a:rPr>
            </a:br>
            <a:r>
              <a:rPr lang="en-US" sz="1800" b="1" smtClean="0">
                <a:solidFill>
                  <a:srgbClr val="00FF00"/>
                </a:solidFill>
              </a:rPr>
              <a:t/>
            </a:r>
            <a:br>
              <a:rPr lang="en-US" sz="1800" b="1" smtClean="0">
                <a:solidFill>
                  <a:srgbClr val="00FF00"/>
                </a:solidFill>
              </a:rPr>
            </a:br>
            <a:r>
              <a:rPr lang="en-US" sz="1800" b="1" smtClean="0">
                <a:solidFill>
                  <a:srgbClr val="00FF00"/>
                </a:solidFill>
              </a:rPr>
              <a:t>                  m-2    m-2	       	     m-3      m-3         k         m-2</a:t>
            </a:r>
            <a:br>
              <a:rPr lang="en-US" sz="1800" b="1" smtClean="0">
                <a:solidFill>
                  <a:srgbClr val="00FF00"/>
                </a:solidFill>
              </a:rPr>
            </a:br>
            <a:r>
              <a:rPr lang="en-US" sz="1800" b="1" smtClean="0">
                <a:solidFill>
                  <a:srgbClr val="00FF00"/>
                </a:solidFill>
              </a:rPr>
              <a:t>             </a:t>
            </a:r>
            <a:r>
              <a:rPr lang="bg-BG" sz="1800" b="1" smtClean="0">
                <a:solidFill>
                  <a:srgbClr val="00FF00"/>
                </a:solidFill>
              </a:rPr>
              <a:t>T(b     )/a		= </a:t>
            </a:r>
            <a:r>
              <a:rPr lang="en-US" sz="1800" b="1" smtClean="0">
                <a:solidFill>
                  <a:srgbClr val="00FF00"/>
                </a:solidFill>
              </a:rPr>
              <a:t>	</a:t>
            </a:r>
            <a:r>
              <a:rPr lang="bg-BG" sz="1800" b="1" smtClean="0">
                <a:solidFill>
                  <a:srgbClr val="00FF00"/>
                </a:solidFill>
              </a:rPr>
              <a:t>T(b      )/a	+{b    /a  }</a:t>
            </a:r>
            <a:br>
              <a:rPr lang="bg-BG" sz="1800" b="1" smtClean="0">
                <a:solidFill>
                  <a:srgbClr val="00FF00"/>
                </a:solidFill>
              </a:rPr>
            </a:br>
            <a:r>
              <a:rPr lang="en-US" sz="1800" b="1" smtClean="0">
                <a:solidFill>
                  <a:srgbClr val="00FF00"/>
                </a:solidFill>
              </a:rPr>
              <a:t>            </a:t>
            </a:r>
            <a:r>
              <a:rPr lang="bg-BG" sz="1800" b="1" smtClean="0">
                <a:solidFill>
                  <a:srgbClr val="00FF00"/>
                </a:solidFill>
              </a:rPr>
              <a:t>….</a:t>
            </a:r>
            <a:r>
              <a:rPr lang="en-US" sz="1800" b="1" smtClean="0">
                <a:solidFill>
                  <a:srgbClr val="00FF00"/>
                </a:solidFill>
              </a:rPr>
              <a:t>  			…</a:t>
            </a:r>
            <a:r>
              <a:rPr lang="bg-BG" sz="1800" b="1" smtClean="0">
                <a:solidFill>
                  <a:srgbClr val="00FF00"/>
                </a:solidFill>
              </a:rPr>
              <a:t/>
            </a:r>
            <a:br>
              <a:rPr lang="bg-BG" sz="1800" b="1" smtClean="0">
                <a:solidFill>
                  <a:srgbClr val="00FF00"/>
                </a:solidFill>
              </a:rPr>
            </a:br>
            <a:r>
              <a:rPr lang="en-US" sz="1800" b="1" smtClean="0">
                <a:solidFill>
                  <a:srgbClr val="00FF00"/>
                </a:solidFill>
              </a:rPr>
              <a:t>                  1      1    		      0      0      k       1 </a:t>
            </a:r>
            <a:br>
              <a:rPr lang="en-US" sz="1800" b="1" smtClean="0">
                <a:solidFill>
                  <a:srgbClr val="00FF00"/>
                </a:solidFill>
              </a:rPr>
            </a:br>
            <a:r>
              <a:rPr lang="en-US" sz="1800" b="1" smtClean="0">
                <a:solidFill>
                  <a:srgbClr val="00FF00"/>
                </a:solidFill>
              </a:rPr>
              <a:t>             </a:t>
            </a:r>
            <a:r>
              <a:rPr lang="bg-BG" sz="1800" b="1" smtClean="0">
                <a:solidFill>
                  <a:srgbClr val="00FF00"/>
                </a:solidFill>
              </a:rPr>
              <a:t>T(b   )/a	</a:t>
            </a:r>
            <a:r>
              <a:rPr lang="en-US" sz="1800" b="1" smtClean="0">
                <a:solidFill>
                  <a:srgbClr val="00FF00"/>
                </a:solidFill>
              </a:rPr>
              <a:t>	</a:t>
            </a:r>
            <a:r>
              <a:rPr lang="bg-BG" sz="1800" b="1" smtClean="0">
                <a:solidFill>
                  <a:srgbClr val="00FF00"/>
                </a:solidFill>
              </a:rPr>
              <a:t>=	T(b   )/a	+ {b    /a}</a:t>
            </a: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>сумираме отляво и отдясно (повечето членове се унищожават):</a:t>
            </a:r>
            <a:r>
              <a:rPr lang="en-US" sz="1800" b="1" smtClean="0"/>
              <a:t/>
            </a:r>
            <a:br>
              <a:rPr lang="en-US" sz="1800" b="1" smtClean="0"/>
            </a:br>
            <a:r>
              <a:rPr lang="en-US" sz="1800" b="1" smtClean="0"/>
              <a:t>     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>m     m	         m     k        i		       m        k       i </a:t>
            </a:r>
            <a:br>
              <a:rPr lang="en-US" sz="1800" b="1" smtClean="0">
                <a:solidFill>
                  <a:srgbClr val="000000"/>
                </a:solidFill>
                <a:effectLst/>
              </a:rPr>
            </a:br>
            <a:r>
              <a:rPr lang="en-US" sz="1800" b="1" smtClean="0">
                <a:solidFill>
                  <a:srgbClr val="000000"/>
                </a:solidFill>
                <a:effectLst/>
              </a:rPr>
              <a:t>T</a:t>
            </a:r>
            <a:r>
              <a:rPr lang="bg-BG" sz="1800" b="1" smtClean="0">
                <a:solidFill>
                  <a:srgbClr val="000000"/>
                </a:solidFill>
                <a:effectLst/>
              </a:rPr>
              <a:t>(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>b</a:t>
            </a:r>
            <a:r>
              <a:rPr lang="bg-BG" sz="1800" b="1" smtClean="0">
                <a:solidFill>
                  <a:srgbClr val="000000"/>
                </a:solidFill>
                <a:effectLst/>
              </a:rPr>
              <a:t>    )/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>a</a:t>
            </a:r>
            <a:r>
              <a:rPr lang="bg-BG" sz="1800" b="1" smtClean="0">
                <a:solidFill>
                  <a:srgbClr val="000000"/>
                </a:solidFill>
                <a:effectLst/>
              </a:rPr>
              <a:t>	= 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>  	</a:t>
            </a:r>
            <a:r>
              <a:rPr lang="bg-BG" sz="1800" b="1" smtClean="0">
                <a:solidFill>
                  <a:srgbClr val="000000"/>
                </a:solidFill>
                <a:effectLst/>
              </a:rPr>
              <a:t>1  +  	{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>b</a:t>
            </a:r>
            <a:r>
              <a:rPr lang="bg-BG" sz="1800" b="1" smtClean="0">
                <a:solidFill>
                  <a:srgbClr val="000000"/>
                </a:solidFill>
                <a:effectLst/>
              </a:rPr>
              <a:t>    /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>a</a:t>
            </a:r>
            <a:r>
              <a:rPr lang="bg-BG" sz="1800" b="1" smtClean="0">
                <a:solidFill>
                  <a:srgbClr val="000000"/>
                </a:solidFill>
                <a:effectLst/>
              </a:rPr>
              <a:t>}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>		</a:t>
            </a:r>
            <a:r>
              <a:rPr lang="bg-BG" sz="1800" b="1" smtClean="0">
                <a:solidFill>
                  <a:srgbClr val="000000"/>
                </a:solidFill>
                <a:effectLst/>
              </a:rPr>
              <a:t>= 	{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>b</a:t>
            </a:r>
            <a:r>
              <a:rPr lang="bg-BG" sz="1800" b="1" smtClean="0">
                <a:solidFill>
                  <a:srgbClr val="000000"/>
                </a:solidFill>
                <a:effectLst/>
              </a:rPr>
              <a:t>  /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>a</a:t>
            </a:r>
            <a:r>
              <a:rPr lang="bg-BG" sz="1800" b="1" smtClean="0">
                <a:solidFill>
                  <a:srgbClr val="000000"/>
                </a:solidFill>
                <a:effectLst/>
              </a:rPr>
              <a:t> }</a:t>
            </a:r>
            <a:r>
              <a:rPr lang="en-US" sz="1800" b="1" smtClean="0">
                <a:solidFill>
                  <a:srgbClr val="000000"/>
                </a:solidFill>
                <a:effectLst/>
              </a:rPr>
              <a:t/>
            </a:r>
            <a:br>
              <a:rPr lang="en-US" sz="1800" b="1" smtClean="0">
                <a:solidFill>
                  <a:srgbClr val="000000"/>
                </a:solidFill>
                <a:effectLst/>
              </a:rPr>
            </a:br>
            <a:r>
              <a:rPr lang="en-US" sz="1800" b="1" smtClean="0">
                <a:solidFill>
                  <a:srgbClr val="000000"/>
                </a:solidFill>
                <a:effectLst/>
              </a:rPr>
              <a:t>		         i=1			      i=0</a:t>
            </a:r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2484438" y="6092825"/>
            <a:ext cx="288925" cy="358775"/>
            <a:chOff x="3787" y="1480"/>
            <a:chExt cx="182" cy="272"/>
          </a:xfrm>
        </p:grpSpPr>
        <p:sp>
          <p:nvSpPr>
            <p:cNvPr id="27666" name="Line 5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67" name="Line 6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68" name="Line 7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69" name="Line 8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655" name="Group 9"/>
          <p:cNvGrpSpPr>
            <a:grpSpLocks/>
          </p:cNvGrpSpPr>
          <p:nvPr/>
        </p:nvGrpSpPr>
        <p:grpSpPr bwMode="auto">
          <a:xfrm>
            <a:off x="4932363" y="6092825"/>
            <a:ext cx="288925" cy="358775"/>
            <a:chOff x="3787" y="1480"/>
            <a:chExt cx="182" cy="272"/>
          </a:xfrm>
        </p:grpSpPr>
        <p:sp>
          <p:nvSpPr>
            <p:cNvPr id="27662" name="Line 10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63" name="Line 11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64" name="Line 12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665" name="Line 13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7656" name="Line 15"/>
          <p:cNvSpPr>
            <a:spLocks noChangeShapeType="1"/>
          </p:cNvSpPr>
          <p:nvPr/>
        </p:nvSpPr>
        <p:spPr bwMode="auto">
          <a:xfrm>
            <a:off x="179388" y="1412875"/>
            <a:ext cx="489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57" name="Line 16"/>
          <p:cNvSpPr>
            <a:spLocks noChangeShapeType="1"/>
          </p:cNvSpPr>
          <p:nvPr/>
        </p:nvSpPr>
        <p:spPr bwMode="auto">
          <a:xfrm>
            <a:off x="900113" y="1196975"/>
            <a:ext cx="2484437" cy="477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58" name="Line 22"/>
          <p:cNvSpPr>
            <a:spLocks noChangeShapeType="1"/>
          </p:cNvSpPr>
          <p:nvPr/>
        </p:nvSpPr>
        <p:spPr bwMode="auto">
          <a:xfrm flipV="1">
            <a:off x="1619250" y="3141663"/>
            <a:ext cx="2376488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59" name="Line 23"/>
          <p:cNvSpPr>
            <a:spLocks noChangeShapeType="1"/>
          </p:cNvSpPr>
          <p:nvPr/>
        </p:nvSpPr>
        <p:spPr bwMode="auto">
          <a:xfrm flipV="1">
            <a:off x="1547813" y="3933825"/>
            <a:ext cx="2232025" cy="5746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60" name="Line 24"/>
          <p:cNvSpPr>
            <a:spLocks noChangeShapeType="1"/>
          </p:cNvSpPr>
          <p:nvPr/>
        </p:nvSpPr>
        <p:spPr bwMode="auto">
          <a:xfrm flipV="1">
            <a:off x="2051050" y="5589588"/>
            <a:ext cx="19446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61" name="Line 25"/>
          <p:cNvSpPr>
            <a:spLocks noChangeShapeType="1"/>
          </p:cNvSpPr>
          <p:nvPr/>
        </p:nvSpPr>
        <p:spPr bwMode="auto">
          <a:xfrm flipH="1">
            <a:off x="2667000" y="765175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32656"/>
            <a:ext cx="8857109" cy="6237288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2400" dirty="0" smtClean="0">
                <a:solidFill>
                  <a:schemeClr val="tx1"/>
                </a:solidFill>
                <a:effectLst/>
              </a:rPr>
              <a:t>Стратегията е най-късата задача – най-напред</a:t>
            </a:r>
            <a:br>
              <a:rPr lang="bg-BG" sz="2400" dirty="0" smtClean="0">
                <a:solidFill>
                  <a:schemeClr val="tx1"/>
                </a:solidFill>
                <a:effectLst/>
              </a:rPr>
            </a:br>
            <a:r>
              <a:rPr lang="bg-BG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600" dirty="0" smtClean="0">
                <a:solidFill>
                  <a:schemeClr val="tx1"/>
                </a:solidFill>
                <a:effectLst/>
              </a:rPr>
              <a:t>(участва най-много във формиране времената за следващите задачи).</a:t>
            </a:r>
            <a:r>
              <a:rPr lang="bg-BG" sz="2000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/>
            </a:r>
            <a:br>
              <a:rPr lang="bg-BG" sz="2000" dirty="0" smtClean="0">
                <a:solidFill>
                  <a:schemeClr val="accent5">
                    <a:lumMod val="10000"/>
                  </a:schemeClr>
                </a:solidFill>
                <a:effectLst/>
              </a:rPr>
            </a:br>
            <a:r>
              <a:rPr lang="bg-BG" sz="2000" dirty="0" smtClean="0"/>
              <a:t>Това винаги дава оптимално решение. Нека първата пусната задача е   </a:t>
            </a:r>
            <a:r>
              <a:rPr lang="en-US" sz="2000" b="1" dirty="0" smtClean="0"/>
              <a:t>j </a:t>
            </a:r>
            <a:r>
              <a:rPr lang="en-US" sz="1200" b="1" dirty="0" err="1" smtClean="0"/>
              <a:t>i</a:t>
            </a:r>
            <a:r>
              <a:rPr lang="bg-BG" sz="1200" b="1" dirty="0" smtClean="0"/>
              <a:t>1…</a:t>
            </a:r>
            <a:r>
              <a:rPr lang="en-US" sz="2000" b="1" dirty="0" smtClean="0"/>
              <a:t>j </a:t>
            </a:r>
            <a:r>
              <a:rPr lang="en-US" sz="1200" b="1" dirty="0" err="1" smtClean="0"/>
              <a:t>iN</a:t>
            </a:r>
            <a:r>
              <a:rPr lang="en-US" sz="2000" b="1" dirty="0" smtClean="0"/>
              <a:t> </a:t>
            </a:r>
            <a:r>
              <a:rPr lang="bg-BG" sz="2000" dirty="0" smtClean="0"/>
              <a:t> с времена на завършване</a:t>
            </a:r>
            <a:r>
              <a:rPr lang="bg-BG" sz="2000" dirty="0" smtClean="0">
                <a:effectLst/>
              </a:rPr>
              <a:t>: 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t </a:t>
            </a:r>
            <a:r>
              <a:rPr lang="en-US" sz="1400" b="1" dirty="0" err="1" smtClean="0">
                <a:solidFill>
                  <a:schemeClr val="accent5">
                    <a:lumMod val="10000"/>
                  </a:schemeClr>
                </a:solidFill>
                <a:effectLst/>
              </a:rPr>
              <a:t>i</a:t>
            </a:r>
            <a:r>
              <a:rPr lang="bg-BG" sz="14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1</a:t>
            </a:r>
            <a: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, 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t </a:t>
            </a:r>
            <a:r>
              <a:rPr lang="en-US" sz="1400" b="1" dirty="0" err="1" smtClean="0">
                <a:solidFill>
                  <a:schemeClr val="accent5">
                    <a:lumMod val="10000"/>
                  </a:schemeClr>
                </a:solidFill>
                <a:effectLst/>
              </a:rPr>
              <a:t>i</a:t>
            </a:r>
            <a:r>
              <a:rPr lang="bg-BG" sz="14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1+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t </a:t>
            </a:r>
            <a:r>
              <a:rPr lang="en-US" sz="1400" b="1" dirty="0" err="1" smtClean="0">
                <a:solidFill>
                  <a:schemeClr val="accent5">
                    <a:lumMod val="10000"/>
                  </a:schemeClr>
                </a:solidFill>
                <a:effectLst/>
              </a:rPr>
              <a:t>i</a:t>
            </a:r>
            <a:r>
              <a:rPr lang="bg-BG" sz="14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2</a:t>
            </a:r>
            <a: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, 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t </a:t>
            </a:r>
            <a:r>
              <a:rPr lang="en-US" sz="1400" b="1" dirty="0" err="1" smtClean="0">
                <a:solidFill>
                  <a:schemeClr val="accent5">
                    <a:lumMod val="10000"/>
                  </a:schemeClr>
                </a:solidFill>
                <a:effectLst/>
              </a:rPr>
              <a:t>i</a:t>
            </a:r>
            <a:r>
              <a:rPr lang="bg-BG" sz="14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1</a:t>
            </a:r>
            <a: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 +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t </a:t>
            </a:r>
            <a:r>
              <a:rPr lang="en-US" sz="1400" b="1" dirty="0" err="1" smtClean="0">
                <a:solidFill>
                  <a:schemeClr val="accent5">
                    <a:lumMod val="10000"/>
                  </a:schemeClr>
                </a:solidFill>
                <a:effectLst/>
              </a:rPr>
              <a:t>i</a:t>
            </a:r>
            <a:r>
              <a:rPr lang="bg-BG" sz="14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2</a:t>
            </a:r>
            <a: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 +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t </a:t>
            </a:r>
            <a:r>
              <a:rPr lang="en-US" sz="2000" b="1" dirty="0" err="1" smtClean="0">
                <a:solidFill>
                  <a:schemeClr val="accent5">
                    <a:lumMod val="10000"/>
                  </a:schemeClr>
                </a:solidFill>
                <a:effectLst/>
              </a:rPr>
              <a:t>i</a:t>
            </a:r>
            <a: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3</a:t>
            </a:r>
            <a:r>
              <a:rPr lang="bg-BG" sz="2000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. </a:t>
            </a: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r>
              <a:rPr lang="bg-BG" sz="2000" dirty="0" smtClean="0"/>
              <a:t>Цената на разпределението става: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	         </a:t>
            </a:r>
            <a:r>
              <a:rPr lang="en-US" sz="2000" dirty="0" smtClean="0"/>
              <a:t>N 	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C</a:t>
            </a:r>
            <a:r>
              <a:rPr lang="bg-BG" sz="2000" b="1" dirty="0" smtClean="0"/>
              <a:t> =          (</a:t>
            </a:r>
            <a:r>
              <a:rPr lang="en-US" sz="2000" b="1" dirty="0" smtClean="0"/>
              <a:t>N</a:t>
            </a:r>
            <a:r>
              <a:rPr lang="bg-BG" sz="2000" b="1" dirty="0" smtClean="0"/>
              <a:t>-</a:t>
            </a:r>
            <a:r>
              <a:rPr lang="en-US" sz="2000" b="1" dirty="0" smtClean="0"/>
              <a:t>k</a:t>
            </a:r>
            <a:r>
              <a:rPr lang="bg-BG" sz="2000" b="1" dirty="0" smtClean="0"/>
              <a:t>+1)</a:t>
            </a:r>
            <a:r>
              <a:rPr lang="en-US" sz="2000" b="1" dirty="0" smtClean="0"/>
              <a:t>t</a:t>
            </a:r>
            <a:r>
              <a:rPr lang="bg-BG" sz="18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tx2">
                    <a:lumMod val="90000"/>
                  </a:schemeClr>
                </a:solidFill>
                <a:effectLst/>
              </a:rPr>
              <a:t>ik</a:t>
            </a:r>
            <a:r>
              <a:rPr lang="bg-BG" sz="1400" b="1" dirty="0" smtClean="0"/>
              <a:t>		</a:t>
            </a:r>
            <a:r>
              <a:rPr lang="bg-BG" sz="1600" b="1" dirty="0" smtClean="0"/>
              <a:t>“С” е оценката за направения график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bg-BG" sz="2000" b="1" dirty="0" smtClean="0"/>
              <a:t>	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       k = 1</a:t>
            </a:r>
            <a:br>
              <a:rPr lang="en-US" sz="2000" b="1" dirty="0" smtClean="0"/>
            </a:br>
            <a:r>
              <a:rPr lang="en-US" sz="2000" b="1" dirty="0" smtClean="0"/>
              <a:t>		   N	  N			   </a:t>
            </a:r>
            <a:br>
              <a:rPr lang="en-US" sz="2000" b="1" dirty="0" smtClean="0"/>
            </a:br>
            <a:r>
              <a:rPr lang="en-US" sz="2000" b="1" dirty="0" smtClean="0"/>
              <a:t>	C</a:t>
            </a:r>
            <a:r>
              <a:rPr lang="bg-BG" sz="2000" b="1" dirty="0" smtClean="0"/>
              <a:t>= (</a:t>
            </a:r>
            <a:r>
              <a:rPr lang="en-US" sz="2000" b="1" dirty="0" smtClean="0"/>
              <a:t>N</a:t>
            </a:r>
            <a:r>
              <a:rPr lang="bg-BG" sz="2000" b="1" dirty="0" smtClean="0"/>
              <a:t>+1)     </a:t>
            </a:r>
            <a:r>
              <a:rPr lang="en-US" sz="2000" b="1" dirty="0" smtClean="0"/>
              <a:t>t</a:t>
            </a:r>
            <a:r>
              <a:rPr lang="bg-BG" sz="1400" b="1" dirty="0" smtClean="0"/>
              <a:t> </a:t>
            </a:r>
            <a:r>
              <a:rPr lang="en-US" sz="1400" b="1" dirty="0" err="1" smtClean="0"/>
              <a:t>ik</a:t>
            </a:r>
            <a:r>
              <a:rPr lang="bg-BG" sz="2000" b="1" dirty="0" smtClean="0"/>
              <a:t>  -     </a:t>
            </a:r>
            <a:r>
              <a:rPr lang="en-US" sz="2000" b="1" dirty="0" smtClean="0"/>
              <a:t>k</a:t>
            </a:r>
            <a:r>
              <a:rPr lang="bg-BG" sz="2000" b="1" dirty="0" smtClean="0"/>
              <a:t>*</a:t>
            </a:r>
            <a:r>
              <a:rPr lang="en-US" sz="2000" b="1" dirty="0" smtClean="0"/>
              <a:t>t</a:t>
            </a:r>
            <a:r>
              <a:rPr lang="bg-BG" sz="2000" b="1" dirty="0" smtClean="0"/>
              <a:t> </a:t>
            </a:r>
            <a:r>
              <a:rPr lang="en-US" sz="1400" b="1" dirty="0" err="1" smtClean="0"/>
              <a:t>ik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	k = 1	k = 1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en-US" sz="2000" dirty="0" smtClean="0"/>
              <a:t>I</a:t>
            </a:r>
            <a:r>
              <a:rPr lang="bg-BG" sz="2000" dirty="0" smtClean="0"/>
              <a:t> член  не зависи от подредбата, а само втория (“к”). </a:t>
            </a:r>
            <a:br>
              <a:rPr lang="bg-BG" sz="2000" dirty="0" smtClean="0"/>
            </a:br>
            <a:r>
              <a:rPr lang="bg-BG" sz="2000" dirty="0" smtClean="0"/>
              <a:t>Ако предположим, че в подредба  съществува </a:t>
            </a:r>
            <a:r>
              <a:rPr lang="en-US" sz="2000" dirty="0" smtClean="0"/>
              <a:t>x</a:t>
            </a:r>
            <a:r>
              <a:rPr lang="bg-BG" sz="2000" dirty="0" smtClean="0"/>
              <a:t> &gt;</a:t>
            </a:r>
            <a:r>
              <a:rPr lang="en-US" sz="2000" dirty="0" smtClean="0"/>
              <a:t>y</a:t>
            </a:r>
            <a:r>
              <a:rPr lang="bg-BG" sz="2000" dirty="0" smtClean="0"/>
              <a:t>, такова </a:t>
            </a:r>
            <a:r>
              <a:rPr lang="bg-BG" sz="2000" dirty="0" smtClean="0">
                <a:effectLst/>
              </a:rPr>
              <a:t>че  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t</a:t>
            </a:r>
            <a: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 </a:t>
            </a:r>
            <a:r>
              <a:rPr lang="en-US" sz="14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ix</a:t>
            </a:r>
            <a: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&lt;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t</a:t>
            </a:r>
            <a: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10000"/>
                  </a:schemeClr>
                </a:solidFill>
                <a:effectLst/>
              </a:rPr>
              <a:t>iy</a:t>
            </a:r>
            <a:r>
              <a:rPr lang="bg-BG" sz="2000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,  </a:t>
            </a:r>
            <a:r>
              <a:rPr lang="bg-BG" sz="2000" dirty="0" smtClean="0">
                <a:effectLst/>
              </a:rPr>
              <a:t>то ако разменим местата на </a:t>
            </a:r>
            <a:r>
              <a:rPr lang="en-US" sz="2000" b="1" dirty="0" smtClean="0">
                <a:effectLst/>
              </a:rPr>
              <a:t>j</a:t>
            </a:r>
            <a:r>
              <a:rPr lang="bg-BG" sz="2000" b="1" dirty="0" smtClean="0">
                <a:effectLst/>
              </a:rPr>
              <a:t> </a:t>
            </a:r>
            <a:r>
              <a:rPr lang="en-US" sz="1400" b="1" dirty="0" smtClean="0">
                <a:effectLst/>
              </a:rPr>
              <a:t>ix</a:t>
            </a:r>
            <a:r>
              <a:rPr lang="bg-BG" sz="2000" b="1" dirty="0" smtClean="0">
                <a:effectLst/>
              </a:rPr>
              <a:t> и </a:t>
            </a:r>
            <a:r>
              <a:rPr lang="en-US" sz="2000" b="1" dirty="0" smtClean="0">
                <a:effectLst/>
              </a:rPr>
              <a:t>j</a:t>
            </a:r>
            <a:r>
              <a:rPr lang="bg-BG" sz="20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iy</a:t>
            </a:r>
            <a:r>
              <a:rPr lang="bg-BG" sz="2000" dirty="0" smtClean="0">
                <a:effectLst/>
              </a:rPr>
              <a:t>,  вторият член нараства и следователно общата цена намалява. </a:t>
            </a:r>
            <a:br>
              <a:rPr lang="bg-BG" sz="2000" dirty="0" smtClean="0">
                <a:effectLst/>
              </a:rPr>
            </a:br>
            <a:r>
              <a:rPr lang="bg-BG" sz="2000" dirty="0" smtClean="0">
                <a:solidFill>
                  <a:schemeClr val="tx1"/>
                </a:solidFill>
                <a:effectLst/>
              </a:rPr>
              <a:t>В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сяка подредба в която работите не са наредени в нарастващ ред е неоптимална</a:t>
            </a:r>
            <a:r>
              <a:rPr lang="bg-BG" sz="2000" dirty="0" smtClean="0">
                <a:solidFill>
                  <a:schemeClr val="tx1"/>
                </a:solidFill>
                <a:effectLst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2000" dirty="0" smtClean="0">
                <a:solidFill>
                  <a:schemeClr val="tx1"/>
                </a:solidFill>
                <a:effectLst/>
              </a:rPr>
            </a:br>
            <a:r>
              <a:rPr lang="bg-BG" sz="2000" dirty="0" smtClean="0">
                <a:effectLst/>
              </a:rPr>
              <a:t/>
            </a:r>
            <a:br>
              <a:rPr lang="bg-BG" sz="2000" dirty="0" smtClean="0">
                <a:effectLst/>
              </a:rPr>
            </a:br>
            <a:r>
              <a:rPr lang="bg-BG" sz="2000" b="1" dirty="0" smtClean="0">
                <a:effectLst/>
              </a:rPr>
              <a:t>Затова и ОС </a:t>
            </a:r>
            <a:r>
              <a:rPr lang="en-US" sz="2000" b="1" dirty="0" err="1" smtClean="0">
                <a:effectLst/>
              </a:rPr>
              <a:t>sheduler</a:t>
            </a:r>
            <a:r>
              <a:rPr lang="bg-BG" sz="2000" b="1" dirty="0" smtClean="0">
                <a:effectLst/>
              </a:rPr>
              <a:t> дава приоритет на най-късите задачи първо.</a:t>
            </a:r>
            <a:endParaRPr lang="en-US" sz="2000" b="1" dirty="0" smtClean="0">
              <a:effectLst/>
            </a:endParaRPr>
          </a:p>
        </p:txBody>
      </p: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2123728" y="3214241"/>
            <a:ext cx="288925" cy="358775"/>
            <a:chOff x="3787" y="1480"/>
            <a:chExt cx="182" cy="272"/>
          </a:xfrm>
        </p:grpSpPr>
        <p:sp>
          <p:nvSpPr>
            <p:cNvPr id="5134" name="Line 4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35" name="Line 5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36" name="Line 6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37" name="Line 7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124" name="Group 9"/>
          <p:cNvGrpSpPr>
            <a:grpSpLocks/>
          </p:cNvGrpSpPr>
          <p:nvPr/>
        </p:nvGrpSpPr>
        <p:grpSpPr bwMode="auto">
          <a:xfrm>
            <a:off x="3059832" y="3212976"/>
            <a:ext cx="288925" cy="358775"/>
            <a:chOff x="3787" y="1480"/>
            <a:chExt cx="182" cy="272"/>
          </a:xfrm>
        </p:grpSpPr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125" name="Group 14"/>
          <p:cNvGrpSpPr>
            <a:grpSpLocks/>
          </p:cNvGrpSpPr>
          <p:nvPr/>
        </p:nvGrpSpPr>
        <p:grpSpPr bwMode="auto">
          <a:xfrm>
            <a:off x="1691680" y="1916832"/>
            <a:ext cx="288925" cy="358775"/>
            <a:chOff x="3787" y="1480"/>
            <a:chExt cx="182" cy="272"/>
          </a:xfrm>
        </p:grpSpPr>
        <p:sp>
          <p:nvSpPr>
            <p:cNvPr id="5126" name="Line 15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27" name="Line 16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28" name="Line 17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29" name="Line 18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 flipH="1" flipV="1">
            <a:off x="3563888" y="3501008"/>
            <a:ext cx="1872208" cy="577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1"/>
          <p:cNvSpPr>
            <a:spLocks noChangeArrowheads="1"/>
          </p:cNvSpPr>
          <p:nvPr/>
        </p:nvSpPr>
        <p:spPr bwMode="auto">
          <a:xfrm>
            <a:off x="971550" y="4076700"/>
            <a:ext cx="647700" cy="7191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8675" name="Oval 20"/>
          <p:cNvSpPr>
            <a:spLocks noChangeArrowheads="1"/>
          </p:cNvSpPr>
          <p:nvPr/>
        </p:nvSpPr>
        <p:spPr bwMode="auto">
          <a:xfrm>
            <a:off x="684213" y="2708275"/>
            <a:ext cx="863600" cy="6477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8676" name="Oval 19"/>
          <p:cNvSpPr>
            <a:spLocks noChangeArrowheads="1"/>
          </p:cNvSpPr>
          <p:nvPr/>
        </p:nvSpPr>
        <p:spPr bwMode="auto">
          <a:xfrm>
            <a:off x="7451725" y="188913"/>
            <a:ext cx="936625" cy="8636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051050" y="188913"/>
            <a:ext cx="4826000" cy="1152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07950" y="5949950"/>
            <a:ext cx="856773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964612" cy="6742112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800" b="1" dirty="0" smtClean="0"/>
              <a:t>следователно:</a:t>
            </a:r>
            <a:r>
              <a:rPr lang="en-US" sz="1800" b="1" dirty="0" smtClean="0"/>
              <a:t>			     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           </a:t>
            </a:r>
            <a:r>
              <a:rPr lang="en-US" sz="1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sz="1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k       </a:t>
            </a:r>
            <a:r>
              <a:rPr lang="en-US" sz="1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sz="1800" b="1" dirty="0" smtClean="0"/>
              <a:t>	     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</a:t>
            </a:r>
            <a:r>
              <a:rPr lang="en-US" sz="1800" b="1" dirty="0" smtClean="0"/>
              <a:t>	</a:t>
            </a:r>
            <a:r>
              <a:rPr lang="de-DE" sz="1800" b="1" dirty="0" smtClean="0"/>
              <a:t/>
            </a:r>
            <a:br>
              <a:rPr lang="de-DE" sz="1800" b="1" dirty="0" smtClean="0"/>
            </a:br>
            <a:r>
              <a:rPr lang="de-DE" sz="1800" b="1" dirty="0" smtClean="0"/>
              <a:t>    		</a:t>
            </a:r>
            <a:r>
              <a:rPr lang="de-DE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T(N)	=	T(b   )	=a     	    {b   /a}</a:t>
            </a:r>
            <a:r>
              <a:rPr lang="de-DE" sz="1800" b="1" dirty="0" smtClean="0"/>
              <a:t>     </a:t>
            </a:r>
            <a:r>
              <a:rPr lang="bg-BG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Ако а&gt;</a:t>
            </a:r>
            <a:r>
              <a:rPr lang="de-DE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 ,</a:t>
            </a: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en-US" sz="1800" b="1" dirty="0" smtClean="0"/>
              <a:t>					</a:t>
            </a:r>
            <a:r>
              <a:rPr lang="bg-BG" sz="1800" b="1" dirty="0" smtClean="0"/>
              <a:t>              </a:t>
            </a:r>
            <a:r>
              <a:rPr lang="en-US" sz="1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=0</a:t>
            </a:r>
            <a:b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bg-BG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то сумата е </a:t>
            </a:r>
            <a:r>
              <a:rPr lang="bg-BG" sz="1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геом</a:t>
            </a:r>
            <a:r>
              <a:rPr lang="bg-BG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намаляваща редица. За такава е известно, че се апроксимира с константното: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00FF00"/>
                </a:solidFill>
              </a:rPr>
              <a:t>	        m	        log </a:t>
            </a:r>
            <a:r>
              <a:rPr lang="en-US" sz="1200" b="1" dirty="0" smtClean="0">
                <a:solidFill>
                  <a:srgbClr val="00FF00"/>
                </a:solidFill>
              </a:rPr>
              <a:t>b</a:t>
            </a:r>
            <a:r>
              <a:rPr lang="en-US" sz="1800" b="1" dirty="0" smtClean="0">
                <a:solidFill>
                  <a:srgbClr val="00FF00"/>
                </a:solidFill>
              </a:rPr>
              <a:t> N	        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log</a:t>
            </a:r>
            <a:r>
              <a:rPr lang="en-US" sz="1200" b="1" dirty="0" smtClean="0">
                <a:solidFill>
                  <a:srgbClr val="000000"/>
                </a:solidFill>
                <a:effectLst/>
              </a:rPr>
              <a:t> b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 a</a:t>
            </a:r>
            <a:br>
              <a:rPr lang="en-US" sz="1800" b="1" dirty="0" smtClean="0">
                <a:solidFill>
                  <a:srgbClr val="000000"/>
                </a:solidFill>
                <a:effectLst/>
              </a:rPr>
            </a:br>
            <a:r>
              <a:rPr lang="en-US" sz="1800" b="1" dirty="0" smtClean="0">
                <a:solidFill>
                  <a:srgbClr val="00FF00"/>
                </a:solidFill>
              </a:rPr>
              <a:t>T</a:t>
            </a:r>
            <a:r>
              <a:rPr lang="bg-BG" sz="1800" b="1" dirty="0" smtClean="0">
                <a:solidFill>
                  <a:srgbClr val="00FF00"/>
                </a:solidFill>
              </a:rPr>
              <a:t>(</a:t>
            </a:r>
            <a:r>
              <a:rPr lang="en-US" sz="1800" b="1" dirty="0" smtClean="0">
                <a:solidFill>
                  <a:srgbClr val="00FF00"/>
                </a:solidFill>
              </a:rPr>
              <a:t>N</a:t>
            </a:r>
            <a:r>
              <a:rPr lang="bg-BG" sz="1800" b="1" dirty="0" smtClean="0">
                <a:solidFill>
                  <a:srgbClr val="00FF00"/>
                </a:solidFill>
              </a:rPr>
              <a:t>   )	=</a:t>
            </a:r>
            <a:r>
              <a:rPr lang="en-US" sz="1800" b="1" dirty="0" smtClean="0">
                <a:solidFill>
                  <a:srgbClr val="00FF00"/>
                </a:solidFill>
              </a:rPr>
              <a:t>O</a:t>
            </a:r>
            <a:r>
              <a:rPr lang="bg-BG" sz="1800" b="1" dirty="0" smtClean="0">
                <a:solidFill>
                  <a:srgbClr val="00FF00"/>
                </a:solidFill>
              </a:rPr>
              <a:t>(</a:t>
            </a:r>
            <a:r>
              <a:rPr lang="en-US" sz="1800" b="1" dirty="0" smtClean="0">
                <a:solidFill>
                  <a:srgbClr val="00FF00"/>
                </a:solidFill>
              </a:rPr>
              <a:t>a</a:t>
            </a:r>
            <a:r>
              <a:rPr lang="bg-BG" sz="1800" b="1" dirty="0" smtClean="0">
                <a:solidFill>
                  <a:srgbClr val="00FF00"/>
                </a:solidFill>
              </a:rPr>
              <a:t>   )	=</a:t>
            </a:r>
            <a:r>
              <a:rPr lang="en-US" sz="1800" b="1" dirty="0" smtClean="0">
                <a:solidFill>
                  <a:srgbClr val="00FF00"/>
                </a:solidFill>
              </a:rPr>
              <a:t>O</a:t>
            </a:r>
            <a:r>
              <a:rPr lang="bg-BG" sz="1800" b="1" dirty="0" smtClean="0">
                <a:solidFill>
                  <a:srgbClr val="00FF00"/>
                </a:solidFill>
              </a:rPr>
              <a:t>(</a:t>
            </a:r>
            <a:r>
              <a:rPr lang="en-US" sz="1800" b="1" dirty="0" smtClean="0">
                <a:solidFill>
                  <a:srgbClr val="00FF00"/>
                </a:solidFill>
              </a:rPr>
              <a:t>a</a:t>
            </a:r>
            <a:r>
              <a:rPr lang="bg-BG" sz="1800" b="1" dirty="0" smtClean="0">
                <a:solidFill>
                  <a:srgbClr val="00FF00"/>
                </a:solidFill>
              </a:rPr>
              <a:t>        </a:t>
            </a:r>
            <a:r>
              <a:rPr lang="en-US" sz="1800" b="1" dirty="0" smtClean="0">
                <a:solidFill>
                  <a:srgbClr val="00FF00"/>
                </a:solidFill>
              </a:rPr>
              <a:t>    </a:t>
            </a:r>
            <a:r>
              <a:rPr lang="bg-BG" sz="1800" b="1" dirty="0" smtClean="0">
                <a:solidFill>
                  <a:srgbClr val="00FF00"/>
                </a:solidFill>
              </a:rPr>
              <a:t>)	=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O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N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   )</a:t>
            </a:r>
            <a:r>
              <a:rPr lang="bg-BG" sz="1800" b="1" dirty="0" smtClean="0"/>
              <a:t>   </a:t>
            </a:r>
            <a:r>
              <a:rPr lang="en-US" sz="1800" b="1" dirty="0" smtClean="0"/>
              <a:t>	</a:t>
            </a:r>
            <a:r>
              <a:rPr lang="bg-BG" sz="1800" b="1" dirty="0" smtClean="0">
                <a:solidFill>
                  <a:srgbClr val="00FF00"/>
                </a:solidFill>
              </a:rPr>
              <a:t>//</a:t>
            </a:r>
            <a:r>
              <a:rPr lang="bg-BG" sz="1800" b="1" dirty="0" smtClean="0"/>
              <a:t> </a:t>
            </a:r>
            <a:r>
              <a:rPr lang="bg-BG" sz="1400" b="1" dirty="0" smtClean="0"/>
              <a:t>увеличили сме</a:t>
            </a:r>
            <a:r>
              <a:rPr lang="bg-BG" sz="1800" b="1" dirty="0" smtClean="0"/>
              <a:t>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  				    				    </a:t>
            </a:r>
            <a:r>
              <a:rPr lang="en-US" sz="1400" b="1" dirty="0" smtClean="0">
                <a:solidFill>
                  <a:srgbClr val="00FF00"/>
                </a:solidFill>
              </a:rPr>
              <a:t>3         2</a:t>
            </a:r>
            <a:br>
              <a:rPr lang="en-US" sz="1400" b="1" dirty="0" smtClean="0">
                <a:solidFill>
                  <a:srgbClr val="00FF00"/>
                </a:solidFill>
              </a:rPr>
            </a:br>
            <a:r>
              <a:rPr lang="en-US" sz="1400" b="1" dirty="0" smtClean="0">
                <a:solidFill>
                  <a:srgbClr val="00FF00"/>
                </a:solidFill>
              </a:rPr>
              <a:t>				</a:t>
            </a:r>
            <a:r>
              <a:rPr lang="en-US" sz="1800" b="1" dirty="0" smtClean="0">
                <a:solidFill>
                  <a:srgbClr val="00FF00"/>
                </a:solidFill>
              </a:rPr>
              <a:t>//</a:t>
            </a:r>
            <a:r>
              <a:rPr lang="bg-BG" sz="1400" b="1" dirty="0" smtClean="0"/>
              <a:t>основата</a:t>
            </a:r>
            <a:r>
              <a:rPr lang="en-US" sz="1400" b="1" dirty="0" smtClean="0"/>
              <a:t> </a:t>
            </a:r>
            <a:r>
              <a:rPr lang="bg-BG" sz="1400" b="1" dirty="0" smtClean="0"/>
              <a:t>, намалили сме степента, </a:t>
            </a:r>
            <a:r>
              <a:rPr lang="bg-BG" sz="1400" b="1" dirty="0" err="1" smtClean="0"/>
              <a:t>напр</a:t>
            </a:r>
            <a:r>
              <a:rPr lang="bg-BG" sz="1400" b="1" dirty="0" smtClean="0"/>
              <a:t>   </a:t>
            </a:r>
            <a:r>
              <a:rPr lang="bg-BG" sz="1400" b="1" dirty="0" smtClean="0">
                <a:solidFill>
                  <a:srgbClr val="00FF00"/>
                </a:solidFill>
              </a:rPr>
              <a:t>2    &lt;   3</a:t>
            </a:r>
            <a:r>
              <a:rPr lang="bg-BG" sz="1800" b="1" dirty="0" smtClean="0"/>
              <a:t>     </a:t>
            </a:r>
            <a:br>
              <a:rPr lang="bg-BG" sz="1800" b="1" dirty="0" smtClean="0"/>
            </a:br>
            <a:r>
              <a:rPr lang="en-US" sz="1800" b="1" dirty="0" smtClean="0"/>
              <a:t>                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k</a:t>
            </a:r>
            <a:r>
              <a:rPr lang="en-US" sz="1800" b="1" dirty="0" smtClean="0"/>
              <a:t>							          k</a:t>
            </a:r>
            <a:br>
              <a:rPr lang="en-US" sz="1800" b="1" dirty="0" smtClean="0"/>
            </a:br>
            <a:r>
              <a:rPr lang="en-US" sz="1800" b="1" dirty="0" smtClean="0"/>
              <a:t> </a:t>
            </a:r>
            <a:r>
              <a:rPr lang="bg-BG" sz="1800" b="1" u="sng" dirty="0" smtClean="0"/>
              <a:t>ако </a:t>
            </a:r>
            <a:r>
              <a:rPr lang="bg-BG" sz="1800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 = в</a:t>
            </a:r>
            <a:r>
              <a:rPr lang="bg-BG" sz="1800" b="1" u="sng" dirty="0" smtClean="0"/>
              <a:t>, всеки член =1.Членовете са 1 + </a:t>
            </a:r>
            <a:r>
              <a:rPr lang="bg-BG" sz="1800" b="1" u="sng" dirty="0" err="1" smtClean="0"/>
              <a:t>log</a:t>
            </a:r>
            <a:r>
              <a:rPr lang="bg-BG" sz="1800" b="1" u="sng" dirty="0" smtClean="0"/>
              <a:t> </a:t>
            </a:r>
            <a:r>
              <a:rPr lang="en-US" sz="1200" b="1" u="sng" dirty="0" smtClean="0"/>
              <a:t>b</a:t>
            </a:r>
            <a:r>
              <a:rPr lang="en-US" sz="1800" b="1" u="sng" dirty="0" smtClean="0"/>
              <a:t> </a:t>
            </a:r>
            <a:r>
              <a:rPr lang="bg-BG" sz="1800" b="1" u="sng" dirty="0" smtClean="0"/>
              <a:t> N   (=m) на брой и </a:t>
            </a:r>
            <a:r>
              <a:rPr lang="en-US" sz="1800" b="1" u="sng" dirty="0" smtClean="0"/>
              <a:t>a</a:t>
            </a:r>
            <a:r>
              <a:rPr lang="bg-BG" sz="1800" b="1" u="sng" dirty="0" smtClean="0"/>
              <a:t> =</a:t>
            </a:r>
            <a:r>
              <a:rPr lang="en-US" sz="1800" b="1" u="sng" dirty="0" smtClean="0"/>
              <a:t>b</a:t>
            </a:r>
            <a:r>
              <a:rPr lang="bg-BG" sz="1800" b="1" u="sng" dirty="0" smtClean="0"/>
              <a:t>  </a:t>
            </a:r>
            <a:r>
              <a:rPr lang="en-US" sz="1800" b="1" u="sng" dirty="0" smtClean="0">
                <a:sym typeface="Wingdings" pitchFamily="2" charset="2"/>
              </a:rPr>
              <a:t> 	</a:t>
            </a:r>
            <a:r>
              <a:rPr lang="en-US" sz="1800" b="1" u="sng" dirty="0" smtClean="0"/>
              <a:t>log</a:t>
            </a:r>
            <a:r>
              <a:rPr lang="en-US" sz="1200" b="1" u="sng" dirty="0" smtClean="0"/>
              <a:t> b</a:t>
            </a:r>
            <a:r>
              <a:rPr lang="bg-BG" sz="1800" b="1" u="sng" dirty="0" smtClean="0"/>
              <a:t>  </a:t>
            </a:r>
            <a:r>
              <a:rPr lang="en-US" sz="1800" b="1" u="sng" dirty="0" smtClean="0"/>
              <a:t>a </a:t>
            </a:r>
            <a:r>
              <a:rPr lang="bg-BG" sz="1800" b="1" u="sng" dirty="0" smtClean="0"/>
              <a:t>=</a:t>
            </a:r>
            <a:r>
              <a:rPr lang="en-US" sz="1800" b="1" u="sng" dirty="0" smtClean="0"/>
              <a:t> k</a:t>
            </a:r>
            <a:r>
              <a:rPr lang="bg-BG" sz="1800" b="1" u="sng" dirty="0" smtClean="0"/>
              <a:t>:</a:t>
            </a: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800" b="1" dirty="0" smtClean="0"/>
              <a:t>	         m		        log </a:t>
            </a:r>
            <a:r>
              <a:rPr lang="en-US" sz="1200" b="1" dirty="0" smtClean="0"/>
              <a:t>b</a:t>
            </a:r>
            <a:r>
              <a:rPr lang="en-US" sz="1800" b="1" dirty="0" smtClean="0"/>
              <a:t> a	              k	           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k</a:t>
            </a:r>
            <a:r>
              <a:rPr lang="en-US" sz="1800" b="1" dirty="0" smtClean="0"/>
              <a:t>	</a:t>
            </a:r>
            <a:br>
              <a:rPr lang="en-US" sz="1800" b="1" dirty="0" smtClean="0"/>
            </a:br>
            <a:r>
              <a:rPr lang="en-US" sz="1800" b="1" dirty="0" smtClean="0"/>
              <a:t>T</a:t>
            </a:r>
            <a:r>
              <a:rPr lang="bg-BG" sz="1800" b="1" dirty="0" smtClean="0"/>
              <a:t>(</a:t>
            </a:r>
            <a:r>
              <a:rPr lang="en-US" sz="1800" b="1" dirty="0" smtClean="0"/>
              <a:t>N</a:t>
            </a:r>
            <a:r>
              <a:rPr lang="bg-BG" sz="1800" b="1" dirty="0" smtClean="0"/>
              <a:t>)	= </a:t>
            </a:r>
            <a:r>
              <a:rPr lang="en-US" sz="1800" b="1" dirty="0" smtClean="0"/>
              <a:t>O</a:t>
            </a:r>
            <a:r>
              <a:rPr lang="bg-BG" sz="1800" b="1" dirty="0" smtClean="0"/>
              <a:t>(</a:t>
            </a:r>
            <a:r>
              <a:rPr lang="en-US" sz="1800" b="1" dirty="0" smtClean="0"/>
              <a:t>a</a:t>
            </a:r>
            <a:r>
              <a:rPr lang="bg-BG" sz="1800" b="1" dirty="0" smtClean="0"/>
              <a:t>    </a:t>
            </a:r>
            <a:r>
              <a:rPr lang="en-US" sz="1800" b="1" dirty="0" smtClean="0"/>
              <a:t>log </a:t>
            </a:r>
            <a:r>
              <a:rPr lang="en-US" sz="1200" b="1" dirty="0" smtClean="0"/>
              <a:t>b</a:t>
            </a:r>
            <a:r>
              <a:rPr lang="bg-BG" sz="1800" b="1" dirty="0" smtClean="0"/>
              <a:t> </a:t>
            </a:r>
            <a:r>
              <a:rPr lang="en-US" sz="1800" b="1" dirty="0" smtClean="0"/>
              <a:t>N</a:t>
            </a:r>
            <a:r>
              <a:rPr lang="bg-BG" sz="1800" b="1" dirty="0" smtClean="0"/>
              <a:t>) = </a:t>
            </a:r>
            <a:r>
              <a:rPr lang="en-US" sz="1800" b="1" dirty="0" smtClean="0"/>
              <a:t>O</a:t>
            </a:r>
            <a:r>
              <a:rPr lang="bg-BG" sz="1800" b="1" dirty="0" smtClean="0"/>
              <a:t>(</a:t>
            </a:r>
            <a:r>
              <a:rPr lang="en-US" sz="1800" b="1" dirty="0" smtClean="0"/>
              <a:t>N</a:t>
            </a:r>
            <a:r>
              <a:rPr lang="bg-BG" sz="1800" b="1" dirty="0" smtClean="0"/>
              <a:t>          </a:t>
            </a:r>
            <a:r>
              <a:rPr lang="en-US" sz="1800" b="1" dirty="0" smtClean="0"/>
              <a:t>log</a:t>
            </a:r>
            <a:r>
              <a:rPr lang="bg-BG" sz="1200" b="1" dirty="0" smtClean="0"/>
              <a:t> </a:t>
            </a:r>
            <a:r>
              <a:rPr lang="en-US" sz="1200" b="1" dirty="0" smtClean="0"/>
              <a:t>b</a:t>
            </a:r>
            <a:r>
              <a:rPr lang="bg-BG" sz="1800" b="1" dirty="0" smtClean="0"/>
              <a:t> </a:t>
            </a:r>
            <a:r>
              <a:rPr lang="en-US" sz="1800" b="1" dirty="0" smtClean="0"/>
              <a:t>N</a:t>
            </a:r>
            <a:r>
              <a:rPr lang="bg-BG" sz="1800" b="1" dirty="0" smtClean="0"/>
              <a:t>)  = </a:t>
            </a:r>
            <a:r>
              <a:rPr lang="en-US" sz="1800" b="1" dirty="0" smtClean="0"/>
              <a:t>O</a:t>
            </a:r>
            <a:r>
              <a:rPr lang="bg-BG" sz="1800" b="1" dirty="0" smtClean="0"/>
              <a:t>(</a:t>
            </a:r>
            <a:r>
              <a:rPr lang="en-US" sz="1800" b="1" dirty="0" smtClean="0"/>
              <a:t>N</a:t>
            </a:r>
            <a:r>
              <a:rPr lang="bg-BG" sz="1800" b="1" dirty="0" smtClean="0"/>
              <a:t>    </a:t>
            </a:r>
            <a:r>
              <a:rPr lang="en-US" sz="1800" b="1" dirty="0" smtClean="0"/>
              <a:t>log </a:t>
            </a:r>
            <a:r>
              <a:rPr lang="en-US" sz="1200" b="1" dirty="0" smtClean="0"/>
              <a:t>b</a:t>
            </a:r>
            <a:r>
              <a:rPr lang="bg-BG" sz="1800" b="1" dirty="0" smtClean="0"/>
              <a:t> </a:t>
            </a:r>
            <a:r>
              <a:rPr lang="en-US" sz="1800" b="1" dirty="0" smtClean="0"/>
              <a:t>N</a:t>
            </a:r>
            <a:r>
              <a:rPr lang="bg-BG" sz="1800" b="1" dirty="0" smtClean="0"/>
              <a:t>)  = </a:t>
            </a:r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</a:t>
            </a:r>
            <a:r>
              <a:rPr lang="bg-BG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bg-BG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log 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</a:t>
            </a:r>
            <a:r>
              <a:rPr lang="bg-BG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bg-BG" sz="2000" b="1" dirty="0" smtClean="0"/>
              <a:t/>
            </a:r>
            <a:br>
              <a:rPr lang="bg-BG" sz="2000" b="1" dirty="0" smtClean="0"/>
            </a:br>
            <a:r>
              <a:rPr lang="en-US" sz="1800" b="1" dirty="0" smtClean="0"/>
              <a:t>	    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</a:t>
            </a:r>
            <a:b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bg-BG" sz="1800" b="1" dirty="0" smtClean="0"/>
              <a:t>и ако  </a:t>
            </a:r>
            <a:r>
              <a:rPr lang="bg-BG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а&lt; 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bg-BG" sz="1800" b="1" dirty="0" smtClean="0"/>
              <a:t>     , то членовете са </a:t>
            </a:r>
            <a:r>
              <a:rPr lang="bg-BG" sz="1800" b="1" dirty="0" err="1" smtClean="0"/>
              <a:t>геом</a:t>
            </a:r>
            <a:r>
              <a:rPr lang="bg-BG" sz="1800" b="1" dirty="0" smtClean="0"/>
              <a:t>. редица  в която всеки е   &gt;1 и като вземем предвид формулата от първата лекция за редици: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	N    I	      N+1</a:t>
            </a: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en-US" sz="1800" b="1" dirty="0" smtClean="0"/>
              <a:t>	</a:t>
            </a:r>
            <a:r>
              <a:rPr lang="bg-BG" sz="1800" b="1" dirty="0" smtClean="0"/>
              <a:t>   </a:t>
            </a:r>
            <a:r>
              <a:rPr lang="en-US" sz="1800" b="1" dirty="0" smtClean="0"/>
              <a:t>A	=(A        - 1)/ (A-1)</a:t>
            </a:r>
            <a:br>
              <a:rPr lang="en-US" sz="1800" b="1" dirty="0" smtClean="0"/>
            </a:br>
            <a:r>
              <a:rPr lang="en-US" sz="1800" b="1" dirty="0" smtClean="0"/>
              <a:t>	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</a:t>
            </a: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>то получаваме за случая: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            m    k      m+1	     k		m   k      m             k   m            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</a:t>
            </a:r>
            <a:b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1800" b="1" dirty="0" smtClean="0"/>
              <a:t>T(N)= a   ((b   /a )        -1) / ((b   /a) –1) = O(a   (b    /a)    ) = O((b   )    )=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O(N    )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sz="18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8680" name="Group 4"/>
          <p:cNvGrpSpPr>
            <a:grpSpLocks/>
          </p:cNvGrpSpPr>
          <p:nvPr/>
        </p:nvGrpSpPr>
        <p:grpSpPr bwMode="auto">
          <a:xfrm>
            <a:off x="5580063" y="476250"/>
            <a:ext cx="288925" cy="358775"/>
            <a:chOff x="3787" y="1480"/>
            <a:chExt cx="182" cy="272"/>
          </a:xfrm>
        </p:grpSpPr>
        <p:sp>
          <p:nvSpPr>
            <p:cNvPr id="28689" name="Line 5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690" name="Line 6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691" name="Line 7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692" name="Line 8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8681" name="Group 10"/>
          <p:cNvGrpSpPr>
            <a:grpSpLocks/>
          </p:cNvGrpSpPr>
          <p:nvPr/>
        </p:nvGrpSpPr>
        <p:grpSpPr bwMode="auto">
          <a:xfrm>
            <a:off x="1042988" y="5157788"/>
            <a:ext cx="288925" cy="358775"/>
            <a:chOff x="3787" y="1480"/>
            <a:chExt cx="182" cy="272"/>
          </a:xfrm>
        </p:grpSpPr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8682" name="Line 16"/>
          <p:cNvSpPr>
            <a:spLocks noChangeShapeType="1"/>
          </p:cNvSpPr>
          <p:nvPr/>
        </p:nvSpPr>
        <p:spPr bwMode="auto">
          <a:xfrm flipV="1">
            <a:off x="3563938" y="2276475"/>
            <a:ext cx="252095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 flipH="1">
            <a:off x="1258888" y="908050"/>
            <a:ext cx="3673475" cy="792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 flipH="1">
            <a:off x="3348038" y="1628775"/>
            <a:ext cx="21590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33375"/>
            <a:ext cx="8686800" cy="4926013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2000" b="1" dirty="0" smtClean="0">
                <a:effectLst/>
              </a:rPr>
              <a:t>Ето пример с 3 случая на рекурсивно разбиване на задача на подзадачи</a:t>
            </a:r>
            <a:r>
              <a:rPr lang="bg-BG" sz="2000" b="1" dirty="0" smtClean="0"/>
              <a:t>.</a:t>
            </a:r>
            <a:br>
              <a:rPr lang="bg-BG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bg-BG" sz="2000" b="1" dirty="0" smtClean="0">
                <a:effectLst/>
              </a:rPr>
              <a:t>1.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сортировка чрез разделяне и сливане : </a:t>
            </a:r>
            <a:r>
              <a:rPr lang="en-US" sz="2400" b="1" dirty="0" smtClean="0">
                <a:solidFill>
                  <a:srgbClr val="FF0000"/>
                </a:solidFill>
                <a:effectLst/>
              </a:rPr>
              <a:t>a </a:t>
            </a:r>
            <a:r>
              <a:rPr lang="bg-BG" sz="2400" b="1" dirty="0" smtClean="0">
                <a:solidFill>
                  <a:srgbClr val="FF0000"/>
                </a:solidFill>
                <a:effectLst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effectLst/>
              </a:rPr>
              <a:t> b </a:t>
            </a:r>
            <a:r>
              <a:rPr lang="bg-BG" sz="2400" b="1" dirty="0" smtClean="0">
                <a:solidFill>
                  <a:srgbClr val="FF0000"/>
                </a:solidFill>
                <a:effectLst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bg-BG" sz="2400" b="1" dirty="0" smtClean="0">
                <a:solidFill>
                  <a:srgbClr val="FF0000"/>
                </a:solidFill>
                <a:effectLst/>
              </a:rPr>
              <a:t>2; </a:t>
            </a:r>
            <a:r>
              <a:rPr lang="en-US" sz="2400" b="1" dirty="0" smtClean="0">
                <a:solidFill>
                  <a:srgbClr val="FF0000"/>
                </a:solidFill>
                <a:effectLst/>
              </a:rPr>
              <a:t>k</a:t>
            </a:r>
            <a:r>
              <a:rPr lang="bg-BG" sz="2400" b="1" dirty="0" smtClean="0">
                <a:solidFill>
                  <a:srgbClr val="FF0000"/>
                </a:solidFill>
                <a:effectLst/>
              </a:rPr>
              <a:t>=1.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lang="bg-BG" sz="20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</a:b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Ние сме във втория случай и оценката е: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O</a:t>
            </a:r>
            <a:r>
              <a:rPr lang="bg-BG" sz="2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NlogN</a:t>
            </a:r>
            <a:r>
              <a:rPr lang="bg-BG" sz="2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2.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имаме 3 проблема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и всеки е над половината данни.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Комбинирането за краен резултат изисква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) време, тогава: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effectLst/>
              </a:rPr>
            </a:br>
            <a:r>
              <a:rPr lang="en-US" sz="1800" b="1" dirty="0" smtClean="0">
                <a:solidFill>
                  <a:schemeClr val="tx1"/>
                </a:solidFill>
                <a:effectLst/>
              </a:rPr>
              <a:t>a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=3,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b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=2,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k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=1.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		        log </a:t>
            </a:r>
            <a:r>
              <a:rPr lang="en-US" sz="1200" b="1" dirty="0" smtClean="0">
                <a:solidFill>
                  <a:schemeClr val="tx1"/>
                </a:solidFill>
                <a:effectLst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 3	   1.59</a:t>
            </a:r>
            <a:br>
              <a:rPr lang="en-US" sz="1800" b="1" dirty="0" smtClean="0">
                <a:solidFill>
                  <a:schemeClr val="tx1"/>
                </a:solidFill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 Имаме случай 1 и 	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      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    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) =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     ) 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800" b="1" dirty="0" smtClean="0">
                <a:solidFill>
                  <a:srgbClr val="000000"/>
                </a:solidFill>
                <a:effectLst/>
              </a:rPr>
            </a:br>
            <a:r>
              <a:rPr lang="en-US" sz="1800" b="1" dirty="0" smtClean="0">
                <a:solidFill>
                  <a:schemeClr val="tx1"/>
                </a:solidFill>
                <a:effectLst/>
              </a:rPr>
              <a:t>								</a:t>
            </a:r>
            <a:r>
              <a:rPr lang="en-US" sz="1400" b="1" dirty="0" smtClean="0">
                <a:solidFill>
                  <a:schemeClr val="tx1"/>
                </a:solidFill>
                <a:effectLst/>
              </a:rPr>
              <a:t>          </a:t>
            </a:r>
            <a:r>
              <a:rPr lang="bg-BG" sz="1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sz="1400" b="1" dirty="0" smtClean="0">
                <a:solidFill>
                  <a:schemeClr val="tx1"/>
                </a:solidFill>
                <a:effectLst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3. Ако в горния пример, времето за обединяване на резултата е     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  ), то сме във случай 3 и оценката е: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        </a:t>
            </a:r>
            <a:r>
              <a:rPr lang="en-US" sz="1200" b="1" dirty="0" smtClean="0">
                <a:solidFill>
                  <a:schemeClr val="tx1"/>
                </a:solidFill>
                <a:effectLst/>
              </a:rPr>
              <a:t> 2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effectLst/>
              </a:rPr>
            </a:br>
            <a:r>
              <a:rPr lang="en-US" sz="1800" b="1" dirty="0" smtClean="0">
                <a:solidFill>
                  <a:schemeClr val="tx1"/>
                </a:solidFill>
                <a:effectLst/>
              </a:rPr>
              <a:t>  			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	    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   )</a:t>
            </a:r>
            <a:endParaRPr lang="en-US" sz="1800" b="1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Wave 1"/>
          <p:cNvSpPr/>
          <p:nvPr/>
        </p:nvSpPr>
        <p:spPr bwMode="auto">
          <a:xfrm>
            <a:off x="5867400" y="1682750"/>
            <a:ext cx="1296988" cy="914400"/>
          </a:xfrm>
          <a:prstGeom prst="doubleWav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bg-BG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507413" cy="662473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000" b="1" dirty="0" smtClean="0">
                <a:solidFill>
                  <a:schemeClr val="tx1"/>
                </a:solidFill>
                <a:effectLst/>
              </a:rPr>
              <a:t>2.2 </a:t>
            </a:r>
            <a:r>
              <a:rPr lang="bg-BG" sz="2000" b="1" dirty="0" err="1" smtClean="0">
                <a:solidFill>
                  <a:schemeClr val="tx1"/>
                </a:solidFill>
                <a:effectLst/>
              </a:rPr>
              <a:t>Пр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2000" b="1" dirty="0" err="1" smtClean="0">
                <a:solidFill>
                  <a:schemeClr val="tx1"/>
                </a:solidFill>
                <a:effectLst/>
              </a:rPr>
              <a:t>блемът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 “най-близко-стоящи точки”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/>
            </a:r>
            <a:br>
              <a:rPr lang="bg-BG" sz="1800" b="1" dirty="0" smtClean="0">
                <a:solidFill>
                  <a:srgbClr val="000000"/>
                </a:solidFill>
                <a:effectLst/>
              </a:rPr>
            </a:br>
            <a:r>
              <a:rPr lang="en-US" sz="1800" b="1" dirty="0" smtClean="0">
                <a:solidFill>
                  <a:srgbClr val="00FF00"/>
                </a:solidFill>
                <a:effectLst/>
              </a:rPr>
              <a:t/>
            </a:r>
            <a:br>
              <a:rPr lang="en-US" sz="1800" b="1" dirty="0" smtClean="0">
                <a:solidFill>
                  <a:srgbClr val="00FF00"/>
                </a:solidFill>
                <a:effectLst/>
              </a:rPr>
            </a:br>
            <a:r>
              <a:rPr lang="bg-BG" sz="1800" b="1" dirty="0" smtClean="0"/>
              <a:t>Имаме Р точки в равнината, </a:t>
            </a:r>
            <a:r>
              <a:rPr lang="en-US" sz="1800" b="1" dirty="0" smtClean="0"/>
              <a:t>p</a:t>
            </a:r>
            <a:r>
              <a:rPr lang="bg-BG" sz="1800" b="1" dirty="0" smtClean="0"/>
              <a:t>1=(</a:t>
            </a:r>
            <a:r>
              <a:rPr lang="en-US" sz="2400" b="1" dirty="0" smtClean="0"/>
              <a:t>x</a:t>
            </a:r>
            <a:r>
              <a:rPr lang="bg-BG" sz="1400" b="1" dirty="0" smtClean="0"/>
              <a:t>1</a:t>
            </a:r>
            <a:r>
              <a:rPr lang="bg-BG" sz="1800" b="1" dirty="0" smtClean="0"/>
              <a:t>,</a:t>
            </a:r>
            <a:r>
              <a:rPr lang="en-US" sz="2400" b="1" dirty="0" smtClean="0"/>
              <a:t>y</a:t>
            </a:r>
            <a:r>
              <a:rPr lang="bg-BG" sz="1400" b="1" dirty="0" smtClean="0"/>
              <a:t>1</a:t>
            </a:r>
            <a:r>
              <a:rPr lang="bg-BG" sz="1800" b="1" dirty="0" smtClean="0"/>
              <a:t>)…..</a:t>
            </a:r>
            <a:br>
              <a:rPr lang="bg-BG" sz="1800" b="1" dirty="0" smtClean="0"/>
            </a:br>
            <a:r>
              <a:rPr lang="bg-BG" sz="1800" b="1" dirty="0" smtClean="0"/>
              <a:t>Разстоянието м/ду тях  :              </a:t>
            </a:r>
            <a:r>
              <a:rPr lang="bg-BG" sz="1400" b="1" dirty="0" smtClean="0">
                <a:solidFill>
                  <a:schemeClr val="tx1"/>
                </a:solidFill>
              </a:rPr>
              <a:t>2	      </a:t>
            </a:r>
            <a:r>
              <a:rPr lang="bg-BG" sz="1400" b="1" dirty="0" err="1" smtClean="0">
                <a:solidFill>
                  <a:schemeClr val="tx1"/>
                </a:solidFill>
              </a:rPr>
              <a:t>2</a:t>
            </a:r>
            <a:r>
              <a:rPr lang="en-US" sz="1400" b="1" dirty="0" smtClean="0">
                <a:solidFill>
                  <a:schemeClr val="tx1"/>
                </a:solidFill>
              </a:rPr>
              <a:t>     </a:t>
            </a:r>
            <a:r>
              <a:rPr lang="en-US" sz="1600" b="1" dirty="0" smtClean="0">
                <a:solidFill>
                  <a:schemeClr val="tx1"/>
                </a:solidFill>
              </a:rPr>
              <a:t>1/2</a:t>
            </a:r>
            <a:r>
              <a:rPr lang="bg-BG" sz="2000" b="1" dirty="0" smtClean="0">
                <a:solidFill>
                  <a:schemeClr val="tx1"/>
                </a:solidFill>
              </a:rPr>
              <a:t>	</a:t>
            </a:r>
            <a:r>
              <a:rPr lang="bg-BG" sz="1800" b="1" dirty="0" smtClean="0">
                <a:solidFill>
                  <a:schemeClr val="tx1"/>
                </a:solidFill>
              </a:rPr>
              <a:t>	</a:t>
            </a:r>
            <a:br>
              <a:rPr lang="bg-BG" sz="1800" b="1" dirty="0" smtClean="0">
                <a:solidFill>
                  <a:schemeClr val="tx1"/>
                </a:solidFill>
              </a:rPr>
            </a:br>
            <a:r>
              <a:rPr lang="bg-BG" sz="1800" b="1" dirty="0" smtClean="0">
                <a:solidFill>
                  <a:schemeClr val="tx1"/>
                </a:solidFill>
              </a:rPr>
              <a:t>			[(</a:t>
            </a:r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r>
              <a:rPr lang="bg-BG" sz="1400" b="1" dirty="0" smtClean="0">
                <a:solidFill>
                  <a:schemeClr val="tx1"/>
                </a:solidFill>
              </a:rPr>
              <a:t>1</a:t>
            </a:r>
            <a:r>
              <a:rPr lang="bg-BG" sz="1800" b="1" dirty="0" smtClean="0">
                <a:solidFill>
                  <a:schemeClr val="tx1"/>
                </a:solidFill>
              </a:rPr>
              <a:t> –</a:t>
            </a:r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r>
              <a:rPr lang="bg-BG" sz="1400" b="1" dirty="0" smtClean="0">
                <a:solidFill>
                  <a:schemeClr val="tx1"/>
                </a:solidFill>
              </a:rPr>
              <a:t>2</a:t>
            </a:r>
            <a:r>
              <a:rPr lang="bg-BG" sz="1800" b="1" dirty="0" smtClean="0">
                <a:solidFill>
                  <a:schemeClr val="tx1"/>
                </a:solidFill>
              </a:rPr>
              <a:t>)    + (</a:t>
            </a:r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r>
              <a:rPr lang="bg-BG" sz="1400" b="1" dirty="0" smtClean="0">
                <a:solidFill>
                  <a:schemeClr val="tx1"/>
                </a:solidFill>
              </a:rPr>
              <a:t>1</a:t>
            </a:r>
            <a:r>
              <a:rPr lang="bg-BG" sz="1800" b="1" dirty="0" smtClean="0">
                <a:solidFill>
                  <a:schemeClr val="tx1"/>
                </a:solidFill>
              </a:rPr>
              <a:t>-</a:t>
            </a:r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r>
              <a:rPr lang="bg-BG" sz="1400" b="1" dirty="0" smtClean="0">
                <a:solidFill>
                  <a:schemeClr val="tx1"/>
                </a:solidFill>
              </a:rPr>
              <a:t>2</a:t>
            </a:r>
            <a:r>
              <a:rPr lang="bg-BG" sz="1800" b="1" dirty="0" smtClean="0">
                <a:solidFill>
                  <a:schemeClr val="tx1"/>
                </a:solidFill>
              </a:rPr>
              <a:t>)    ]</a:t>
            </a:r>
            <a:r>
              <a:rPr lang="bg-BG" sz="1800" b="1" dirty="0" smtClean="0"/>
              <a:t>      </a:t>
            </a:r>
            <a:br>
              <a:rPr lang="bg-BG" sz="1800" b="1" dirty="0" smtClean="0"/>
            </a:br>
            <a:r>
              <a:rPr lang="bg-BG" sz="1800" b="1" dirty="0" smtClean="0"/>
              <a:t>Търсим най-близко-стоящите</a:t>
            </a:r>
            <a:r>
              <a:rPr lang="en-US" sz="1800" b="1" dirty="0" smtClean="0"/>
              <a:t> 2</a:t>
            </a:r>
            <a:r>
              <a:rPr lang="bg-BG" sz="1800" b="1" dirty="0" smtClean="0"/>
              <a:t> точки.		        </a:t>
            </a:r>
            <a:r>
              <a:rPr lang="bg-BG" sz="1800" b="1" dirty="0" smtClean="0">
                <a:solidFill>
                  <a:schemeClr val="tx1"/>
                </a:solidFill>
              </a:rPr>
              <a:t>2</a:t>
            </a:r>
            <a:br>
              <a:rPr lang="bg-BG" sz="1800" b="1" dirty="0" smtClean="0">
                <a:solidFill>
                  <a:schemeClr val="tx1"/>
                </a:solidFill>
              </a:rPr>
            </a:br>
            <a:r>
              <a:rPr lang="bg-BG" sz="1800" b="1" dirty="0" smtClean="0"/>
              <a:t>Имаме </a:t>
            </a:r>
            <a:r>
              <a:rPr lang="en-US" sz="1800" b="1" dirty="0" smtClean="0">
                <a:solidFill>
                  <a:schemeClr val="tx1"/>
                </a:solidFill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</a:rPr>
              <a:t>-1)/2 разстояния</a:t>
            </a:r>
            <a:r>
              <a:rPr lang="bg-BG" sz="1800" b="1" dirty="0" smtClean="0"/>
              <a:t>. Пълен тест:		 </a:t>
            </a:r>
            <a:r>
              <a:rPr lang="en-US" sz="1800" b="1" dirty="0" smtClean="0">
                <a:solidFill>
                  <a:schemeClr val="tx1"/>
                </a:solidFill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</a:rPr>
              <a:t>   )</a:t>
            </a: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>Друг подход</a:t>
            </a:r>
            <a:r>
              <a:rPr lang="bg-BG" sz="1800" b="1" dirty="0" smtClean="0">
                <a:solidFill>
                  <a:schemeClr val="tx1"/>
                </a:solidFill>
              </a:rPr>
              <a:t>: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Нека точките са сортирани по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x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координатата си. Ако не са, нужно е  допълнително време 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effectLst/>
              </a:rPr>
              <a:t>NlogN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):</a:t>
            </a:r>
            <a:br>
              <a:rPr lang="bg-BG" sz="1800" b="1" dirty="0" smtClean="0">
                <a:solidFill>
                  <a:schemeClr val="tx1"/>
                </a:solidFill>
                <a:effectLst/>
              </a:rPr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endParaRPr lang="en-US" sz="1800" b="1" dirty="0" smtClean="0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2051050" y="3573463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700338" y="429260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411413" y="4941888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4284663" y="41497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3708400" y="49418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4787900" y="47974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5508625" y="53736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6227763" y="4365625"/>
            <a:ext cx="730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6877050" y="4868863"/>
            <a:ext cx="714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3132138" y="566102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1979613" y="537368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1763713" y="46529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4787900" y="36449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3492500" y="3860800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578850" cy="6583363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800" b="1" dirty="0" smtClean="0"/>
              <a:t>Разделяме ги по вертикала на 2 (приблизително) равни части </a:t>
            </a:r>
            <a:r>
              <a:rPr lang="en-US" sz="2400" b="1" dirty="0" smtClean="0"/>
              <a:t>P</a:t>
            </a:r>
            <a:r>
              <a:rPr lang="en-US" sz="1200" b="1" dirty="0" smtClean="0"/>
              <a:t>L</a:t>
            </a:r>
            <a:r>
              <a:rPr lang="bg-BG" sz="1200" b="1" dirty="0" smtClean="0"/>
              <a:t> </a:t>
            </a:r>
            <a:r>
              <a:rPr lang="bg-BG" sz="1800" b="1" dirty="0" smtClean="0"/>
              <a:t>      </a:t>
            </a:r>
            <a:r>
              <a:rPr lang="en-US" sz="2400" b="1" dirty="0" smtClean="0"/>
              <a:t>P</a:t>
            </a:r>
            <a:r>
              <a:rPr lang="en-US" sz="1200" b="1" dirty="0" smtClean="0"/>
              <a:t>R</a:t>
            </a:r>
            <a:r>
              <a:rPr lang="bg-BG" sz="1800" b="1" dirty="0" smtClean="0"/>
              <a:t>: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				</a:t>
            </a:r>
            <a:r>
              <a:rPr lang="en-US" sz="2400" b="1" dirty="0" smtClean="0"/>
              <a:t>d</a:t>
            </a:r>
            <a:r>
              <a:rPr lang="en-US" sz="1400" b="1" dirty="0" smtClean="0"/>
              <a:t>c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		</a:t>
            </a:r>
            <a:r>
              <a:rPr lang="en-US" sz="2400" b="1" dirty="0" smtClean="0"/>
              <a:t>d</a:t>
            </a:r>
            <a:r>
              <a:rPr lang="en-US" sz="1800" b="1" dirty="0" smtClean="0"/>
              <a:t> </a:t>
            </a:r>
            <a:r>
              <a:rPr lang="en-US" sz="1200" b="1" dirty="0" smtClean="0"/>
              <a:t>L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					</a:t>
            </a:r>
            <a:r>
              <a:rPr lang="en-US" sz="2400" b="1" dirty="0" smtClean="0"/>
              <a:t>d</a:t>
            </a:r>
            <a:r>
              <a:rPr lang="en-US" sz="1800" b="1" dirty="0" smtClean="0"/>
              <a:t> </a:t>
            </a:r>
            <a:r>
              <a:rPr lang="en-US" sz="1200" b="1" dirty="0" smtClean="0"/>
              <a:t>R</a:t>
            </a:r>
            <a:br>
              <a:rPr lang="en-US" sz="12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 smtClean="0"/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>
            <a:off x="4572000" y="1052513"/>
            <a:ext cx="0" cy="4681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2197100" y="3500438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2916238" y="34290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3851275" y="2133600"/>
            <a:ext cx="730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2771775" y="44370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3924300" y="4076700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3" name="Oval 10"/>
          <p:cNvSpPr>
            <a:spLocks noChangeArrowheads="1"/>
          </p:cNvSpPr>
          <p:nvPr/>
        </p:nvSpPr>
        <p:spPr bwMode="auto">
          <a:xfrm>
            <a:off x="1835150" y="5373688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4" name="Oval 11"/>
          <p:cNvSpPr>
            <a:spLocks noChangeArrowheads="1"/>
          </p:cNvSpPr>
          <p:nvPr/>
        </p:nvSpPr>
        <p:spPr bwMode="auto">
          <a:xfrm>
            <a:off x="4643438" y="2133600"/>
            <a:ext cx="730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5" name="Oval 12"/>
          <p:cNvSpPr>
            <a:spLocks noChangeArrowheads="1"/>
          </p:cNvSpPr>
          <p:nvPr/>
        </p:nvSpPr>
        <p:spPr bwMode="auto">
          <a:xfrm>
            <a:off x="5076825" y="47974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6" name="Oval 13"/>
          <p:cNvSpPr>
            <a:spLocks noChangeArrowheads="1"/>
          </p:cNvSpPr>
          <p:nvPr/>
        </p:nvSpPr>
        <p:spPr bwMode="auto">
          <a:xfrm>
            <a:off x="5508625" y="4508500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7" name="Oval 14"/>
          <p:cNvSpPr>
            <a:spLocks noChangeArrowheads="1"/>
          </p:cNvSpPr>
          <p:nvPr/>
        </p:nvSpPr>
        <p:spPr bwMode="auto">
          <a:xfrm>
            <a:off x="6732588" y="227647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8" name="Oval 15"/>
          <p:cNvSpPr>
            <a:spLocks noChangeArrowheads="1"/>
          </p:cNvSpPr>
          <p:nvPr/>
        </p:nvSpPr>
        <p:spPr bwMode="auto">
          <a:xfrm>
            <a:off x="7308850" y="3716338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59" name="Oval 16"/>
          <p:cNvSpPr>
            <a:spLocks noChangeArrowheads="1"/>
          </p:cNvSpPr>
          <p:nvPr/>
        </p:nvSpPr>
        <p:spPr bwMode="auto">
          <a:xfrm>
            <a:off x="5724525" y="29972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 flipV="1">
            <a:off x="2268538" y="3500438"/>
            <a:ext cx="57467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>
            <a:off x="3924300" y="220503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 flipV="1">
            <a:off x="5148263" y="45815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250825" y="5661248"/>
            <a:ext cx="87366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bg-BG" sz="1600" b="1" dirty="0"/>
              <a:t>Най-късото разстояние </a:t>
            </a:r>
            <a:r>
              <a:rPr lang="bg-BG" sz="1600" b="1" dirty="0" smtClean="0"/>
              <a:t>е:</a:t>
            </a:r>
          </a:p>
          <a:p>
            <a:pPr marL="285750" indent="-285750">
              <a:buFontTx/>
              <a:buChar char="-"/>
            </a:pPr>
            <a:r>
              <a:rPr lang="bg-BG" sz="1600" b="1" dirty="0" smtClean="0"/>
              <a:t>вляво,</a:t>
            </a:r>
          </a:p>
          <a:p>
            <a:pPr marL="285750" indent="-285750">
              <a:buFontTx/>
              <a:buChar char="-"/>
            </a:pPr>
            <a:r>
              <a:rPr lang="bg-BG" sz="1600" b="1" dirty="0" smtClean="0"/>
              <a:t>В дясно,</a:t>
            </a:r>
          </a:p>
          <a:p>
            <a:pPr marL="285750" indent="-285750">
              <a:buFontTx/>
              <a:buChar char="-"/>
            </a:pPr>
            <a:r>
              <a:rPr lang="bg-BG" sz="1600" b="1" dirty="0" smtClean="0"/>
              <a:t>частично </a:t>
            </a:r>
            <a:r>
              <a:rPr lang="bg-BG" sz="1600" b="1" dirty="0"/>
              <a:t>в ляво </a:t>
            </a:r>
            <a:r>
              <a:rPr lang="bg-BG" sz="1600" b="1" dirty="0" smtClean="0"/>
              <a:t>и </a:t>
            </a:r>
            <a:r>
              <a:rPr lang="bg-BG" sz="1600" b="1" dirty="0"/>
              <a:t>частично в дясно</a:t>
            </a:r>
            <a:r>
              <a:rPr lang="en-US" sz="1600" b="1" dirty="0"/>
              <a:t> </a:t>
            </a:r>
            <a:r>
              <a:rPr lang="bg-BG" sz="1600" b="1" dirty="0"/>
              <a:t>(показани са 3-те възможности</a:t>
            </a:r>
            <a:r>
              <a:rPr lang="bg-BG" sz="1600" b="1" dirty="0" smtClean="0"/>
              <a:t>)</a:t>
            </a:r>
            <a:endParaRPr lang="en-US" sz="1600" b="1" dirty="0"/>
          </a:p>
        </p:txBody>
      </p:sp>
    </p:spTree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8750"/>
            <a:ext cx="8856662" cy="64389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d</a:t>
            </a:r>
            <a:r>
              <a:rPr lang="en-US" sz="1200" b="1" dirty="0" smtClean="0">
                <a:solidFill>
                  <a:schemeClr val="tx1"/>
                </a:solidFill>
                <a:effectLst/>
              </a:rPr>
              <a:t>l</a:t>
            </a:r>
            <a:r>
              <a:rPr lang="en-US" sz="11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bg-BG" sz="1800" b="1" dirty="0" smtClean="0">
                <a:effectLst/>
              </a:rPr>
              <a:t>и </a:t>
            </a:r>
            <a:r>
              <a:rPr lang="en-US" sz="2800" b="1" dirty="0" err="1" smtClean="0">
                <a:solidFill>
                  <a:schemeClr val="tx1"/>
                </a:solidFill>
                <a:effectLst/>
              </a:rPr>
              <a:t>d</a:t>
            </a:r>
            <a:r>
              <a:rPr lang="en-US" sz="1200" b="1" dirty="0" err="1" smtClean="0">
                <a:solidFill>
                  <a:schemeClr val="tx1"/>
                </a:solidFill>
                <a:effectLst/>
              </a:rPr>
              <a:t>r</a:t>
            </a:r>
            <a:r>
              <a:rPr lang="bg-BG" sz="1800" b="1" dirty="0" smtClean="0">
                <a:effectLst/>
              </a:rPr>
              <a:t> могат да се изчислят рекурсивно 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(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1800" b="1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NlogN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) .</a:t>
            </a:r>
            <a:r>
              <a:rPr lang="bg-BG" sz="1800" b="1" dirty="0" smtClean="0">
                <a:effectLst/>
              </a:rPr>
              <a:t> Остава да изчислим 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d</a:t>
            </a:r>
            <a:r>
              <a:rPr lang="en-US" sz="1200" b="1" dirty="0" smtClean="0">
                <a:solidFill>
                  <a:schemeClr val="tx1"/>
                </a:solidFill>
                <a:effectLst/>
              </a:rPr>
              <a:t>c</a:t>
            </a:r>
            <a:r>
              <a:rPr lang="bg-BG" sz="2400" b="1" dirty="0" smtClean="0">
                <a:effectLst/>
              </a:rPr>
              <a:t> </a:t>
            </a:r>
            <a:r>
              <a:rPr lang="bg-BG" sz="1800" b="1" dirty="0" smtClean="0">
                <a:effectLst/>
              </a:rPr>
              <a:t>за </a:t>
            </a:r>
            <a:r>
              <a:rPr lang="en-US" sz="1800" b="1" dirty="0" smtClean="0">
                <a:effectLst/>
              </a:rPr>
              <a:t>O</a:t>
            </a:r>
            <a:r>
              <a:rPr lang="bg-BG" sz="1800" b="1" dirty="0" smtClean="0">
                <a:effectLst/>
              </a:rPr>
              <a:t>(</a:t>
            </a:r>
            <a:r>
              <a:rPr lang="en-US" sz="1800" b="1" dirty="0" smtClean="0">
                <a:effectLst/>
              </a:rPr>
              <a:t>N</a:t>
            </a:r>
            <a:r>
              <a:rPr lang="bg-BG" sz="1800" b="1" dirty="0" smtClean="0">
                <a:effectLst/>
              </a:rPr>
              <a:t>) време и да постигнем: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effectLst/>
              </a:rPr>
              <a:t>NlogN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)   +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2000" b="1" dirty="0" smtClean="0">
                <a:solidFill>
                  <a:schemeClr val="tx1"/>
                </a:solidFill>
                <a:effectLst/>
              </a:rPr>
              <a:t>)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>
                <a:effectLst/>
              </a:rPr>
              <a:t>Нека б=</a:t>
            </a:r>
            <a:r>
              <a:rPr lang="de-DE" sz="1800" b="1" dirty="0" smtClean="0">
                <a:effectLst/>
              </a:rPr>
              <a:t>min(</a:t>
            </a:r>
            <a:r>
              <a:rPr lang="de-DE" sz="1800" b="1" dirty="0" err="1" smtClean="0">
                <a:effectLst/>
              </a:rPr>
              <a:t>d</a:t>
            </a:r>
            <a:r>
              <a:rPr lang="de-DE" sz="1400" b="1" dirty="0" err="1" smtClean="0">
                <a:effectLst/>
              </a:rPr>
              <a:t>l,</a:t>
            </a:r>
            <a:r>
              <a:rPr lang="de-DE" sz="1800" b="1" dirty="0" err="1" smtClean="0">
                <a:effectLst/>
              </a:rPr>
              <a:t>d</a:t>
            </a:r>
            <a:r>
              <a:rPr lang="de-DE" sz="1400" b="1" dirty="0" err="1" smtClean="0">
                <a:effectLst/>
              </a:rPr>
              <a:t>r</a:t>
            </a:r>
            <a:r>
              <a:rPr lang="de-DE" sz="1800" b="1" dirty="0" smtClean="0">
                <a:effectLst/>
              </a:rPr>
              <a:t>)</a:t>
            </a:r>
            <a:r>
              <a:rPr lang="bg-BG" sz="1800" b="1" dirty="0" smtClean="0">
                <a:effectLst/>
              </a:rPr>
              <a:t>. Ще изчисляваме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d</a:t>
            </a:r>
            <a:r>
              <a:rPr lang="en-US" sz="1200" b="1" dirty="0" smtClean="0">
                <a:solidFill>
                  <a:srgbClr val="000000"/>
                </a:solidFill>
                <a:effectLst/>
              </a:rPr>
              <a:t>c</a:t>
            </a:r>
            <a:r>
              <a:rPr lang="bg-BG" sz="1800" b="1" dirty="0" smtClean="0">
                <a:effectLst/>
              </a:rPr>
              <a:t> само ако подобрява 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б</a:t>
            </a:r>
            <a:r>
              <a:rPr lang="bg-BG" sz="1800" b="1" dirty="0">
                <a:solidFill>
                  <a:srgbClr val="000000"/>
                </a:solidFill>
                <a:effectLst/>
              </a:rPr>
              <a:t> 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!</a:t>
            </a:r>
            <a:r>
              <a:rPr lang="bg-BG" sz="1800" b="1" dirty="0" smtClean="0">
                <a:effectLst/>
              </a:rPr>
              <a:t> 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>	</a:t>
            </a:r>
            <a:r>
              <a:rPr lang="bg-BG" sz="1400" b="1" dirty="0" smtClean="0"/>
              <a:t>		</a:t>
            </a:r>
            <a:r>
              <a:rPr lang="en-US" sz="1400" b="1" dirty="0" smtClean="0"/>
              <a:t>     P1         p2</a:t>
            </a: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/>
              <a:t> </a:t>
            </a:r>
            <a:r>
              <a:rPr lang="bg-BG" sz="1400" b="1" dirty="0" smtClean="0"/>
              <a:t>	</a:t>
            </a:r>
            <a:r>
              <a:rPr lang="en-US" sz="1800" b="1" dirty="0" err="1" smtClean="0">
                <a:effectLst/>
              </a:rPr>
              <a:t>d</a:t>
            </a:r>
            <a:r>
              <a:rPr lang="en-US" sz="1100" b="1" dirty="0" err="1" smtClean="0">
                <a:effectLst/>
              </a:rPr>
              <a:t>L</a:t>
            </a:r>
            <a:r>
              <a:rPr lang="en-US" sz="1400" b="1" dirty="0" smtClean="0">
                <a:effectLst/>
              </a:rPr>
              <a:t>		 p3	     p4</a:t>
            </a: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en-US" sz="1400" b="1" dirty="0" smtClean="0"/>
              <a:t>		</a:t>
            </a:r>
            <a:r>
              <a:rPr lang="en-US" sz="1400" b="1" dirty="0"/>
              <a:t> </a:t>
            </a:r>
            <a:r>
              <a:rPr lang="en-US" sz="1400" b="1" dirty="0" smtClean="0"/>
              <a:t>  	p6	   p</a:t>
            </a:r>
            <a:r>
              <a:rPr lang="bg-BG" sz="1400" b="1" dirty="0" smtClean="0"/>
              <a:t>5</a:t>
            </a:r>
            <a:br>
              <a:rPr lang="bg-BG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en-US" sz="1400" b="1" dirty="0" smtClean="0"/>
              <a:t>				             p7</a:t>
            </a:r>
            <a:br>
              <a:rPr lang="en-US" sz="1400" b="1" dirty="0" smtClean="0"/>
            </a:br>
            <a:r>
              <a:rPr lang="en-US" sz="1400" b="1" dirty="0" smtClean="0"/>
              <a:t>		</a:t>
            </a:r>
            <a:r>
              <a:rPr lang="bg-BG" sz="1400" b="1" dirty="0">
                <a:effectLst/>
              </a:rPr>
              <a:t> </a:t>
            </a:r>
            <a:r>
              <a:rPr lang="bg-BG" sz="1400" b="1" dirty="0" smtClean="0">
                <a:effectLst/>
              </a:rPr>
              <a:t>                 </a:t>
            </a:r>
            <a:r>
              <a:rPr lang="bg-BG" sz="1400" b="1" dirty="0" smtClean="0">
                <a:solidFill>
                  <a:srgbClr val="000000"/>
                </a:solidFill>
                <a:effectLst/>
              </a:rPr>
              <a:t>б	                </a:t>
            </a:r>
            <a:r>
              <a:rPr lang="bg-BG" sz="1400" b="1" dirty="0" err="1" smtClean="0">
                <a:solidFill>
                  <a:srgbClr val="000000"/>
                </a:solidFill>
                <a:effectLst/>
              </a:rPr>
              <a:t>б</a:t>
            </a: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>При равномерно разпределение,точките</a:t>
            </a:r>
            <a:r>
              <a:rPr lang="bg-BG" sz="1800" b="1" dirty="0" smtClean="0"/>
              <a:t> в лентата са малко: една по една ( </a:t>
            </a:r>
            <a:r>
              <a:rPr lang="en-US" sz="1800" b="1" dirty="0" smtClean="0"/>
              <a:t>O(N)</a:t>
            </a:r>
            <a:r>
              <a:rPr lang="bg-BG" sz="1800" b="1" dirty="0" smtClean="0"/>
              <a:t>  ):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i="1" dirty="0" smtClean="0">
                <a:solidFill>
                  <a:schemeClr val="tx1"/>
                </a:solidFill>
              </a:rPr>
              <a:t>//</a:t>
            </a:r>
            <a:r>
              <a:rPr lang="bg-BG" sz="1800" b="1" i="1" dirty="0" smtClean="0">
                <a:solidFill>
                  <a:schemeClr val="tx1"/>
                </a:solidFill>
              </a:rPr>
              <a:t>за точките от лентата</a:t>
            </a:r>
            <a:r>
              <a:rPr lang="en-US" sz="1800" b="1" i="1" dirty="0" smtClean="0">
                <a:solidFill>
                  <a:schemeClr val="tx1"/>
                </a:solidFill>
              </a:rPr>
              <a:t/>
            </a:r>
            <a:br>
              <a:rPr lang="en-US" sz="1800" b="1" i="1" dirty="0" smtClean="0">
                <a:solidFill>
                  <a:schemeClr val="tx1"/>
                </a:solidFill>
              </a:rPr>
            </a:br>
            <a:r>
              <a:rPr lang="en-US" sz="1800" b="1" i="1" dirty="0" smtClean="0">
                <a:solidFill>
                  <a:schemeClr val="tx1"/>
                </a:solidFill>
              </a:rPr>
              <a:t>for(I=0;i&lt; </a:t>
            </a:r>
            <a:r>
              <a:rPr lang="en-US" sz="1800" b="1" i="1" dirty="0" err="1" smtClean="0">
                <a:solidFill>
                  <a:schemeClr val="tx1"/>
                </a:solidFill>
              </a:rPr>
              <a:t>numPointsInStrip</a:t>
            </a:r>
            <a:r>
              <a:rPr lang="en-US" sz="1800" b="1" i="1" dirty="0" smtClean="0">
                <a:solidFill>
                  <a:schemeClr val="tx1"/>
                </a:solidFill>
              </a:rPr>
              <a:t>; I++)</a:t>
            </a:r>
            <a:br>
              <a:rPr lang="en-US" sz="1800" b="1" i="1" dirty="0" smtClean="0">
                <a:solidFill>
                  <a:schemeClr val="tx1"/>
                </a:solidFill>
              </a:rPr>
            </a:br>
            <a:r>
              <a:rPr lang="en-US" sz="1800" b="1" i="1" dirty="0" smtClean="0">
                <a:solidFill>
                  <a:schemeClr val="tx1"/>
                </a:solidFill>
              </a:rPr>
              <a:t>	for (j=i+1; j&lt;</a:t>
            </a:r>
            <a:r>
              <a:rPr lang="en-US" sz="1800" b="1" i="1" dirty="0" err="1" smtClean="0">
                <a:solidFill>
                  <a:schemeClr val="tx1"/>
                </a:solidFill>
              </a:rPr>
              <a:t>numPointsInStrip</a:t>
            </a:r>
            <a:r>
              <a:rPr lang="en-US" sz="1800" b="1" i="1" dirty="0" smtClean="0">
                <a:solidFill>
                  <a:schemeClr val="tx1"/>
                </a:solidFill>
              </a:rPr>
              <a:t>; j++)</a:t>
            </a:r>
            <a:br>
              <a:rPr lang="en-US" sz="1800" b="1" i="1" dirty="0" smtClean="0">
                <a:solidFill>
                  <a:schemeClr val="tx1"/>
                </a:solidFill>
              </a:rPr>
            </a:br>
            <a:r>
              <a:rPr lang="en-US" sz="1800" b="1" i="1" dirty="0" smtClean="0">
                <a:solidFill>
                  <a:schemeClr val="tx1"/>
                </a:solidFill>
              </a:rPr>
              <a:t>		if(</a:t>
            </a:r>
            <a:r>
              <a:rPr lang="en-US" sz="1800" b="1" i="1" dirty="0" err="1" smtClean="0">
                <a:solidFill>
                  <a:schemeClr val="tx1"/>
                </a:solidFill>
              </a:rPr>
              <a:t>dist</a:t>
            </a:r>
            <a:r>
              <a:rPr lang="en-US" sz="1800" b="1" i="1" dirty="0" smtClean="0">
                <a:solidFill>
                  <a:schemeClr val="tx1"/>
                </a:solidFill>
              </a:rPr>
              <a:t>(</a:t>
            </a:r>
            <a:r>
              <a:rPr lang="en-US" sz="1800" b="1" i="1" dirty="0" err="1" smtClean="0">
                <a:solidFill>
                  <a:schemeClr val="tx1"/>
                </a:solidFill>
              </a:rPr>
              <a:t>pi,pj</a:t>
            </a:r>
            <a:r>
              <a:rPr lang="en-US" sz="1800" b="1" i="1" dirty="0" smtClean="0">
                <a:solidFill>
                  <a:schemeClr val="tx1"/>
                </a:solidFill>
              </a:rPr>
              <a:t>) &lt;</a:t>
            </a:r>
            <a:r>
              <a:rPr lang="bg-BG" sz="1800" b="1" i="1" dirty="0" smtClean="0">
                <a:solidFill>
                  <a:schemeClr val="tx1"/>
                </a:solidFill>
              </a:rPr>
              <a:t>б</a:t>
            </a:r>
            <a:r>
              <a:rPr lang="en-US" sz="1800" b="1" i="1" dirty="0" smtClean="0">
                <a:solidFill>
                  <a:schemeClr val="tx1"/>
                </a:solidFill>
              </a:rPr>
              <a:t>)</a:t>
            </a:r>
            <a:br>
              <a:rPr lang="en-US" sz="1800" b="1" i="1" dirty="0" smtClean="0">
                <a:solidFill>
                  <a:schemeClr val="tx1"/>
                </a:solidFill>
              </a:rPr>
            </a:br>
            <a:r>
              <a:rPr lang="en-US" sz="1800" b="1" i="1" dirty="0" smtClean="0">
                <a:solidFill>
                  <a:schemeClr val="tx1"/>
                </a:solidFill>
              </a:rPr>
              <a:t>			</a:t>
            </a:r>
            <a:r>
              <a:rPr lang="bg-BG" sz="1800" b="1" i="1" dirty="0" smtClean="0">
                <a:solidFill>
                  <a:schemeClr val="tx1"/>
                </a:solidFill>
              </a:rPr>
              <a:t>б</a:t>
            </a:r>
            <a:r>
              <a:rPr lang="en-US" sz="1800" b="1" i="1" dirty="0" smtClean="0">
                <a:solidFill>
                  <a:schemeClr val="tx1"/>
                </a:solidFill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</a:rPr>
              <a:t>dist</a:t>
            </a:r>
            <a:r>
              <a:rPr lang="en-US" sz="1800" b="1" i="1" dirty="0" smtClean="0">
                <a:solidFill>
                  <a:schemeClr val="tx1"/>
                </a:solidFill>
              </a:rPr>
              <a:t>(</a:t>
            </a:r>
            <a:r>
              <a:rPr lang="en-US" sz="1800" b="1" i="1" dirty="0" err="1" smtClean="0">
                <a:solidFill>
                  <a:schemeClr val="tx1"/>
                </a:solidFill>
              </a:rPr>
              <a:t>pi,pj</a:t>
            </a:r>
            <a:r>
              <a:rPr lang="en-US" sz="1800" b="1" i="1" dirty="0" smtClean="0">
                <a:solidFill>
                  <a:schemeClr val="tx1"/>
                </a:solidFill>
              </a:rPr>
              <a:t>);</a:t>
            </a:r>
            <a:r>
              <a:rPr lang="bg-BG" sz="1800" b="1" i="1" dirty="0" smtClean="0">
                <a:solidFill>
                  <a:schemeClr val="tx1"/>
                </a:solidFill>
              </a:rPr>
              <a:t/>
            </a:r>
            <a:br>
              <a:rPr lang="bg-BG" sz="1800" b="1" i="1" dirty="0" smtClean="0">
                <a:solidFill>
                  <a:schemeClr val="tx1"/>
                </a:solidFill>
              </a:rPr>
            </a:br>
            <a:r>
              <a:rPr lang="bg-BG" sz="1800" b="1" dirty="0" smtClean="0"/>
              <a:t>ако точките в лентата са много (почти всички), горния подход е слаб.</a:t>
            </a:r>
            <a:endParaRPr lang="en-US" sz="1800" b="1" dirty="0" smtClean="0"/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>
            <a:off x="3779838" y="2349500"/>
            <a:ext cx="0" cy="187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3132138" y="24209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4500563" y="24209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1187450" y="32131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1763713" y="31416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76" name="Oval 9"/>
          <p:cNvSpPr>
            <a:spLocks noChangeArrowheads="1"/>
          </p:cNvSpPr>
          <p:nvPr/>
        </p:nvSpPr>
        <p:spPr bwMode="auto">
          <a:xfrm>
            <a:off x="3492500" y="2708275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77" name="Oval 10"/>
          <p:cNvSpPr>
            <a:spLocks noChangeArrowheads="1"/>
          </p:cNvSpPr>
          <p:nvPr/>
        </p:nvSpPr>
        <p:spPr bwMode="auto">
          <a:xfrm>
            <a:off x="3851275" y="2781300"/>
            <a:ext cx="730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78" name="Oval 11"/>
          <p:cNvSpPr>
            <a:spLocks noChangeArrowheads="1"/>
          </p:cNvSpPr>
          <p:nvPr/>
        </p:nvSpPr>
        <p:spPr bwMode="auto">
          <a:xfrm>
            <a:off x="3276600" y="31416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79" name="Oval 13"/>
          <p:cNvSpPr>
            <a:spLocks noChangeArrowheads="1"/>
          </p:cNvSpPr>
          <p:nvPr/>
        </p:nvSpPr>
        <p:spPr bwMode="auto">
          <a:xfrm>
            <a:off x="4067175" y="3141663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80" name="Oval 14"/>
          <p:cNvSpPr>
            <a:spLocks noChangeArrowheads="1"/>
          </p:cNvSpPr>
          <p:nvPr/>
        </p:nvSpPr>
        <p:spPr bwMode="auto">
          <a:xfrm>
            <a:off x="3924300" y="36449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81" name="Oval 15"/>
          <p:cNvSpPr>
            <a:spLocks noChangeArrowheads="1"/>
          </p:cNvSpPr>
          <p:nvPr/>
        </p:nvSpPr>
        <p:spPr bwMode="auto">
          <a:xfrm>
            <a:off x="3203575" y="37163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82" name="Oval 16"/>
          <p:cNvSpPr>
            <a:spLocks noChangeArrowheads="1"/>
          </p:cNvSpPr>
          <p:nvPr/>
        </p:nvSpPr>
        <p:spPr bwMode="auto">
          <a:xfrm>
            <a:off x="4427538" y="3789363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flipV="1">
            <a:off x="1258888" y="3213100"/>
            <a:ext cx="5048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4" name="Line 18"/>
          <p:cNvSpPr>
            <a:spLocks noChangeShapeType="1"/>
          </p:cNvSpPr>
          <p:nvPr/>
        </p:nvSpPr>
        <p:spPr bwMode="auto">
          <a:xfrm flipH="1">
            <a:off x="3995738" y="3213100"/>
            <a:ext cx="714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5" name="Line 19"/>
          <p:cNvSpPr>
            <a:spLocks noChangeShapeType="1"/>
          </p:cNvSpPr>
          <p:nvPr/>
        </p:nvSpPr>
        <p:spPr bwMode="auto">
          <a:xfrm>
            <a:off x="3203575" y="42211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6" name="Line 20"/>
          <p:cNvSpPr>
            <a:spLocks noChangeShapeType="1"/>
          </p:cNvSpPr>
          <p:nvPr/>
        </p:nvSpPr>
        <p:spPr bwMode="auto">
          <a:xfrm>
            <a:off x="3924300" y="42211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787" name="Oval 21"/>
          <p:cNvSpPr>
            <a:spLocks noChangeArrowheads="1"/>
          </p:cNvSpPr>
          <p:nvPr/>
        </p:nvSpPr>
        <p:spPr bwMode="auto">
          <a:xfrm>
            <a:off x="5795963" y="26368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88" name="Oval 22"/>
          <p:cNvSpPr>
            <a:spLocks noChangeArrowheads="1"/>
          </p:cNvSpPr>
          <p:nvPr/>
        </p:nvSpPr>
        <p:spPr bwMode="auto">
          <a:xfrm>
            <a:off x="6443663" y="3644900"/>
            <a:ext cx="730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89" name="Oval 23"/>
          <p:cNvSpPr>
            <a:spLocks noChangeArrowheads="1"/>
          </p:cNvSpPr>
          <p:nvPr/>
        </p:nvSpPr>
        <p:spPr bwMode="auto">
          <a:xfrm>
            <a:off x="5292725" y="3500438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90" name="Oval 24"/>
          <p:cNvSpPr>
            <a:spLocks noChangeArrowheads="1"/>
          </p:cNvSpPr>
          <p:nvPr/>
        </p:nvSpPr>
        <p:spPr bwMode="auto">
          <a:xfrm>
            <a:off x="1763713" y="36449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2791" name="Line 25"/>
          <p:cNvSpPr>
            <a:spLocks noChangeShapeType="1"/>
          </p:cNvSpPr>
          <p:nvPr/>
        </p:nvSpPr>
        <p:spPr bwMode="auto">
          <a:xfrm>
            <a:off x="468312" y="1557338"/>
            <a:ext cx="80641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61925"/>
            <a:ext cx="8785225" cy="6699250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Нека точките са сортирани в лентата по </a:t>
            </a:r>
            <a:r>
              <a:rPr lang="en-US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“</a:t>
            </a:r>
            <a:r>
              <a:rPr lang="bg-BG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у</a:t>
            </a:r>
            <a:r>
              <a:rPr lang="en-US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”</a:t>
            </a:r>
            <a:r>
              <a:rPr lang="bg-BG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. Интересуват ни точки с „у“</a:t>
            </a:r>
            <a:r>
              <a:rPr lang="en-US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-</a:t>
            </a:r>
            <a:r>
              <a:rPr lang="bg-BG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координати, различаващи се най-много с  б. Ако </a:t>
            </a:r>
            <a:r>
              <a:rPr lang="bg-BG" sz="1800" b="1" dirty="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коорд</a:t>
            </a:r>
            <a:r>
              <a:rPr lang="bg-BG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. </a:t>
            </a:r>
            <a:r>
              <a:rPr lang="bg-BG" sz="20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на </a:t>
            </a:r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</a:t>
            </a:r>
            <a:r>
              <a:rPr lang="en-US" sz="14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i</a:t>
            </a:r>
            <a:r>
              <a:rPr lang="bg-BG" sz="20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bg-BG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и </a:t>
            </a:r>
            <a:r>
              <a:rPr lang="en-US" sz="2000" b="1" dirty="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p</a:t>
            </a:r>
            <a:r>
              <a:rPr lang="en-US" sz="1400" b="1" dirty="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j</a:t>
            </a:r>
            <a:r>
              <a:rPr lang="bg-BG" sz="20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bg-BG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се </a:t>
            </a:r>
            <a:r>
              <a:rPr lang="bg-BG" sz="1800" b="1" dirty="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разл</a:t>
            </a:r>
            <a:r>
              <a:rPr lang="bg-BG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. с повече от б, можем да преминем към  </a:t>
            </a:r>
            <a:r>
              <a:rPr lang="en-US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p </a:t>
            </a:r>
            <a:r>
              <a:rPr lang="en-US" sz="1400" b="1" dirty="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</a:t>
            </a:r>
            <a:r>
              <a:rPr lang="bg-BG" sz="14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+1 ( у</a:t>
            </a:r>
            <a:r>
              <a:rPr lang="en-US" sz="1400" b="1" dirty="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скор</a:t>
            </a:r>
            <a:r>
              <a:rPr lang="bg-BG" sz="1400" b="1" dirty="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ен</a:t>
            </a:r>
            <a:r>
              <a:rPr lang="bg-BG" sz="14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 вариант ). </a:t>
            </a:r>
            <a:br>
              <a:rPr lang="bg-BG" sz="14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</a:br>
            <a:r>
              <a:rPr lang="bg-BG" sz="14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Следва </a:t>
            </a:r>
            <a:r>
              <a:rPr lang="bg-BG" sz="1400" b="1" dirty="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псевдо-код</a:t>
            </a:r>
            <a:r>
              <a:rPr lang="bg-BG" sz="14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, описващ ситуацията</a:t>
            </a:r>
            <a:r>
              <a:rPr lang="en-US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  <a:t>:</a:t>
            </a:r>
            <a:br>
              <a:rPr lang="en-US" sz="1800" b="1" dirty="0" smtClean="0">
                <a:solidFill>
                  <a:schemeClr val="accent4">
                    <a:lumMod val="10000"/>
                  </a:schemeClr>
                </a:solidFill>
                <a:effectLst/>
              </a:rPr>
            </a:br>
            <a:r>
              <a:rPr lang="en-US" sz="1800" b="1" i="1" dirty="0" smtClean="0">
                <a:solidFill>
                  <a:schemeClr val="tx1"/>
                </a:solidFill>
                <a:effectLst/>
              </a:rPr>
              <a:t>for(I=0; I&lt;</a:t>
            </a:r>
            <a:r>
              <a:rPr lang="en-US" sz="1800" b="1" i="1" dirty="0" err="1" smtClean="0">
                <a:solidFill>
                  <a:schemeClr val="tx1"/>
                </a:solidFill>
                <a:effectLst/>
              </a:rPr>
              <a:t>numPointsInStrip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; I++)</a:t>
            </a:r>
            <a:br>
              <a:rPr lang="en-US" sz="1800" b="1" i="1" dirty="0" smtClean="0">
                <a:solidFill>
                  <a:schemeClr val="tx1"/>
                </a:solidFill>
                <a:effectLst/>
              </a:rPr>
            </a:br>
            <a:r>
              <a:rPr lang="en-US" sz="1800" b="1" i="1" dirty="0" smtClean="0">
                <a:solidFill>
                  <a:schemeClr val="tx1"/>
                </a:solidFill>
                <a:effectLst/>
              </a:rPr>
              <a:t>	for( j=I+1; j&lt; </a:t>
            </a:r>
            <a:r>
              <a:rPr lang="en-US" sz="1800" b="1" i="1" dirty="0" err="1" smtClean="0">
                <a:solidFill>
                  <a:schemeClr val="tx1"/>
                </a:solidFill>
                <a:effectLst/>
              </a:rPr>
              <a:t>numPointsInStrip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; j++)</a:t>
            </a:r>
            <a:br>
              <a:rPr lang="en-US" sz="1800" b="1" i="1" dirty="0" smtClean="0">
                <a:solidFill>
                  <a:schemeClr val="tx1"/>
                </a:solidFill>
                <a:effectLst/>
              </a:rPr>
            </a:br>
            <a:r>
              <a:rPr lang="en-US" sz="1800" b="1" i="1" dirty="0" smtClean="0">
                <a:solidFill>
                  <a:schemeClr val="tx1"/>
                </a:solidFill>
                <a:effectLst/>
              </a:rPr>
              <a:t>		if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(pi and </a:t>
            </a:r>
            <a:r>
              <a:rPr lang="en-US" sz="1800" b="1" i="1" dirty="0" err="1" smtClean="0">
                <a:solidFill>
                  <a:schemeClr val="tx1"/>
                </a:solidFill>
                <a:effectLst/>
              </a:rPr>
              <a:t>pj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’coordinates differ by more than 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б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)</a:t>
            </a:r>
            <a:br>
              <a:rPr lang="en-US" sz="1800" b="1" i="1" dirty="0" smtClean="0">
                <a:solidFill>
                  <a:schemeClr val="tx1"/>
                </a:solidFill>
                <a:effectLst/>
              </a:rPr>
            </a:br>
            <a:r>
              <a:rPr lang="en-US" sz="1800" b="1" i="1" dirty="0" smtClean="0">
                <a:solidFill>
                  <a:schemeClr val="tx1"/>
                </a:solidFill>
                <a:effectLst/>
              </a:rPr>
              <a:t>			break;		// next pi.</a:t>
            </a:r>
            <a:br>
              <a:rPr lang="en-US" sz="1800" b="1" i="1" dirty="0" smtClean="0">
                <a:solidFill>
                  <a:schemeClr val="tx1"/>
                </a:solidFill>
                <a:effectLst/>
              </a:rPr>
            </a:br>
            <a:r>
              <a:rPr lang="en-US" sz="1800" b="1" i="1" dirty="0" smtClean="0">
                <a:solidFill>
                  <a:schemeClr val="tx1"/>
                </a:solidFill>
                <a:effectLst/>
              </a:rPr>
              <a:t>		else</a:t>
            </a:r>
            <a:br>
              <a:rPr lang="en-US" sz="1800" b="1" i="1" dirty="0" smtClean="0">
                <a:solidFill>
                  <a:schemeClr val="tx1"/>
                </a:solidFill>
                <a:effectLst/>
              </a:rPr>
            </a:br>
            <a:r>
              <a:rPr lang="en-US" sz="1800" b="1" i="1" dirty="0" smtClean="0">
                <a:solidFill>
                  <a:schemeClr val="tx1"/>
                </a:solidFill>
                <a:effectLst/>
              </a:rPr>
              <a:t>			if(</a:t>
            </a:r>
            <a:r>
              <a:rPr lang="en-US" sz="1800" b="1" i="1" dirty="0" err="1" smtClean="0">
                <a:solidFill>
                  <a:schemeClr val="tx1"/>
                </a:solidFill>
                <a:effectLst/>
              </a:rPr>
              <a:t>dist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i="1" dirty="0" err="1" smtClean="0">
                <a:solidFill>
                  <a:schemeClr val="tx1"/>
                </a:solidFill>
                <a:effectLst/>
              </a:rPr>
              <a:t>pi,pj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)&lt;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б)</a:t>
            </a:r>
            <a:br>
              <a:rPr lang="bg-BG" sz="1800" b="1" i="1" dirty="0" smtClean="0">
                <a:solidFill>
                  <a:schemeClr val="tx1"/>
                </a:solidFill>
                <a:effectLst/>
              </a:rPr>
            </a:br>
            <a:r>
              <a:rPr lang="bg-BG" sz="1800" b="1" i="1" dirty="0" smtClean="0">
                <a:solidFill>
                  <a:schemeClr val="tx1"/>
                </a:solidFill>
                <a:effectLst/>
              </a:rPr>
              <a:t>			</a:t>
            </a:r>
            <a:r>
              <a:rPr lang="bg-BG" sz="1800" b="1" i="1" dirty="0" err="1" smtClean="0">
                <a:solidFill>
                  <a:schemeClr val="tx1"/>
                </a:solidFill>
                <a:effectLst/>
              </a:rPr>
              <a:t>б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effectLst/>
              </a:rPr>
              <a:t>dist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i="1" dirty="0" smtClean="0">
                <a:solidFill>
                  <a:schemeClr val="tx1"/>
                </a:solidFill>
                <a:effectLst/>
              </a:rPr>
              <a:t>pi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,</a:t>
            </a:r>
            <a:r>
              <a:rPr lang="en-US" sz="1800" b="1" i="1" dirty="0" err="1" smtClean="0">
                <a:solidFill>
                  <a:schemeClr val="tx1"/>
                </a:solidFill>
                <a:effectLst/>
              </a:rPr>
              <a:t>pj</a:t>
            </a:r>
            <a:r>
              <a:rPr lang="bg-BG" sz="1800" b="1" i="1" dirty="0" smtClean="0">
                <a:solidFill>
                  <a:schemeClr val="tx1"/>
                </a:solidFill>
                <a:effectLst/>
              </a:rPr>
              <a:t>);</a:t>
            </a:r>
            <a:br>
              <a:rPr lang="bg-BG" sz="1800" b="1" i="1" dirty="0" smtClean="0">
                <a:solidFill>
                  <a:schemeClr val="tx1"/>
                </a:solidFill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Тогава виждаме</a:t>
            </a:r>
            <a:r>
              <a:rPr lang="en-US" sz="1800" b="1" dirty="0" smtClean="0">
                <a:effectLst/>
              </a:rPr>
              <a:t>, </a:t>
            </a:r>
            <a:r>
              <a:rPr lang="bg-BG" sz="1800" b="1" dirty="0" smtClean="0">
                <a:effectLst/>
              </a:rPr>
              <a:t>че (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спрямо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p3</a:t>
            </a:r>
            <a:r>
              <a:rPr lang="bg-BG" sz="1800" b="1" dirty="0" smtClean="0">
                <a:effectLst/>
              </a:rPr>
              <a:t>)</a:t>
            </a:r>
            <a:r>
              <a:rPr lang="en-US" sz="1800" b="1" dirty="0" smtClean="0">
                <a:effectLst/>
              </a:rPr>
              <a:t> </a:t>
            </a:r>
            <a:r>
              <a:rPr lang="bg-BG" sz="1800" b="1" dirty="0" smtClean="0">
                <a:effectLst/>
              </a:rPr>
              <a:t>се обследват само </a:t>
            </a:r>
            <a:r>
              <a:rPr lang="en-US" sz="1800" b="1" dirty="0" smtClean="0">
                <a:effectLst/>
              </a:rPr>
              <a:t>p</a:t>
            </a:r>
            <a:r>
              <a:rPr lang="bg-BG" sz="1800" b="1" dirty="0" smtClean="0">
                <a:effectLst/>
              </a:rPr>
              <a:t>4 и </a:t>
            </a:r>
            <a:r>
              <a:rPr lang="en-US" sz="1800" b="1" dirty="0" smtClean="0">
                <a:effectLst/>
              </a:rPr>
              <a:t>p</a:t>
            </a:r>
            <a:r>
              <a:rPr lang="bg-BG" sz="1800" b="1" dirty="0" smtClean="0">
                <a:effectLst/>
              </a:rPr>
              <a:t>5: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>		</a:t>
            </a:r>
            <a:r>
              <a:rPr lang="en-US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sz="1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</a:t>
            </a:r>
            <a:r>
              <a:rPr lang="en-US" sz="1600" b="1" dirty="0" smtClean="0"/>
              <a:t>		p1      p2</a:t>
            </a:r>
            <a:r>
              <a:rPr lang="bg-BG" sz="1600" b="1" dirty="0" smtClean="0"/>
              <a:t/>
            </a:r>
            <a:br>
              <a:rPr lang="bg-BG" sz="1600" b="1" dirty="0" smtClean="0"/>
            </a:br>
            <a:r>
              <a:rPr lang="bg-BG" sz="1600" b="1" dirty="0" smtClean="0"/>
              <a:t/>
            </a:r>
            <a:br>
              <a:rPr lang="bg-BG" sz="1600" b="1" dirty="0" smtClean="0"/>
            </a:br>
            <a:r>
              <a:rPr lang="bg-BG" sz="1600" b="1" dirty="0" smtClean="0"/>
              <a:t/>
            </a:r>
            <a:br>
              <a:rPr lang="bg-BG" sz="1600" b="1" dirty="0" smtClean="0"/>
            </a:br>
            <a:r>
              <a:rPr lang="en-US" sz="1600" b="1" dirty="0" smtClean="0"/>
              <a:t>			        p3  		p4</a:t>
            </a:r>
            <a:r>
              <a:rPr lang="bg-BG" sz="1600" b="1" dirty="0" smtClean="0"/>
              <a:t/>
            </a:r>
            <a:br>
              <a:rPr lang="bg-BG" sz="1600" b="1" dirty="0" smtClean="0"/>
            </a:br>
            <a:r>
              <a:rPr lang="bg-BG" sz="1600" b="1" dirty="0" smtClean="0"/>
              <a:t/>
            </a:r>
            <a:br>
              <a:rPr lang="bg-BG" sz="1600" b="1" dirty="0" smtClean="0"/>
            </a:br>
            <a:r>
              <a:rPr lang="en-US" sz="1600" b="1" dirty="0" smtClean="0"/>
              <a:t>		</a:t>
            </a:r>
            <a:r>
              <a:rPr lang="bg-BG" sz="1600" b="1" dirty="0" smtClean="0"/>
              <a:t>б	</a:t>
            </a:r>
            <a:r>
              <a:rPr lang="en-US" sz="1600" b="1" dirty="0" smtClean="0"/>
              <a:t>	         </a:t>
            </a:r>
            <a:r>
              <a:rPr lang="en-US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sz="1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bg-BG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bg-BG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bg-BG" sz="1600" b="1" dirty="0" smtClean="0"/>
              <a:t/>
            </a:r>
            <a:br>
              <a:rPr lang="bg-BG" sz="1600" b="1" dirty="0" smtClean="0"/>
            </a:br>
            <a:r>
              <a:rPr lang="en-US" sz="1600" b="1" dirty="0" smtClean="0"/>
              <a:t>				          p5</a:t>
            </a:r>
            <a:br>
              <a:rPr lang="en-US" sz="1600" b="1" dirty="0" smtClean="0"/>
            </a:br>
            <a:r>
              <a:rPr lang="en-US" sz="1600" b="1" dirty="0" smtClean="0"/>
              <a:t>			      p6		p7</a:t>
            </a:r>
            <a:br>
              <a:rPr lang="en-US" sz="1600" b="1" dirty="0" smtClean="0"/>
            </a:br>
            <a:r>
              <a:rPr lang="en-US" sz="1600" b="1" dirty="0" smtClean="0"/>
              <a:t>			</a:t>
            </a:r>
            <a:r>
              <a:rPr lang="bg-BG" sz="1600" b="1" dirty="0" smtClean="0"/>
              <a:t>	б	</a:t>
            </a:r>
            <a:r>
              <a:rPr lang="bg-BG" sz="1600" b="1" dirty="0" err="1" smtClean="0"/>
              <a:t>б</a:t>
            </a:r>
            <a:endParaRPr lang="en-US" sz="1600" b="1" dirty="0" smtClean="0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4283968" y="3933825"/>
            <a:ext cx="0" cy="2519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3348038" y="4005263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5076825" y="4005263"/>
            <a:ext cx="0" cy="2303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3348038" y="5373688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>
            <a:off x="3348038" y="6165850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>
            <a:off x="2700338" y="54451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>
            <a:off x="3419475" y="65976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>
            <a:off x="4284663" y="6524625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 flipV="1">
            <a:off x="1835150" y="4652963"/>
            <a:ext cx="649288" cy="2159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04" name="Oval 14"/>
          <p:cNvSpPr>
            <a:spLocks noChangeArrowheads="1"/>
          </p:cNvSpPr>
          <p:nvPr/>
        </p:nvSpPr>
        <p:spPr bwMode="auto">
          <a:xfrm>
            <a:off x="1692275" y="4868863"/>
            <a:ext cx="14287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05" name="Oval 15"/>
          <p:cNvSpPr>
            <a:spLocks noChangeArrowheads="1"/>
          </p:cNvSpPr>
          <p:nvPr/>
        </p:nvSpPr>
        <p:spPr bwMode="auto">
          <a:xfrm>
            <a:off x="2484438" y="45815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06" name="Oval 16"/>
          <p:cNvSpPr>
            <a:spLocks noChangeArrowheads="1"/>
          </p:cNvSpPr>
          <p:nvPr/>
        </p:nvSpPr>
        <p:spPr bwMode="auto">
          <a:xfrm>
            <a:off x="1547813" y="587692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07" name="Oval 17"/>
          <p:cNvSpPr>
            <a:spLocks noChangeArrowheads="1"/>
          </p:cNvSpPr>
          <p:nvPr/>
        </p:nvSpPr>
        <p:spPr bwMode="auto">
          <a:xfrm>
            <a:off x="5724525" y="44370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08" name="Oval 18"/>
          <p:cNvSpPr>
            <a:spLocks noChangeArrowheads="1"/>
          </p:cNvSpPr>
          <p:nvPr/>
        </p:nvSpPr>
        <p:spPr bwMode="auto">
          <a:xfrm>
            <a:off x="6443663" y="5445125"/>
            <a:ext cx="730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09" name="Oval 19"/>
          <p:cNvSpPr>
            <a:spLocks noChangeArrowheads="1"/>
          </p:cNvSpPr>
          <p:nvPr/>
        </p:nvSpPr>
        <p:spPr bwMode="auto">
          <a:xfrm>
            <a:off x="4427538" y="4437063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10" name="Oval 20"/>
          <p:cNvSpPr>
            <a:spLocks noChangeArrowheads="1"/>
          </p:cNvSpPr>
          <p:nvPr/>
        </p:nvSpPr>
        <p:spPr bwMode="auto">
          <a:xfrm>
            <a:off x="3995738" y="42926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11" name="Oval 21"/>
          <p:cNvSpPr>
            <a:spLocks noChangeArrowheads="1"/>
          </p:cNvSpPr>
          <p:nvPr/>
        </p:nvSpPr>
        <p:spPr bwMode="auto">
          <a:xfrm>
            <a:off x="3779838" y="537368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12" name="Oval 22"/>
          <p:cNvSpPr>
            <a:spLocks noChangeArrowheads="1"/>
          </p:cNvSpPr>
          <p:nvPr/>
        </p:nvSpPr>
        <p:spPr bwMode="auto">
          <a:xfrm>
            <a:off x="4716463" y="537368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13" name="Oval 23"/>
          <p:cNvSpPr>
            <a:spLocks noChangeArrowheads="1"/>
          </p:cNvSpPr>
          <p:nvPr/>
        </p:nvSpPr>
        <p:spPr bwMode="auto">
          <a:xfrm>
            <a:off x="4427538" y="59499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14" name="Line 24"/>
          <p:cNvSpPr>
            <a:spLocks noChangeShapeType="1"/>
          </p:cNvSpPr>
          <p:nvPr/>
        </p:nvSpPr>
        <p:spPr bwMode="auto">
          <a:xfrm flipH="1">
            <a:off x="4500563" y="5445125"/>
            <a:ext cx="287337" cy="50482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15" name="Oval 25"/>
          <p:cNvSpPr>
            <a:spLocks noChangeArrowheads="1"/>
          </p:cNvSpPr>
          <p:nvPr/>
        </p:nvSpPr>
        <p:spPr bwMode="auto">
          <a:xfrm>
            <a:off x="3563938" y="630872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16" name="Oval 26"/>
          <p:cNvSpPr>
            <a:spLocks noChangeArrowheads="1"/>
          </p:cNvSpPr>
          <p:nvPr/>
        </p:nvSpPr>
        <p:spPr bwMode="auto">
          <a:xfrm>
            <a:off x="4787900" y="6308725"/>
            <a:ext cx="144463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817" name="Line 27"/>
          <p:cNvSpPr>
            <a:spLocks noChangeShapeType="1"/>
          </p:cNvSpPr>
          <p:nvPr/>
        </p:nvSpPr>
        <p:spPr bwMode="auto">
          <a:xfrm>
            <a:off x="3962400" y="5486400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18" name="Line 28"/>
          <p:cNvSpPr>
            <a:spLocks noChangeShapeType="1"/>
          </p:cNvSpPr>
          <p:nvPr/>
        </p:nvSpPr>
        <p:spPr bwMode="auto">
          <a:xfrm>
            <a:off x="3348038" y="4652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819" name="Line 29"/>
          <p:cNvSpPr>
            <a:spLocks noChangeShapeType="1"/>
          </p:cNvSpPr>
          <p:nvPr/>
        </p:nvSpPr>
        <p:spPr bwMode="auto">
          <a:xfrm>
            <a:off x="3924300" y="5373688"/>
            <a:ext cx="719138" cy="0"/>
          </a:xfrm>
          <a:prstGeom prst="line">
            <a:avLst/>
          </a:prstGeom>
          <a:noFill/>
          <a:ln w="28575">
            <a:solidFill>
              <a:srgbClr val="3333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ave 5"/>
          <p:cNvSpPr/>
          <p:nvPr/>
        </p:nvSpPr>
        <p:spPr bwMode="auto">
          <a:xfrm>
            <a:off x="2987675" y="5949280"/>
            <a:ext cx="2089150" cy="914400"/>
          </a:xfrm>
          <a:prstGeom prst="wav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8750"/>
            <a:ext cx="8713788" cy="6583363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400" b="1" dirty="0" smtClean="0">
                <a:solidFill>
                  <a:schemeClr val="tx1"/>
                </a:solidFill>
              </a:rPr>
              <a:t>Всъщност, за всяко  </a:t>
            </a:r>
            <a:r>
              <a:rPr lang="en-US" sz="1600" b="1" dirty="0" smtClean="0">
                <a:solidFill>
                  <a:schemeClr val="tx1"/>
                </a:solidFill>
              </a:rPr>
              <a:t>pi,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bg-BG" sz="1400" b="1" dirty="0" smtClean="0">
                <a:solidFill>
                  <a:schemeClr val="tx1"/>
                </a:solidFill>
              </a:rPr>
              <a:t>най-много 7 точки могат да се обследват в правоъгълната област</a:t>
            </a:r>
            <a:br>
              <a:rPr lang="bg-BG" sz="1400" b="1" dirty="0" smtClean="0">
                <a:solidFill>
                  <a:schemeClr val="tx1"/>
                </a:solidFill>
              </a:rPr>
            </a:br>
            <a:r>
              <a:rPr lang="bg-BG" sz="1400" b="1" dirty="0" smtClean="0">
                <a:solidFill>
                  <a:schemeClr val="tx1"/>
                </a:solidFill>
              </a:rPr>
              <a:t> </a:t>
            </a:r>
            <a:r>
              <a:rPr lang="bg-BG" sz="1600" b="1" dirty="0" smtClean="0">
                <a:solidFill>
                  <a:schemeClr val="tx1"/>
                </a:solidFill>
              </a:rPr>
              <a:t>б *2б:</a:t>
            </a:r>
            <a:r>
              <a:rPr lang="bg-BG" sz="1800" b="1" dirty="0" smtClean="0">
                <a:solidFill>
                  <a:schemeClr val="tx1"/>
                </a:solidFill>
              </a:rPr>
              <a:t/>
            </a:r>
            <a:br>
              <a:rPr lang="bg-BG" sz="1800" b="1" dirty="0" smtClean="0">
                <a:solidFill>
                  <a:schemeClr val="tx1"/>
                </a:solidFill>
              </a:rPr>
            </a:br>
            <a:r>
              <a:rPr lang="bg-BG" sz="1800" b="1" dirty="0" smtClean="0">
                <a:solidFill>
                  <a:srgbClr val="00FF00"/>
                </a:solidFill>
              </a:rPr>
              <a:t>		</a:t>
            </a:r>
            <a:r>
              <a:rPr lang="en-US" sz="1800" b="1" dirty="0" smtClean="0">
                <a:solidFill>
                  <a:srgbClr val="00FF00"/>
                </a:solidFill>
              </a:rPr>
              <a:t>p</a:t>
            </a:r>
            <a:r>
              <a:rPr lang="en-US" sz="1200" b="1" dirty="0" smtClean="0">
                <a:solidFill>
                  <a:srgbClr val="00FF00"/>
                </a:solidFill>
              </a:rPr>
              <a:t>L1</a:t>
            </a:r>
            <a:r>
              <a:rPr lang="en-US" sz="1800" b="1" dirty="0" smtClean="0">
                <a:solidFill>
                  <a:srgbClr val="00FF00"/>
                </a:solidFill>
              </a:rPr>
              <a:t>		p</a:t>
            </a:r>
            <a:r>
              <a:rPr lang="en-US" sz="1200" b="1" dirty="0" smtClean="0">
                <a:solidFill>
                  <a:srgbClr val="00FF00"/>
                </a:solidFill>
              </a:rPr>
              <a:t>L2</a:t>
            </a:r>
            <a:r>
              <a:rPr lang="en-US" sz="1800" b="1" dirty="0" smtClean="0">
                <a:solidFill>
                  <a:srgbClr val="00FF00"/>
                </a:solidFill>
              </a:rPr>
              <a:t>    p</a:t>
            </a:r>
            <a:r>
              <a:rPr lang="en-US" sz="1200" b="1" dirty="0" smtClean="0">
                <a:solidFill>
                  <a:srgbClr val="00FF00"/>
                </a:solidFill>
              </a:rPr>
              <a:t>R1</a:t>
            </a:r>
            <a:r>
              <a:rPr lang="en-US" sz="1800" b="1" dirty="0" smtClean="0">
                <a:solidFill>
                  <a:srgbClr val="00FF00"/>
                </a:solidFill>
              </a:rPr>
              <a:t>		p</a:t>
            </a:r>
            <a:r>
              <a:rPr lang="en-US" sz="1200" b="1" dirty="0" smtClean="0">
                <a:solidFill>
                  <a:srgbClr val="00FF00"/>
                </a:solidFill>
              </a:rPr>
              <a:t>R2</a:t>
            </a: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en-US" sz="1800" b="1" dirty="0" smtClean="0"/>
              <a:t>			</a:t>
            </a:r>
            <a:r>
              <a:rPr lang="bg-BG" sz="1800" b="1" dirty="0" smtClean="0"/>
              <a:t>б х б		</a:t>
            </a:r>
            <a:r>
              <a:rPr lang="bg-BG" sz="1800" b="1" dirty="0" err="1" smtClean="0"/>
              <a:t>б</a:t>
            </a:r>
            <a:r>
              <a:rPr lang="bg-BG" sz="1800" b="1" dirty="0" smtClean="0"/>
              <a:t> х б</a:t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>		</a:t>
            </a:r>
            <a:r>
              <a:rPr lang="en-US" sz="1800" b="1" dirty="0" smtClean="0">
                <a:solidFill>
                  <a:srgbClr val="00FF00"/>
                </a:solidFill>
              </a:rPr>
              <a:t>p</a:t>
            </a:r>
            <a:r>
              <a:rPr lang="en-US" sz="1200" b="1" dirty="0" smtClean="0">
                <a:solidFill>
                  <a:srgbClr val="00FF00"/>
                </a:solidFill>
              </a:rPr>
              <a:t>L3</a:t>
            </a:r>
            <a:r>
              <a:rPr lang="en-US" sz="1800" b="1" dirty="0" smtClean="0">
                <a:solidFill>
                  <a:srgbClr val="00FF00"/>
                </a:solidFill>
              </a:rPr>
              <a:t>		p</a:t>
            </a:r>
            <a:r>
              <a:rPr lang="en-US" sz="1200" b="1" dirty="0" smtClean="0">
                <a:solidFill>
                  <a:srgbClr val="00FF00"/>
                </a:solidFill>
              </a:rPr>
              <a:t>L4 </a:t>
            </a:r>
            <a:r>
              <a:rPr lang="en-US" sz="1800" b="1" dirty="0" smtClean="0">
                <a:solidFill>
                  <a:srgbClr val="00FF00"/>
                </a:solidFill>
              </a:rPr>
              <a:t>  p</a:t>
            </a:r>
            <a:r>
              <a:rPr lang="en-US" sz="1200" b="1" dirty="0" smtClean="0">
                <a:solidFill>
                  <a:srgbClr val="00FF00"/>
                </a:solidFill>
              </a:rPr>
              <a:t>R3</a:t>
            </a:r>
            <a:r>
              <a:rPr lang="en-US" sz="1800" b="1" dirty="0" smtClean="0">
                <a:solidFill>
                  <a:srgbClr val="00FF00"/>
                </a:solidFill>
              </a:rPr>
              <a:t>		p</a:t>
            </a:r>
            <a:r>
              <a:rPr lang="en-US" sz="1200" b="1" dirty="0" smtClean="0">
                <a:solidFill>
                  <a:srgbClr val="00FF00"/>
                </a:solidFill>
              </a:rPr>
              <a:t>R4</a:t>
            </a:r>
            <a:r>
              <a:rPr lang="bg-BG" sz="1800" b="1" dirty="0" smtClean="0">
                <a:solidFill>
                  <a:srgbClr val="00FF00"/>
                </a:solidFill>
              </a:rPr>
              <a:t/>
            </a:r>
            <a:br>
              <a:rPr lang="bg-BG" sz="1800" b="1" dirty="0" smtClean="0">
                <a:solidFill>
                  <a:srgbClr val="00FF00"/>
                </a:solidFill>
              </a:rPr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bg-BG" sz="2000" b="1" dirty="0" smtClean="0">
                <a:solidFill>
                  <a:schemeClr val="tx1"/>
                </a:solidFill>
              </a:rPr>
              <a:t>Времето  за търсене на </a:t>
            </a:r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</a:rPr>
              <a:t> , </a:t>
            </a:r>
            <a:r>
              <a:rPr lang="bg-BG" sz="2000" b="1" dirty="0" smtClean="0">
                <a:solidFill>
                  <a:schemeClr val="tx1"/>
                </a:solidFill>
              </a:rPr>
              <a:t>което да е &lt; б е  :	</a:t>
            </a:r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r>
              <a:rPr lang="bg-BG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</a:rPr>
              <a:t>N</a:t>
            </a:r>
            <a:r>
              <a:rPr lang="bg-BG" sz="2000" b="1" dirty="0" smtClean="0">
                <a:solidFill>
                  <a:schemeClr val="tx1"/>
                </a:solidFill>
              </a:rPr>
              <a:t>) </a:t>
            </a: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bg-BG" sz="1800" b="1" dirty="0" smtClean="0">
                <a:effectLst/>
              </a:rPr>
              <a:t>Имаме 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>О(</a:t>
            </a:r>
            <a:r>
              <a:rPr lang="en-US" sz="1800" b="1" dirty="0" err="1" smtClean="0">
                <a:solidFill>
                  <a:srgbClr val="00FF00"/>
                </a:solidFill>
                <a:effectLst/>
              </a:rPr>
              <a:t>NlogN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>) </a:t>
            </a:r>
            <a:r>
              <a:rPr lang="bg-BG" sz="1800" b="1" dirty="0" smtClean="0">
                <a:effectLst/>
              </a:rPr>
              <a:t>от рекурсивните повиквания отляво и отдясно + </a:t>
            </a:r>
            <a:r>
              <a:rPr lang="en-US" sz="1800" b="1" dirty="0" smtClean="0">
                <a:effectLst/>
              </a:rPr>
              <a:t>O</a:t>
            </a:r>
            <a:r>
              <a:rPr lang="bg-BG" sz="1800" b="1" dirty="0" smtClean="0">
                <a:effectLst/>
              </a:rPr>
              <a:t>(</a:t>
            </a:r>
            <a:r>
              <a:rPr lang="en-US" sz="1800" b="1" dirty="0" smtClean="0">
                <a:effectLst/>
              </a:rPr>
              <a:t>N</a:t>
            </a:r>
            <a:r>
              <a:rPr lang="bg-BG" sz="1800" b="1" dirty="0" smtClean="0">
                <a:effectLst/>
              </a:rPr>
              <a:t>).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За сортирането по у е нужно още </a:t>
            </a:r>
            <a:r>
              <a:rPr lang="en-US" sz="1800" b="1" dirty="0" smtClean="0">
                <a:solidFill>
                  <a:srgbClr val="00FF00"/>
                </a:solidFill>
                <a:effectLst/>
              </a:rPr>
              <a:t>O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>(</a:t>
            </a:r>
            <a:r>
              <a:rPr lang="en-US" sz="1800" b="1" dirty="0" err="1" smtClean="0">
                <a:solidFill>
                  <a:srgbClr val="00FF00"/>
                </a:solidFill>
                <a:effectLst/>
              </a:rPr>
              <a:t>NlogN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>),  </a:t>
            </a:r>
            <a:r>
              <a:rPr lang="bg-BG" sz="1800" b="1" dirty="0" smtClean="0">
                <a:effectLst/>
              </a:rPr>
              <a:t>за всяко рекурсивно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			    </a:t>
            </a:r>
            <a:r>
              <a:rPr lang="bg-BG" sz="1400" b="1" dirty="0" smtClean="0">
                <a:solidFill>
                  <a:srgbClr val="00FF00"/>
                </a:solidFill>
                <a:effectLst/>
              </a:rPr>
              <a:t>2</a:t>
            </a:r>
            <a:r>
              <a:rPr lang="bg-BG" sz="1400" b="1" dirty="0" smtClean="0">
                <a:effectLst/>
              </a:rPr>
              <a:t>				 </a:t>
            </a:r>
            <a:r>
              <a:rPr lang="bg-BG" sz="1400" b="1" dirty="0" smtClean="0">
                <a:solidFill>
                  <a:schemeClr val="tx1"/>
                </a:solidFill>
                <a:effectLst/>
              </a:rPr>
              <a:t>  </a:t>
            </a:r>
            <a:r>
              <a:rPr lang="bg-BG" sz="1400" b="1" dirty="0" err="1" smtClean="0">
                <a:solidFill>
                  <a:schemeClr val="tx1"/>
                </a:solidFill>
                <a:effectLst/>
              </a:rPr>
              <a:t>2</a:t>
            </a:r>
            <a:r>
              <a:rPr lang="bg-BG" sz="1800" b="1" dirty="0" smtClean="0">
                <a:effectLst/>
              </a:rPr>
              <a:t>	 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повикване или общо </a:t>
            </a:r>
            <a:r>
              <a:rPr lang="en-US" sz="1800" b="1" dirty="0" smtClean="0">
                <a:solidFill>
                  <a:srgbClr val="00FF00"/>
                </a:solidFill>
                <a:effectLst/>
              </a:rPr>
              <a:t>O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>(</a:t>
            </a:r>
            <a:r>
              <a:rPr lang="en-US" sz="1800" b="1" dirty="0" err="1" smtClean="0">
                <a:solidFill>
                  <a:srgbClr val="00FF00"/>
                </a:solidFill>
                <a:effectLst/>
              </a:rPr>
              <a:t>Nlog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>  </a:t>
            </a:r>
            <a:r>
              <a:rPr lang="en-US" sz="1800" b="1" dirty="0" smtClean="0">
                <a:solidFill>
                  <a:srgbClr val="00FF00"/>
                </a:solidFill>
                <a:effectLst/>
              </a:rPr>
              <a:t>N</a:t>
            </a:r>
            <a:r>
              <a:rPr lang="bg-BG" sz="1800" b="1" dirty="0" smtClean="0">
                <a:solidFill>
                  <a:srgbClr val="00FF00"/>
                </a:solidFill>
                <a:effectLst/>
              </a:rPr>
              <a:t>).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(пълно претърсване: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 ).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M</a:t>
            </a:r>
            <a:r>
              <a:rPr lang="bg-BG" sz="1800" b="1" dirty="0" err="1" smtClean="0">
                <a:effectLst/>
              </a:rPr>
              <a:t>ожем</a:t>
            </a:r>
            <a:r>
              <a:rPr lang="bg-BG" sz="1800" b="1" dirty="0" smtClean="0">
                <a:effectLst/>
              </a:rPr>
              <a:t> още да ускорим: като предварително сортираме и по „</a:t>
            </a:r>
            <a:r>
              <a:rPr lang="en-US" sz="1800" b="1" dirty="0" smtClean="0">
                <a:effectLst/>
              </a:rPr>
              <a:t>x</a:t>
            </a:r>
            <a:r>
              <a:rPr lang="bg-BG" sz="1800" b="1" dirty="0" smtClean="0">
                <a:effectLst/>
              </a:rPr>
              <a:t>“ и по „у“ и изработим 2 списъка с точки (сортирани по „</a:t>
            </a:r>
            <a:r>
              <a:rPr lang="en-US" sz="1800" b="1" dirty="0" smtClean="0">
                <a:effectLst/>
              </a:rPr>
              <a:t>x</a:t>
            </a:r>
            <a:r>
              <a:rPr lang="bg-BG" sz="1800" b="1" dirty="0" smtClean="0">
                <a:effectLst/>
              </a:rPr>
              <a:t>“</a:t>
            </a:r>
            <a:r>
              <a:rPr lang="en-US" sz="1800" b="1" dirty="0" smtClean="0">
                <a:effectLst/>
              </a:rPr>
              <a:t> </a:t>
            </a:r>
            <a:r>
              <a:rPr lang="bg-BG" sz="1800" b="1" dirty="0" smtClean="0">
                <a:effectLst/>
              </a:rPr>
              <a:t>и по „</a:t>
            </a:r>
            <a:r>
              <a:rPr lang="en-US" sz="1800" b="1" dirty="0" smtClean="0">
                <a:effectLst/>
              </a:rPr>
              <a:t>y</a:t>
            </a:r>
            <a:r>
              <a:rPr lang="bg-BG" sz="1800" b="1" dirty="0" smtClean="0">
                <a:effectLst/>
              </a:rPr>
              <a:t>“</a:t>
            </a:r>
            <a:r>
              <a:rPr lang="en-US" sz="1800" b="1" dirty="0" smtClean="0">
                <a:effectLst/>
              </a:rPr>
              <a:t>)</a:t>
            </a:r>
            <a:r>
              <a:rPr lang="bg-BG" sz="1800" b="1" dirty="0" smtClean="0">
                <a:effectLst/>
              </a:rPr>
              <a:t>.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effectLst/>
              </a:rPr>
              <a:t>NlogN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) </a:t>
            </a:r>
            <a:r>
              <a:rPr lang="bg-BG" sz="1800" b="1" dirty="0" smtClean="0">
                <a:effectLst/>
              </a:rPr>
              <a:t>време в началото ). После, претърсваме списъка  по „</a:t>
            </a:r>
            <a:r>
              <a:rPr lang="en-US" sz="1800" b="1" dirty="0" smtClean="0">
                <a:effectLst/>
              </a:rPr>
              <a:t>x</a:t>
            </a:r>
            <a:r>
              <a:rPr lang="bg-BG" sz="1800" b="1" dirty="0" smtClean="0">
                <a:effectLst/>
              </a:rPr>
              <a:t>“ и махаме всички точки с разлика &gt; б. Автоматично остават само тези в лентата и  то сортирани по у. Това изисква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). 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общото време е:	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O(</a:t>
            </a:r>
            <a:r>
              <a:rPr lang="en-US" sz="1800" b="1" dirty="0" err="1" smtClean="0">
                <a:solidFill>
                  <a:schemeClr val="tx1"/>
                </a:solidFill>
                <a:effectLst/>
              </a:rPr>
              <a:t>NlogN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) +O(N)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356100" y="620713"/>
            <a:ext cx="0" cy="2520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627313" y="692150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867400" y="549275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339975" y="981075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2411413" y="2636838"/>
            <a:ext cx="367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cxnSp>
        <p:nvCxnSpPr>
          <p:cNvPr id="34825" name="Straight Arrow Connector 2"/>
          <p:cNvCxnSpPr>
            <a:cxnSpLocks noChangeShapeType="1"/>
          </p:cNvCxnSpPr>
          <p:nvPr/>
        </p:nvCxnSpPr>
        <p:spPr bwMode="auto">
          <a:xfrm>
            <a:off x="1692275" y="3644900"/>
            <a:ext cx="1511300" cy="792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6" name="Straight Arrow Connector 4"/>
          <p:cNvCxnSpPr>
            <a:cxnSpLocks noChangeShapeType="1"/>
          </p:cNvCxnSpPr>
          <p:nvPr/>
        </p:nvCxnSpPr>
        <p:spPr bwMode="auto">
          <a:xfrm flipH="1">
            <a:off x="3851275" y="4221163"/>
            <a:ext cx="5048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/>
          <p:cNvCxnSpPr/>
          <p:nvPr/>
        </p:nvCxnSpPr>
        <p:spPr bwMode="auto">
          <a:xfrm flipH="1">
            <a:off x="4103687" y="5373216"/>
            <a:ext cx="3276625" cy="1033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4032250" y="6165304"/>
            <a:ext cx="467742" cy="241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2843213" y="5445125"/>
            <a:ext cx="3816350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2844800" y="4868863"/>
            <a:ext cx="3095625" cy="35877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916238" y="4508500"/>
            <a:ext cx="2447925" cy="2159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9010650" cy="6192837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2000" b="1" dirty="0" err="1" smtClean="0">
                <a:solidFill>
                  <a:schemeClr val="accent5">
                    <a:lumMod val="10000"/>
                  </a:schemeClr>
                </a:solidFill>
                <a:effectLst/>
              </a:rPr>
              <a:t>многопоцесорен</a:t>
            </a:r>
            <a: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 вариант</a:t>
            </a:r>
            <a:br>
              <a:rPr lang="bg-BG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</a:br>
            <a:r>
              <a:rPr lang="bg-BG" sz="1800" b="1" dirty="0" smtClean="0">
                <a:effectLst/>
              </a:rPr>
              <a:t>Имаме  </a:t>
            </a: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1……</a:t>
            </a:r>
            <a:r>
              <a:rPr lang="en-US" sz="1800" b="1" dirty="0" err="1" smtClean="0">
                <a:effectLst/>
              </a:rPr>
              <a:t>jN</a:t>
            </a:r>
            <a:r>
              <a:rPr lang="bg-BG" sz="1800" b="1" dirty="0" smtClean="0">
                <a:effectLst/>
              </a:rPr>
              <a:t>;        </a:t>
            </a:r>
            <a:r>
              <a:rPr lang="en-US" sz="1800" b="1" dirty="0" err="1" smtClean="0">
                <a:effectLst/>
              </a:rPr>
              <a:t>ti</a:t>
            </a:r>
            <a:r>
              <a:rPr lang="bg-BG" sz="1800" b="1" dirty="0" smtClean="0">
                <a:effectLst/>
              </a:rPr>
              <a:t>….</a:t>
            </a:r>
            <a:r>
              <a:rPr lang="en-US" sz="1800" b="1" dirty="0" err="1" smtClean="0">
                <a:effectLst/>
              </a:rPr>
              <a:t>t</a:t>
            </a:r>
            <a:r>
              <a:rPr lang="en-US" sz="1200" b="1" dirty="0" err="1" smtClean="0">
                <a:effectLst/>
              </a:rPr>
              <a:t>N</a:t>
            </a:r>
            <a:r>
              <a:rPr lang="bg-BG" sz="1800" b="1" dirty="0" smtClean="0">
                <a:effectLst/>
              </a:rPr>
              <a:t>    и </a:t>
            </a:r>
            <a:r>
              <a:rPr lang="en-US" sz="1800" b="1" dirty="0" smtClean="0">
                <a:effectLst/>
              </a:rPr>
              <a:t>P</a:t>
            </a:r>
            <a:r>
              <a:rPr lang="bg-BG" sz="1800" b="1" dirty="0" smtClean="0">
                <a:effectLst/>
              </a:rPr>
              <a:t> процесора. 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Нека подреждаме първо на късите задачи. Нека Р=3: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задача		време</a:t>
            </a:r>
            <a:br>
              <a:rPr lang="bg-BG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1		3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2		5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3		6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4		10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5		11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6		14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7		15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8		18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j</a:t>
            </a:r>
            <a:r>
              <a:rPr lang="bg-BG" sz="1800" b="1" dirty="0" smtClean="0">
                <a:effectLst/>
              </a:rPr>
              <a:t>9		20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едно  решение (започваме с къси задачи и циклим по процесори):</a:t>
            </a:r>
            <a:br>
              <a:rPr lang="bg-BG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			</a:t>
            </a:r>
            <a:r>
              <a:rPr lang="en-US" sz="1600" b="1" dirty="0" smtClean="0">
                <a:effectLst/>
              </a:rPr>
              <a:t>j1	j4	j7</a:t>
            </a:r>
            <a:r>
              <a:rPr lang="bg-BG" sz="1600" b="1" dirty="0" smtClean="0">
                <a:effectLst/>
              </a:rPr>
              <a:t/>
            </a:r>
            <a:br>
              <a:rPr lang="bg-BG" sz="1600" b="1" dirty="0" smtClean="0">
                <a:effectLst/>
              </a:rPr>
            </a:br>
            <a:r>
              <a:rPr lang="en-US" sz="1600" b="1" dirty="0" smtClean="0">
                <a:effectLst/>
              </a:rPr>
              <a:t/>
            </a:r>
            <a:br>
              <a:rPr lang="en-US" sz="1600" b="1" dirty="0" smtClean="0">
                <a:effectLst/>
              </a:rPr>
            </a:br>
            <a:r>
              <a:rPr lang="bg-BG" sz="1600" b="1" dirty="0" smtClean="0">
                <a:effectLst/>
              </a:rPr>
              <a:t>		</a:t>
            </a:r>
            <a:r>
              <a:rPr lang="en-US" sz="1600" b="1" dirty="0" smtClean="0">
                <a:effectLst/>
              </a:rPr>
              <a:t>	j2	  j5	      j8</a:t>
            </a:r>
            <a:r>
              <a:rPr lang="bg-BG" sz="1600" b="1" dirty="0" smtClean="0">
                <a:effectLst/>
              </a:rPr>
              <a:t>			</a:t>
            </a:r>
            <a:br>
              <a:rPr lang="bg-BG" sz="1600" b="1" dirty="0" smtClean="0">
                <a:effectLst/>
              </a:rPr>
            </a:br>
            <a:r>
              <a:rPr lang="bg-BG" sz="1600" b="1" dirty="0" smtClean="0">
                <a:effectLst/>
              </a:rPr>
              <a:t/>
            </a:r>
            <a:br>
              <a:rPr lang="bg-BG" sz="1600" b="1" dirty="0" smtClean="0">
                <a:effectLst/>
              </a:rPr>
            </a:br>
            <a:r>
              <a:rPr lang="en-US" sz="1600" b="1" dirty="0" smtClean="0">
                <a:effectLst/>
              </a:rPr>
              <a:t>			j3	  j6		j9</a:t>
            </a:r>
            <a:r>
              <a:rPr lang="en-US" sz="2000" b="1" dirty="0" smtClean="0">
                <a:effectLst/>
              </a:rPr>
              <a:t>			</a:t>
            </a:r>
            <a:r>
              <a:rPr lang="bg-BG" sz="2000" b="1" dirty="0" smtClean="0">
                <a:effectLst/>
              </a:rPr>
              <a:t/>
            </a:r>
            <a:br>
              <a:rPr lang="bg-BG" sz="2000" b="1" dirty="0" smtClean="0">
                <a:effectLst/>
              </a:rPr>
            </a:br>
            <a:r>
              <a:rPr lang="en-US" sz="2000" b="1" dirty="0" smtClean="0">
                <a:effectLst/>
              </a:rPr>
              <a:t>		      	</a:t>
            </a:r>
            <a:r>
              <a:rPr lang="en-US" sz="1600" b="1" dirty="0" smtClean="0">
                <a:effectLst/>
              </a:rPr>
              <a:t>0      3 5  6        13  16  20   28 	 34     40</a:t>
            </a:r>
            <a:r>
              <a:rPr lang="bg-BG" sz="1600" b="1" dirty="0" smtClean="0">
                <a:effectLst/>
              </a:rPr>
              <a:t/>
            </a:r>
            <a:br>
              <a:rPr lang="bg-BG" sz="1600" b="1" dirty="0" smtClean="0">
                <a:effectLst/>
              </a:rPr>
            </a:br>
            <a:r>
              <a:rPr lang="bg-BG" sz="2000" b="1" dirty="0" smtClean="0">
                <a:effectLst/>
              </a:rPr>
              <a:t>Общо време на завършване 165. Средно 165/9 = 18.33</a:t>
            </a:r>
            <a:endParaRPr lang="en-US" sz="2000" b="1" dirty="0" smtClean="0">
              <a:effectLst/>
            </a:endParaRPr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3276600" y="1341438"/>
            <a:ext cx="0" cy="201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3492500" y="4508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3563938" y="48688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>
            <a:off x="3708400" y="54451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4427538" y="4508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4787900" y="48688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5076825" y="54451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ChangeArrowheads="1"/>
          </p:cNvSpPr>
          <p:nvPr/>
        </p:nvSpPr>
        <p:spPr bwMode="auto">
          <a:xfrm>
            <a:off x="1908175" y="3789363"/>
            <a:ext cx="2519363" cy="18716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2124075" y="2276475"/>
            <a:ext cx="3600450" cy="2889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2124075" y="1700213"/>
            <a:ext cx="2592388" cy="3603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124075" y="1125538"/>
            <a:ext cx="3095625" cy="35877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bg-BG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1477"/>
            <a:ext cx="8507413" cy="6365875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600" b="1" dirty="0" smtClean="0">
                <a:solidFill>
                  <a:schemeClr val="tx1"/>
                </a:solidFill>
                <a:effectLst/>
              </a:rPr>
              <a:t>Друга стратегия</a:t>
            </a:r>
            <a:r>
              <a:rPr lang="en-US" sz="1600" b="1" dirty="0" smtClean="0">
                <a:solidFill>
                  <a:schemeClr val="tx1"/>
                </a:solidFill>
                <a:effectLst/>
              </a:rPr>
              <a:t> (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когато Р дели </a:t>
            </a:r>
            <a:r>
              <a:rPr lang="en-US" sz="1600" b="1" dirty="0" smtClean="0">
                <a:solidFill>
                  <a:schemeClr val="tx1"/>
                </a:solidFill>
                <a:effectLst/>
              </a:rPr>
              <a:t>N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 точно</a:t>
            </a:r>
            <a:r>
              <a:rPr lang="en-US" sz="1600" b="1" dirty="0" smtClean="0">
                <a:solidFill>
                  <a:schemeClr val="tx1"/>
                </a:solidFill>
                <a:effectLst/>
              </a:rPr>
              <a:t>)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 е: за всяка група 0</a:t>
            </a:r>
            <a:r>
              <a:rPr lang="en-US" sz="16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&lt;=</a:t>
            </a:r>
            <a:r>
              <a:rPr lang="en-US" sz="16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effectLst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sz="1600" b="1" dirty="0" smtClean="0">
                <a:solidFill>
                  <a:schemeClr val="tx1"/>
                </a:solidFill>
                <a:effectLst/>
              </a:rPr>
              <a:t> N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effectLst/>
              </a:rPr>
              <a:t>P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 неразпределени най-къси задачи, избираме случайно един от процесорите.</a:t>
            </a:r>
            <a:r>
              <a:rPr lang="bg-BG" sz="14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/>
            </a:r>
            <a:br>
              <a:rPr lang="bg-BG" sz="14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J1	j5	j4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j2	j4        j7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j3	   j6	 	j8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        </a:t>
            </a:r>
            <a:r>
              <a:rPr lang="en-US" sz="1400" b="1" dirty="0" smtClean="0">
                <a:effectLst/>
              </a:rPr>
              <a:t>0       3 5 6  	     14 15      20    30	34      38</a:t>
            </a:r>
            <a:br>
              <a:rPr lang="en-US" sz="1400" b="1" dirty="0" smtClean="0">
                <a:effectLst/>
              </a:rPr>
            </a:br>
            <a:r>
              <a:rPr lang="bg-BG" sz="14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ако целим:минимизация на крайното време на завършване на всички задачи</a:t>
            </a:r>
            <a:br>
              <a:rPr lang="bg-BG" sz="14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</a:br>
            <a:r>
              <a:rPr lang="bg-BG" sz="16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по-горе това е 40 или 38.  </a:t>
            </a:r>
            <a:r>
              <a:rPr lang="en-US" sz="16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			</a:t>
            </a:r>
            <a:r>
              <a:rPr lang="bg-BG" sz="16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Ето подредба с </a:t>
            </a:r>
            <a:r>
              <a:rPr lang="en-US" sz="16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t = </a:t>
            </a:r>
            <a:r>
              <a:rPr lang="bg-BG" sz="16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34</a:t>
            </a:r>
            <a:r>
              <a:rPr lang="bg-BG" sz="18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: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j2	j5	j8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      j6		j9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       j1    j3    j4		j7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      </a:t>
            </a:r>
            <a:r>
              <a:rPr lang="en-US" sz="1400" b="1" dirty="0" smtClean="0">
                <a:effectLst/>
              </a:rPr>
              <a:t>0     3  5 9         14    16  19	34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600" b="1" dirty="0" smtClean="0">
                <a:effectLst/>
              </a:rPr>
              <a:t>очевидно тази подредба не може да се подобри, защото всички са заети през цялото време. Това обаче е друга стратегия </a:t>
            </a:r>
            <a:r>
              <a:rPr lang="en-US" sz="1600" b="1" dirty="0" smtClean="0">
                <a:effectLst/>
              </a:rPr>
              <a:t>– </a:t>
            </a:r>
            <a:r>
              <a:rPr lang="bg-BG" sz="1600" b="1" dirty="0" smtClean="0">
                <a:effectLst/>
              </a:rPr>
              <a:t>най-късо общо завършване.</a:t>
            </a:r>
            <a:endParaRPr lang="en-US" sz="1600" b="1" dirty="0" smtClean="0">
              <a:effectLst/>
            </a:endParaRP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2627313" y="11255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2627313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2771775" y="22764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3492500" y="11969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3563938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4356100" y="22764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1" name="Line 15"/>
          <p:cNvSpPr>
            <a:spLocks noChangeShapeType="1"/>
          </p:cNvSpPr>
          <p:nvPr/>
        </p:nvSpPr>
        <p:spPr bwMode="auto">
          <a:xfrm>
            <a:off x="1908175" y="4292600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2" name="Line 16"/>
          <p:cNvSpPr>
            <a:spLocks noChangeShapeType="1"/>
          </p:cNvSpPr>
          <p:nvPr/>
        </p:nvSpPr>
        <p:spPr bwMode="auto">
          <a:xfrm>
            <a:off x="1908175" y="5084763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3" name="Line 17"/>
          <p:cNvSpPr>
            <a:spLocks noChangeShapeType="1"/>
          </p:cNvSpPr>
          <p:nvPr/>
        </p:nvSpPr>
        <p:spPr bwMode="auto">
          <a:xfrm>
            <a:off x="2555875" y="37893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4" name="Line 18"/>
          <p:cNvSpPr>
            <a:spLocks noChangeShapeType="1"/>
          </p:cNvSpPr>
          <p:nvPr/>
        </p:nvSpPr>
        <p:spPr bwMode="auto">
          <a:xfrm>
            <a:off x="3203575" y="42926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5" name="Line 19"/>
          <p:cNvSpPr>
            <a:spLocks noChangeShapeType="1"/>
          </p:cNvSpPr>
          <p:nvPr/>
        </p:nvSpPr>
        <p:spPr bwMode="auto">
          <a:xfrm>
            <a:off x="2195513" y="50847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6" name="Line 20"/>
          <p:cNvSpPr>
            <a:spLocks noChangeShapeType="1"/>
          </p:cNvSpPr>
          <p:nvPr/>
        </p:nvSpPr>
        <p:spPr bwMode="auto">
          <a:xfrm>
            <a:off x="2627313" y="50847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7" name="Line 21"/>
          <p:cNvSpPr>
            <a:spLocks noChangeShapeType="1"/>
          </p:cNvSpPr>
          <p:nvPr/>
        </p:nvSpPr>
        <p:spPr bwMode="auto">
          <a:xfrm>
            <a:off x="3851275" y="50847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>
            <a:off x="3563938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9" name="Text Box 23"/>
          <p:cNvSpPr txBox="1">
            <a:spLocks noChangeArrowheads="1"/>
          </p:cNvSpPr>
          <p:nvPr/>
        </p:nvSpPr>
        <p:spPr bwMode="auto">
          <a:xfrm>
            <a:off x="6324600" y="1371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GB"/>
          </a:p>
        </p:txBody>
      </p:sp>
      <p:sp>
        <p:nvSpPr>
          <p:cNvPr id="7190" name="Text Box 24"/>
          <p:cNvSpPr txBox="1">
            <a:spLocks noChangeArrowheads="1"/>
          </p:cNvSpPr>
          <p:nvPr/>
        </p:nvSpPr>
        <p:spPr bwMode="auto">
          <a:xfrm>
            <a:off x="6858000" y="1447800"/>
            <a:ext cx="1920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bg-BG" sz="1600" b="1" dirty="0"/>
              <a:t>Има много възможни </a:t>
            </a:r>
          </a:p>
          <a:p>
            <a:r>
              <a:rPr lang="bg-BG" sz="1600" b="1" dirty="0"/>
              <a:t>стратегии</a:t>
            </a:r>
            <a:endParaRPr lang="en-GB" sz="1600" b="1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442" y="431122"/>
            <a:ext cx="8507413" cy="5791200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24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1.2 Кодове на 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  <a:effectLst/>
              </a:rPr>
              <a:t>Huffman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	(</a:t>
            </a:r>
            <a:r>
              <a:rPr lang="bg-BG" sz="1800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 компресия на файл.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)</a:t>
            </a:r>
            <a:br>
              <a:rPr lang="en-US" sz="1800" dirty="0" smtClean="0">
                <a:solidFill>
                  <a:schemeClr val="accent5">
                    <a:lumMod val="10000"/>
                  </a:schemeClr>
                </a:solidFill>
                <a:effectLst/>
              </a:rPr>
            </a:b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Нормално </a:t>
            </a:r>
            <a:r>
              <a:rPr lang="en-US" sz="1800" dirty="0" smtClean="0">
                <a:effectLst/>
              </a:rPr>
              <a:t>ASCII</a:t>
            </a:r>
            <a:r>
              <a:rPr lang="bg-BG" sz="1800" dirty="0" smtClean="0">
                <a:effectLst/>
              </a:rPr>
              <a:t> има 100 печатащи се символа </a:t>
            </a:r>
            <a:r>
              <a:rPr lang="en-US" sz="1800" dirty="0" smtClean="0">
                <a:effectLst/>
                <a:sym typeface="Wingdings" pitchFamily="2" charset="2"/>
              </a:rPr>
              <a:t></a:t>
            </a:r>
            <a:r>
              <a:rPr lang="bg-BG" sz="1800" dirty="0" smtClean="0">
                <a:effectLst/>
              </a:rPr>
              <a:t> </a:t>
            </a:r>
            <a:r>
              <a:rPr lang="en-US" sz="1800" dirty="0" smtClean="0">
                <a:effectLst/>
              </a:rPr>
              <a:t>log</a:t>
            </a:r>
            <a:r>
              <a:rPr lang="bg-BG" sz="1800" dirty="0" smtClean="0">
                <a:effectLst/>
              </a:rPr>
              <a:t>100 =7 бита </a:t>
            </a:r>
            <a:r>
              <a:rPr lang="en-US" sz="1800" dirty="0" smtClean="0">
                <a:effectLst/>
              </a:rPr>
              <a:t>+</a:t>
            </a:r>
            <a:r>
              <a:rPr lang="bg-BG" sz="1800" dirty="0" smtClean="0">
                <a:effectLst/>
              </a:rPr>
              <a:t> 1 бит  контрол по </a:t>
            </a:r>
            <a:r>
              <a:rPr lang="bg-BG" sz="1800" dirty="0" err="1" smtClean="0">
                <a:effectLst/>
              </a:rPr>
              <a:t>четност</a:t>
            </a:r>
            <a:r>
              <a:rPr lang="bg-BG" sz="1800" dirty="0" smtClean="0">
                <a:effectLst/>
              </a:rPr>
              <a:t>.</a:t>
            </a:r>
            <a:r>
              <a:rPr lang="en-US" sz="1800" dirty="0" smtClean="0">
                <a:effectLst/>
              </a:rPr>
              <a:t>	</a:t>
            </a:r>
            <a:r>
              <a:rPr lang="bg-BG" sz="1800" dirty="0" smtClean="0">
                <a:effectLst/>
              </a:rPr>
              <a:t>Т.е. 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за С символа са нужни </a:t>
            </a:r>
            <a:r>
              <a:rPr lang="en-US" sz="1800" b="1" dirty="0" err="1" smtClean="0">
                <a:solidFill>
                  <a:schemeClr val="tx1"/>
                </a:solidFill>
                <a:effectLst/>
              </a:rPr>
              <a:t>logC</a:t>
            </a:r>
            <a:r>
              <a:rPr lang="bg-BG" sz="1800" b="1" dirty="0" smtClean="0">
                <a:solidFill>
                  <a:schemeClr val="tx1"/>
                </a:solidFill>
                <a:effectLst/>
              </a:rPr>
              <a:t>  бита за кодиране</a:t>
            </a:r>
            <a:r>
              <a:rPr lang="bg-BG" sz="1800" dirty="0" smtClean="0">
                <a:solidFill>
                  <a:schemeClr val="tx1"/>
                </a:solidFill>
                <a:effectLst/>
              </a:rPr>
              <a:t>.</a:t>
            </a: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i="1" dirty="0" smtClean="0">
                <a:effectLst/>
              </a:rPr>
              <a:t>Нека във файл имаме само символи   </a:t>
            </a:r>
            <a:r>
              <a:rPr lang="en-US" sz="2000" b="1" i="1" dirty="0" smtClean="0">
                <a:solidFill>
                  <a:srgbClr val="0000FF"/>
                </a:solidFill>
                <a:effectLst/>
              </a:rPr>
              <a:t>a</a:t>
            </a:r>
            <a:r>
              <a:rPr lang="bg-BG" sz="2000" b="1" i="1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sz="2000" b="1" i="1" dirty="0" smtClean="0">
                <a:solidFill>
                  <a:srgbClr val="0000FF"/>
                </a:solidFill>
                <a:effectLst/>
              </a:rPr>
              <a:t>e</a:t>
            </a:r>
            <a:r>
              <a:rPr lang="bg-BG" sz="2000" b="1" i="1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sz="2000" b="1" i="1" dirty="0" smtClean="0">
                <a:solidFill>
                  <a:srgbClr val="0000FF"/>
                </a:solidFill>
                <a:effectLst/>
              </a:rPr>
              <a:t>I</a:t>
            </a:r>
            <a:r>
              <a:rPr lang="bg-BG" sz="2000" b="1" i="1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sz="2000" b="1" i="1" dirty="0" smtClean="0">
                <a:solidFill>
                  <a:srgbClr val="0000FF"/>
                </a:solidFill>
                <a:effectLst/>
              </a:rPr>
              <a:t>s</a:t>
            </a:r>
            <a:r>
              <a:rPr lang="bg-BG" sz="2000" b="1" i="1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sz="2000" b="1" i="1" dirty="0" smtClean="0">
                <a:solidFill>
                  <a:srgbClr val="0000FF"/>
                </a:solidFill>
                <a:effectLst/>
              </a:rPr>
              <a:t>t</a:t>
            </a:r>
            <a:r>
              <a:rPr lang="bg-BG" sz="2000" b="1" i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effectLst/>
              </a:rPr>
              <a:t>,</a:t>
            </a:r>
            <a:r>
              <a:rPr lang="bg-BG" sz="2000" b="1" i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effectLst/>
              </a:rPr>
              <a:t>blank</a:t>
            </a:r>
            <a:r>
              <a:rPr lang="bg-BG" sz="2000" b="1" i="1" dirty="0" smtClean="0">
                <a:solidFill>
                  <a:srgbClr val="0000FF"/>
                </a:solidFill>
                <a:effectLst/>
              </a:rPr>
              <a:t>, </a:t>
            </a:r>
            <a:r>
              <a:rPr lang="en-US" sz="2000" b="1" i="1" dirty="0" smtClean="0">
                <a:solidFill>
                  <a:srgbClr val="0000FF"/>
                </a:solidFill>
                <a:effectLst/>
              </a:rPr>
              <a:t>NL</a:t>
            </a:r>
            <a:r>
              <a:rPr lang="bg-BG" sz="1800" i="1" dirty="0" smtClean="0">
                <a:effectLst/>
              </a:rPr>
              <a:t>. </a:t>
            </a:r>
            <a:r>
              <a:rPr lang="bg-BG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Нека след статистика знаем че във файла има  10 –</a:t>
            </a:r>
            <a:r>
              <a:rPr lang="en-US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a</a:t>
            </a:r>
            <a:r>
              <a:rPr lang="bg-BG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; 15 </a:t>
            </a:r>
            <a:r>
              <a:rPr lang="en-US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e</a:t>
            </a:r>
            <a:r>
              <a:rPr lang="bg-BG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; 12 </a:t>
            </a:r>
            <a:r>
              <a:rPr lang="en-US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I</a:t>
            </a:r>
            <a:r>
              <a:rPr lang="bg-BG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; 3 </a:t>
            </a:r>
            <a:r>
              <a:rPr lang="en-US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s</a:t>
            </a:r>
            <a:r>
              <a:rPr lang="bg-BG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; 4 </a:t>
            </a:r>
            <a:r>
              <a:rPr lang="en-US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t</a:t>
            </a:r>
            <a:r>
              <a:rPr lang="bg-BG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; 13 </a:t>
            </a:r>
            <a:r>
              <a:rPr lang="en-US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blanks</a:t>
            </a:r>
            <a:r>
              <a:rPr lang="bg-BG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; 1 </a:t>
            </a:r>
            <a:r>
              <a:rPr lang="en-US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ML</a:t>
            </a:r>
            <a:r>
              <a:rPr lang="bg-BG" sz="1800" i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. Нужни са 174 бита за съхраняване на поредицата</a:t>
            </a:r>
            <a:r>
              <a:rPr lang="bg-BG" sz="1800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/>
            </a:r>
            <a:br>
              <a:rPr lang="bg-BG" sz="1800" dirty="0" smtClean="0">
                <a:solidFill>
                  <a:schemeClr val="accent5">
                    <a:lumMod val="10000"/>
                  </a:schemeClr>
                </a:solidFill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bg-BG" sz="1800" b="1" dirty="0" smtClean="0">
                <a:solidFill>
                  <a:schemeClr val="tx1"/>
                </a:solidFill>
                <a:effectLst/>
              </a:rPr>
              <a:t>буква		код		честота		общо бита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a		000		10		30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e		001		15		45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I		010		12		36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s		011		3		9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t		100		4		12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space		101		13		39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NL		110		1		3</a:t>
            </a:r>
            <a:r>
              <a:rPr lang="bg-BG" sz="1800" dirty="0" smtClean="0">
                <a:effectLst/>
              </a:rPr>
              <a:t/>
            </a:r>
            <a:br>
              <a:rPr lang="bg-BG" sz="1800" dirty="0" smtClean="0">
                <a:effectLst/>
              </a:rPr>
            </a:br>
            <a:r>
              <a:rPr lang="bg-BG" sz="1800" dirty="0" smtClean="0">
                <a:effectLst/>
              </a:rPr>
              <a:t>общо						174</a:t>
            </a:r>
            <a:endParaRPr lang="en-US" sz="1800" dirty="0" smtClean="0">
              <a:effectLst/>
            </a:endParaRPr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>
            <a:off x="251520" y="5877272"/>
            <a:ext cx="6551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>
            <a:off x="6219825" y="2105025"/>
            <a:ext cx="0" cy="1524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>
            <a:off x="6229350" y="2085975"/>
            <a:ext cx="1524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 flipH="1">
            <a:off x="6629400" y="2105025"/>
            <a:ext cx="1524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6781800" y="2124075"/>
            <a:ext cx="0" cy="1524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19"/>
          <p:cNvSpPr>
            <a:spLocks noChangeArrowheads="1"/>
          </p:cNvSpPr>
          <p:nvPr/>
        </p:nvSpPr>
        <p:spPr bwMode="auto">
          <a:xfrm>
            <a:off x="6588125" y="4292600"/>
            <a:ext cx="3603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19" name="Oval 18"/>
          <p:cNvSpPr>
            <a:spLocks noChangeArrowheads="1"/>
          </p:cNvSpPr>
          <p:nvPr/>
        </p:nvSpPr>
        <p:spPr bwMode="auto">
          <a:xfrm>
            <a:off x="5724525" y="4292600"/>
            <a:ext cx="4318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20" name="Oval 17"/>
          <p:cNvSpPr>
            <a:spLocks noChangeArrowheads="1"/>
          </p:cNvSpPr>
          <p:nvPr/>
        </p:nvSpPr>
        <p:spPr bwMode="auto">
          <a:xfrm>
            <a:off x="464343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21" name="Oval 16"/>
          <p:cNvSpPr>
            <a:spLocks noChangeArrowheads="1"/>
          </p:cNvSpPr>
          <p:nvPr/>
        </p:nvSpPr>
        <p:spPr bwMode="auto">
          <a:xfrm>
            <a:off x="3851275" y="42926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22" name="Oval 15"/>
          <p:cNvSpPr>
            <a:spLocks noChangeArrowheads="1"/>
          </p:cNvSpPr>
          <p:nvPr/>
        </p:nvSpPr>
        <p:spPr bwMode="auto">
          <a:xfrm>
            <a:off x="2843213" y="4292600"/>
            <a:ext cx="3603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23" name="Oval 14"/>
          <p:cNvSpPr>
            <a:spLocks noChangeArrowheads="1"/>
          </p:cNvSpPr>
          <p:nvPr/>
        </p:nvSpPr>
        <p:spPr bwMode="auto">
          <a:xfrm>
            <a:off x="2051050" y="42926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24" name="Oval 13"/>
          <p:cNvSpPr>
            <a:spLocks noChangeArrowheads="1"/>
          </p:cNvSpPr>
          <p:nvPr/>
        </p:nvSpPr>
        <p:spPr bwMode="auto">
          <a:xfrm>
            <a:off x="1116013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11" y="276447"/>
            <a:ext cx="8785225" cy="6365875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800" b="1" dirty="0" smtClean="0">
                <a:solidFill>
                  <a:schemeClr val="bg2">
                    <a:lumMod val="50000"/>
                  </a:schemeClr>
                </a:solidFill>
                <a:effectLst/>
              </a:rPr>
              <a:t>Ще представим стратегия постигаща за нормален файл 25% пестене, и 60% за дълги файлове. Варираме с дължината  на кода за различните символи. Най-честите 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sym typeface="Wingdings" pitchFamily="2" charset="2"/>
              </a:rPr>
              <a:t></a:t>
            </a:r>
            <a:r>
              <a:rPr lang="bg-BG" sz="1800" b="1" dirty="0" smtClean="0">
                <a:solidFill>
                  <a:schemeClr val="bg2">
                    <a:lumMod val="50000"/>
                  </a:schemeClr>
                </a:solidFill>
                <a:effectLst/>
              </a:rPr>
              <a:t> с най-къс код. При еднаква честота – няма значение кой.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Ето едно дърво, даващо начин за кодировка на нашата азбука от 7 символа:</a:t>
            </a:r>
            <a:br>
              <a:rPr lang="bg-BG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0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	1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		1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a	e	I	s	t	</a:t>
            </a:r>
            <a:r>
              <a:rPr lang="en-US" sz="1800" b="1" dirty="0" err="1" smtClean="0">
                <a:effectLst/>
              </a:rPr>
              <a:t>sp</a:t>
            </a:r>
            <a:r>
              <a:rPr lang="en-US" sz="1800" b="1" dirty="0" smtClean="0">
                <a:effectLst/>
              </a:rPr>
              <a:t>	</a:t>
            </a:r>
            <a:r>
              <a:rPr lang="en-US" sz="1800" b="1" dirty="0" err="1" smtClean="0">
                <a:effectLst/>
              </a:rPr>
              <a:t>nl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Данни има само в листата.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Кодировката е еднозначна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Ако символ 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c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i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 е  в дълбочина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d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i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 и се среща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f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i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пъти, то общата цена на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</a:b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</a:b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кодираната инф. е   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	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d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*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f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i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     за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с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i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/>
            </a:r>
            <a:br>
              <a:rPr lang="en-US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</a:br>
            <a:endParaRPr lang="en-US" sz="1800" b="1" dirty="0" smtClean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grpSp>
        <p:nvGrpSpPr>
          <p:cNvPr id="9226" name="Group 4"/>
          <p:cNvGrpSpPr>
            <a:grpSpLocks/>
          </p:cNvGrpSpPr>
          <p:nvPr/>
        </p:nvGrpSpPr>
        <p:grpSpPr bwMode="auto">
          <a:xfrm>
            <a:off x="2700338" y="5876925"/>
            <a:ext cx="288925" cy="358775"/>
            <a:chOff x="3787" y="1480"/>
            <a:chExt cx="182" cy="272"/>
          </a:xfrm>
        </p:grpSpPr>
        <p:sp>
          <p:nvSpPr>
            <p:cNvPr id="9247" name="Line 5"/>
            <p:cNvSpPr>
              <a:spLocks noChangeShapeType="1"/>
            </p:cNvSpPr>
            <p:nvPr/>
          </p:nvSpPr>
          <p:spPr bwMode="auto">
            <a:xfrm>
              <a:off x="3787" y="148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8" name="Line 6"/>
            <p:cNvSpPr>
              <a:spLocks noChangeShapeType="1"/>
            </p:cNvSpPr>
            <p:nvPr/>
          </p:nvSpPr>
          <p:spPr bwMode="auto">
            <a:xfrm>
              <a:off x="3787" y="175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9" name="Line 7"/>
            <p:cNvSpPr>
              <a:spLocks noChangeShapeType="1"/>
            </p:cNvSpPr>
            <p:nvPr/>
          </p:nvSpPr>
          <p:spPr bwMode="auto">
            <a:xfrm>
              <a:off x="3787" y="1480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50" name="Line 8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227" name="Oval 9"/>
          <p:cNvSpPr>
            <a:spLocks noChangeArrowheads="1"/>
          </p:cNvSpPr>
          <p:nvPr/>
        </p:nvSpPr>
        <p:spPr bwMode="auto">
          <a:xfrm>
            <a:off x="3348038" y="2276475"/>
            <a:ext cx="4318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28" name="Oval 10"/>
          <p:cNvSpPr>
            <a:spLocks noChangeArrowheads="1"/>
          </p:cNvSpPr>
          <p:nvPr/>
        </p:nvSpPr>
        <p:spPr bwMode="auto">
          <a:xfrm>
            <a:off x="1908175" y="3068638"/>
            <a:ext cx="3603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29" name="Oval 11"/>
          <p:cNvSpPr>
            <a:spLocks noChangeArrowheads="1"/>
          </p:cNvSpPr>
          <p:nvPr/>
        </p:nvSpPr>
        <p:spPr bwMode="auto">
          <a:xfrm>
            <a:off x="1403350" y="3789363"/>
            <a:ext cx="50482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30" name="Oval 20"/>
          <p:cNvSpPr>
            <a:spLocks noChangeArrowheads="1"/>
          </p:cNvSpPr>
          <p:nvPr/>
        </p:nvSpPr>
        <p:spPr bwMode="auto">
          <a:xfrm>
            <a:off x="3276600" y="3789363"/>
            <a:ext cx="4318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31" name="Oval 21"/>
          <p:cNvSpPr>
            <a:spLocks noChangeArrowheads="1"/>
          </p:cNvSpPr>
          <p:nvPr/>
        </p:nvSpPr>
        <p:spPr bwMode="auto">
          <a:xfrm>
            <a:off x="5364163" y="3068638"/>
            <a:ext cx="431800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32" name="Oval 22"/>
          <p:cNvSpPr>
            <a:spLocks noChangeArrowheads="1"/>
          </p:cNvSpPr>
          <p:nvPr/>
        </p:nvSpPr>
        <p:spPr bwMode="auto">
          <a:xfrm>
            <a:off x="7092950" y="3789363"/>
            <a:ext cx="5032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33" name="Oval 23"/>
          <p:cNvSpPr>
            <a:spLocks noChangeArrowheads="1"/>
          </p:cNvSpPr>
          <p:nvPr/>
        </p:nvSpPr>
        <p:spPr bwMode="auto">
          <a:xfrm>
            <a:off x="5219700" y="3789363"/>
            <a:ext cx="3603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34" name="Line 24"/>
          <p:cNvSpPr>
            <a:spLocks noChangeShapeType="1"/>
          </p:cNvSpPr>
          <p:nvPr/>
        </p:nvSpPr>
        <p:spPr bwMode="auto">
          <a:xfrm flipH="1">
            <a:off x="2268538" y="2420938"/>
            <a:ext cx="11509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5" name="Line 25"/>
          <p:cNvSpPr>
            <a:spLocks noChangeShapeType="1"/>
          </p:cNvSpPr>
          <p:nvPr/>
        </p:nvSpPr>
        <p:spPr bwMode="auto">
          <a:xfrm flipH="1">
            <a:off x="1763713" y="3213100"/>
            <a:ext cx="2873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6" name="Line 26"/>
          <p:cNvSpPr>
            <a:spLocks noChangeShapeType="1"/>
          </p:cNvSpPr>
          <p:nvPr/>
        </p:nvSpPr>
        <p:spPr bwMode="auto">
          <a:xfrm flipH="1">
            <a:off x="1403350" y="40052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>
            <a:off x="1692275" y="40052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8" name="Line 28"/>
          <p:cNvSpPr>
            <a:spLocks noChangeShapeType="1"/>
          </p:cNvSpPr>
          <p:nvPr/>
        </p:nvSpPr>
        <p:spPr bwMode="auto">
          <a:xfrm>
            <a:off x="2195513" y="3213100"/>
            <a:ext cx="10810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9" name="Line 29"/>
          <p:cNvSpPr>
            <a:spLocks noChangeShapeType="1"/>
          </p:cNvSpPr>
          <p:nvPr/>
        </p:nvSpPr>
        <p:spPr bwMode="auto">
          <a:xfrm flipH="1">
            <a:off x="3132138" y="40052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0" name="Line 30"/>
          <p:cNvSpPr>
            <a:spLocks noChangeShapeType="1"/>
          </p:cNvSpPr>
          <p:nvPr/>
        </p:nvSpPr>
        <p:spPr bwMode="auto">
          <a:xfrm>
            <a:off x="3635375" y="4005263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1" name="Line 31"/>
          <p:cNvSpPr>
            <a:spLocks noChangeShapeType="1"/>
          </p:cNvSpPr>
          <p:nvPr/>
        </p:nvSpPr>
        <p:spPr bwMode="auto">
          <a:xfrm>
            <a:off x="3779838" y="2420938"/>
            <a:ext cx="16557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2" name="Line 32"/>
          <p:cNvSpPr>
            <a:spLocks noChangeShapeType="1"/>
          </p:cNvSpPr>
          <p:nvPr/>
        </p:nvSpPr>
        <p:spPr bwMode="auto">
          <a:xfrm flipH="1">
            <a:off x="5435600" y="3213100"/>
            <a:ext cx="1444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3" name="Line 33"/>
          <p:cNvSpPr>
            <a:spLocks noChangeShapeType="1"/>
          </p:cNvSpPr>
          <p:nvPr/>
        </p:nvSpPr>
        <p:spPr bwMode="auto">
          <a:xfrm>
            <a:off x="5651500" y="3213100"/>
            <a:ext cx="15128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4" name="Line 34"/>
          <p:cNvSpPr>
            <a:spLocks noChangeShapeType="1"/>
          </p:cNvSpPr>
          <p:nvPr/>
        </p:nvSpPr>
        <p:spPr bwMode="auto">
          <a:xfrm flipH="1">
            <a:off x="4932363" y="3933825"/>
            <a:ext cx="4318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5" name="Line 35"/>
          <p:cNvSpPr>
            <a:spLocks noChangeShapeType="1"/>
          </p:cNvSpPr>
          <p:nvPr/>
        </p:nvSpPr>
        <p:spPr bwMode="auto">
          <a:xfrm>
            <a:off x="5435600" y="3933825"/>
            <a:ext cx="4318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6" name="Line 36"/>
          <p:cNvSpPr>
            <a:spLocks noChangeShapeType="1"/>
          </p:cNvSpPr>
          <p:nvPr/>
        </p:nvSpPr>
        <p:spPr bwMode="auto">
          <a:xfrm flipH="1">
            <a:off x="6948488" y="3933825"/>
            <a:ext cx="2873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35"/>
          <p:cNvSpPr>
            <a:spLocks noChangeArrowheads="1"/>
          </p:cNvSpPr>
          <p:nvPr/>
        </p:nvSpPr>
        <p:spPr bwMode="auto">
          <a:xfrm>
            <a:off x="1403350" y="58054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43" name="Oval 34"/>
          <p:cNvSpPr>
            <a:spLocks noChangeArrowheads="1"/>
          </p:cNvSpPr>
          <p:nvPr/>
        </p:nvSpPr>
        <p:spPr bwMode="auto">
          <a:xfrm>
            <a:off x="2339975" y="5805488"/>
            <a:ext cx="28733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44" name="Oval 33"/>
          <p:cNvSpPr>
            <a:spLocks noChangeArrowheads="1"/>
          </p:cNvSpPr>
          <p:nvPr/>
        </p:nvSpPr>
        <p:spPr bwMode="auto">
          <a:xfrm>
            <a:off x="3203575" y="5445125"/>
            <a:ext cx="28892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45" name="Oval 32"/>
          <p:cNvSpPr>
            <a:spLocks noChangeArrowheads="1"/>
          </p:cNvSpPr>
          <p:nvPr/>
        </p:nvSpPr>
        <p:spPr bwMode="auto">
          <a:xfrm>
            <a:off x="4067175" y="4941888"/>
            <a:ext cx="360363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46" name="Oval 31"/>
          <p:cNvSpPr>
            <a:spLocks noChangeArrowheads="1"/>
          </p:cNvSpPr>
          <p:nvPr/>
        </p:nvSpPr>
        <p:spPr bwMode="auto">
          <a:xfrm>
            <a:off x="5076825" y="4437063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47" name="Oval 30"/>
          <p:cNvSpPr>
            <a:spLocks noChangeArrowheads="1"/>
          </p:cNvSpPr>
          <p:nvPr/>
        </p:nvSpPr>
        <p:spPr bwMode="auto">
          <a:xfrm>
            <a:off x="6877050" y="4365625"/>
            <a:ext cx="358775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48" name="Oval 29"/>
          <p:cNvSpPr>
            <a:spLocks noChangeArrowheads="1"/>
          </p:cNvSpPr>
          <p:nvPr/>
        </p:nvSpPr>
        <p:spPr bwMode="auto">
          <a:xfrm>
            <a:off x="5940425" y="4365625"/>
            <a:ext cx="287338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49" name="Oval 16"/>
          <p:cNvSpPr>
            <a:spLocks noChangeArrowheads="1"/>
          </p:cNvSpPr>
          <p:nvPr/>
        </p:nvSpPr>
        <p:spPr bwMode="auto">
          <a:xfrm>
            <a:off x="6011863" y="1916113"/>
            <a:ext cx="360362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50" name="Oval 15"/>
          <p:cNvSpPr>
            <a:spLocks noChangeArrowheads="1"/>
          </p:cNvSpPr>
          <p:nvPr/>
        </p:nvSpPr>
        <p:spPr bwMode="auto">
          <a:xfrm>
            <a:off x="5076825" y="19161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51" name="Oval 14"/>
          <p:cNvSpPr>
            <a:spLocks noChangeArrowheads="1"/>
          </p:cNvSpPr>
          <p:nvPr/>
        </p:nvSpPr>
        <p:spPr bwMode="auto">
          <a:xfrm>
            <a:off x="4140200" y="1916113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52" name="Oval 13"/>
          <p:cNvSpPr>
            <a:spLocks noChangeArrowheads="1"/>
          </p:cNvSpPr>
          <p:nvPr/>
        </p:nvSpPr>
        <p:spPr bwMode="auto">
          <a:xfrm>
            <a:off x="3203575" y="1916113"/>
            <a:ext cx="215900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2268538" y="19161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54" name="Oval 11"/>
          <p:cNvSpPr>
            <a:spLocks noChangeArrowheads="1"/>
          </p:cNvSpPr>
          <p:nvPr/>
        </p:nvSpPr>
        <p:spPr bwMode="auto">
          <a:xfrm>
            <a:off x="1331913" y="19161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55" name="Oval 10"/>
          <p:cNvSpPr>
            <a:spLocks noChangeArrowheads="1"/>
          </p:cNvSpPr>
          <p:nvPr/>
        </p:nvSpPr>
        <p:spPr bwMode="auto">
          <a:xfrm>
            <a:off x="6877050" y="1412875"/>
            <a:ext cx="35877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2190" y="158660"/>
            <a:ext cx="8686800" cy="6223000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800" b="1" dirty="0" smtClean="0">
                <a:solidFill>
                  <a:schemeClr val="tx1"/>
                </a:solidFill>
                <a:effectLst/>
              </a:rPr>
              <a:t>Едно подобрение става при свиване дълбочината за възли с 1 листо</a:t>
            </a:r>
            <a:r>
              <a:rPr lang="bg-BG" sz="1800" b="1" dirty="0" smtClean="0">
                <a:effectLst/>
              </a:rPr>
              <a:t>: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					</a:t>
            </a:r>
            <a:r>
              <a:rPr lang="en-US" sz="1800" b="1" dirty="0" smtClean="0">
                <a:effectLst/>
              </a:rPr>
              <a:t>		</a:t>
            </a:r>
            <a:r>
              <a:rPr lang="en-US" sz="1800" b="1" dirty="0" err="1" smtClean="0">
                <a:effectLst/>
              </a:rPr>
              <a:t>nl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</a:t>
            </a:r>
            <a:r>
              <a:rPr lang="bg-BG" sz="1800" b="1" dirty="0" smtClean="0">
                <a:effectLst/>
              </a:rPr>
              <a:t>	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a	e	I	s	t	</a:t>
            </a:r>
            <a:r>
              <a:rPr lang="en-US" sz="1800" b="1" dirty="0" err="1" smtClean="0">
                <a:effectLst/>
              </a:rPr>
              <a:t>sp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Общата цена става 173, което изобщо не е подобрение.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Винаги работим </a:t>
            </a:r>
            <a:r>
              <a:rPr lang="bg-BG" sz="18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с пълно бинарно дърво</a:t>
            </a:r>
            <a:r>
              <a:rPr lang="en-US" sz="1800" b="1" dirty="0" smtClean="0">
                <a:effectLst/>
              </a:rPr>
              <a:t>.</a:t>
            </a:r>
            <a:r>
              <a:rPr lang="bg-BG" sz="1800" b="1" dirty="0" smtClean="0">
                <a:effectLst/>
              </a:rPr>
              <a:t> Иначе </a:t>
            </a:r>
            <a:r>
              <a:rPr lang="bg-BG" sz="1800" b="1" dirty="0" smtClean="0">
                <a:effectLst/>
                <a:sym typeface="Wingdings" pitchFamily="2" charset="2"/>
              </a:rPr>
              <a:t> редуцираме ..</a:t>
            </a:r>
            <a:r>
              <a:rPr lang="bg-BG" sz="1800" b="1" dirty="0" smtClean="0">
                <a:effectLst/>
              </a:rPr>
              <a:t> </a:t>
            </a:r>
            <a:r>
              <a:rPr lang="en-US" sz="1800" b="1" dirty="0" smtClean="0">
                <a:effectLst/>
              </a:rPr>
              <a:t/>
            </a:r>
            <a:br>
              <a:rPr lang="en-US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При символи само в листата, всяка последователност от 0 и 1 е еднозначна и може да се декодира. </a:t>
            </a:r>
            <a:r>
              <a:rPr lang="bg-BG" sz="1600" b="1" dirty="0" smtClean="0">
                <a:solidFill>
                  <a:schemeClr val="tx1"/>
                </a:solidFill>
                <a:effectLst/>
              </a:rPr>
              <a:t>Това е != от т.нар. префиксно кодиране</a:t>
            </a:r>
            <a:r>
              <a:rPr lang="bg-BG" sz="1400" b="1" dirty="0" smtClean="0">
                <a:effectLst/>
              </a:rPr>
              <a:t>.</a:t>
            </a:r>
            <a:br>
              <a:rPr lang="bg-BG" sz="1400" b="1" dirty="0" smtClean="0">
                <a:effectLst/>
              </a:rPr>
            </a:br>
            <a:r>
              <a:rPr lang="bg-BG" sz="1800" b="1" dirty="0" smtClean="0">
                <a:effectLst/>
              </a:rPr>
              <a:t>Проблемът се сведе до: намиране на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full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binary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ffectLst/>
              </a:rPr>
              <a:t>tree</a:t>
            </a:r>
            <a:r>
              <a:rPr lang="bg-BG" sz="1800" b="1" dirty="0" smtClean="0">
                <a:solidFill>
                  <a:srgbClr val="000000"/>
                </a:solidFill>
                <a:effectLst/>
              </a:rPr>
              <a:t> с мин. цена</a:t>
            </a:r>
            <a:r>
              <a:rPr lang="bg-BG" sz="1800" b="1" dirty="0" smtClean="0">
                <a:effectLst/>
              </a:rPr>
              <a:t>, в което символи има само по листата. Ето оптималното за примера (цена 146): 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			e	I	</a:t>
            </a:r>
            <a:r>
              <a:rPr lang="en-US" sz="1800" b="1" dirty="0" err="1" smtClean="0">
                <a:effectLst/>
              </a:rPr>
              <a:t>sp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		a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		t</a:t>
            </a:r>
            <a:br>
              <a:rPr lang="en-US" sz="1800" b="1" dirty="0" smtClean="0">
                <a:effectLst/>
              </a:rPr>
            </a:br>
            <a:r>
              <a:rPr lang="en-US" sz="1800" b="1" dirty="0" smtClean="0">
                <a:effectLst/>
              </a:rPr>
              <a:t>	s	</a:t>
            </a:r>
            <a:r>
              <a:rPr lang="en-US" sz="1800" b="1" dirty="0" err="1" smtClean="0">
                <a:effectLst/>
              </a:rPr>
              <a:t>nl</a:t>
            </a:r>
            <a:r>
              <a:rPr lang="en-US" sz="1800" b="1" dirty="0" smtClean="0">
                <a:effectLst/>
              </a:rPr>
              <a:t>			</a:t>
            </a:r>
            <a:r>
              <a:rPr lang="bg-BG" sz="1800" b="1" dirty="0" smtClean="0">
                <a:effectLst/>
              </a:rPr>
              <a:t/>
            </a:r>
            <a:br>
              <a:rPr lang="bg-BG" sz="1800" b="1" dirty="0" smtClean="0">
                <a:effectLst/>
              </a:rPr>
            </a:br>
            <a:r>
              <a:rPr lang="bg-BG" sz="2000" b="1" dirty="0" smtClean="0">
                <a:solidFill>
                  <a:schemeClr val="tx1"/>
                </a:solidFill>
                <a:effectLst/>
              </a:rPr>
              <a:t>виждаме колкото по-често, толкова по-горе в йерархията!</a:t>
            </a:r>
            <a:endParaRPr lang="en-US" sz="2000" b="1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0257" name="Oval 4"/>
          <p:cNvSpPr>
            <a:spLocks noChangeArrowheads="1"/>
          </p:cNvSpPr>
          <p:nvPr/>
        </p:nvSpPr>
        <p:spPr bwMode="auto">
          <a:xfrm>
            <a:off x="4067175" y="620713"/>
            <a:ext cx="64928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58" name="Oval 5"/>
          <p:cNvSpPr>
            <a:spLocks noChangeArrowheads="1"/>
          </p:cNvSpPr>
          <p:nvPr/>
        </p:nvSpPr>
        <p:spPr bwMode="auto">
          <a:xfrm>
            <a:off x="2916238" y="981075"/>
            <a:ext cx="50482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59" name="Oval 6"/>
          <p:cNvSpPr>
            <a:spLocks noChangeArrowheads="1"/>
          </p:cNvSpPr>
          <p:nvPr/>
        </p:nvSpPr>
        <p:spPr bwMode="auto">
          <a:xfrm>
            <a:off x="5003800" y="981075"/>
            <a:ext cx="647700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60" name="Oval 7"/>
          <p:cNvSpPr>
            <a:spLocks noChangeArrowheads="1"/>
          </p:cNvSpPr>
          <p:nvPr/>
        </p:nvSpPr>
        <p:spPr bwMode="auto">
          <a:xfrm>
            <a:off x="1979613" y="1412875"/>
            <a:ext cx="431800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61" name="Oval 8"/>
          <p:cNvSpPr>
            <a:spLocks noChangeArrowheads="1"/>
          </p:cNvSpPr>
          <p:nvPr/>
        </p:nvSpPr>
        <p:spPr bwMode="auto">
          <a:xfrm>
            <a:off x="3708400" y="1484313"/>
            <a:ext cx="576263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62" name="Oval 9"/>
          <p:cNvSpPr>
            <a:spLocks noChangeArrowheads="1"/>
          </p:cNvSpPr>
          <p:nvPr/>
        </p:nvSpPr>
        <p:spPr bwMode="auto">
          <a:xfrm>
            <a:off x="5435600" y="1484313"/>
            <a:ext cx="576263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63" name="Line 17"/>
          <p:cNvSpPr>
            <a:spLocks noChangeShapeType="1"/>
          </p:cNvSpPr>
          <p:nvPr/>
        </p:nvSpPr>
        <p:spPr bwMode="auto">
          <a:xfrm flipH="1">
            <a:off x="3419475" y="765175"/>
            <a:ext cx="8651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4" name="Line 18"/>
          <p:cNvSpPr>
            <a:spLocks noChangeShapeType="1"/>
          </p:cNvSpPr>
          <p:nvPr/>
        </p:nvSpPr>
        <p:spPr bwMode="auto">
          <a:xfrm flipH="1">
            <a:off x="2411413" y="1125538"/>
            <a:ext cx="6477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5" name="Line 19"/>
          <p:cNvSpPr>
            <a:spLocks noChangeShapeType="1"/>
          </p:cNvSpPr>
          <p:nvPr/>
        </p:nvSpPr>
        <p:spPr bwMode="auto">
          <a:xfrm flipH="1">
            <a:off x="1619250" y="1557338"/>
            <a:ext cx="5048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6" name="Line 20"/>
          <p:cNvSpPr>
            <a:spLocks noChangeShapeType="1"/>
          </p:cNvSpPr>
          <p:nvPr/>
        </p:nvSpPr>
        <p:spPr bwMode="auto">
          <a:xfrm>
            <a:off x="2124075" y="1557338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7" name="Line 21"/>
          <p:cNvSpPr>
            <a:spLocks noChangeShapeType="1"/>
          </p:cNvSpPr>
          <p:nvPr/>
        </p:nvSpPr>
        <p:spPr bwMode="auto">
          <a:xfrm>
            <a:off x="3348038" y="1125538"/>
            <a:ext cx="5762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8" name="Line 22"/>
          <p:cNvSpPr>
            <a:spLocks noChangeShapeType="1"/>
          </p:cNvSpPr>
          <p:nvPr/>
        </p:nvSpPr>
        <p:spPr bwMode="auto">
          <a:xfrm flipH="1">
            <a:off x="3419475" y="1557338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9" name="Line 23"/>
          <p:cNvSpPr>
            <a:spLocks noChangeShapeType="1"/>
          </p:cNvSpPr>
          <p:nvPr/>
        </p:nvSpPr>
        <p:spPr bwMode="auto">
          <a:xfrm>
            <a:off x="3924300" y="1557338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70" name="Line 24"/>
          <p:cNvSpPr>
            <a:spLocks noChangeShapeType="1"/>
          </p:cNvSpPr>
          <p:nvPr/>
        </p:nvSpPr>
        <p:spPr bwMode="auto">
          <a:xfrm>
            <a:off x="4500563" y="765175"/>
            <a:ext cx="647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71" name="Line 25"/>
          <p:cNvSpPr>
            <a:spLocks noChangeShapeType="1"/>
          </p:cNvSpPr>
          <p:nvPr/>
        </p:nvSpPr>
        <p:spPr bwMode="auto">
          <a:xfrm>
            <a:off x="5364163" y="1125538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72" name="Line 26"/>
          <p:cNvSpPr>
            <a:spLocks noChangeShapeType="1"/>
          </p:cNvSpPr>
          <p:nvPr/>
        </p:nvSpPr>
        <p:spPr bwMode="auto">
          <a:xfrm>
            <a:off x="5435600" y="1125538"/>
            <a:ext cx="15128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73" name="Line 27"/>
          <p:cNvSpPr>
            <a:spLocks noChangeShapeType="1"/>
          </p:cNvSpPr>
          <p:nvPr/>
        </p:nvSpPr>
        <p:spPr bwMode="auto">
          <a:xfrm flipH="1">
            <a:off x="5292725" y="15573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74" name="Line 28"/>
          <p:cNvSpPr>
            <a:spLocks noChangeShapeType="1"/>
          </p:cNvSpPr>
          <p:nvPr/>
        </p:nvSpPr>
        <p:spPr bwMode="auto">
          <a:xfrm>
            <a:off x="5724525" y="1557338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75" name="Oval 36"/>
          <p:cNvSpPr>
            <a:spLocks noChangeArrowheads="1"/>
          </p:cNvSpPr>
          <p:nvPr/>
        </p:nvSpPr>
        <p:spPr bwMode="auto">
          <a:xfrm>
            <a:off x="1763713" y="5445125"/>
            <a:ext cx="3603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76" name="Oval 37"/>
          <p:cNvSpPr>
            <a:spLocks noChangeArrowheads="1"/>
          </p:cNvSpPr>
          <p:nvPr/>
        </p:nvSpPr>
        <p:spPr bwMode="auto">
          <a:xfrm>
            <a:off x="2484438" y="5013325"/>
            <a:ext cx="431800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77" name="Oval 38"/>
          <p:cNvSpPr>
            <a:spLocks noChangeArrowheads="1"/>
          </p:cNvSpPr>
          <p:nvPr/>
        </p:nvSpPr>
        <p:spPr bwMode="auto">
          <a:xfrm>
            <a:off x="3348038" y="4508500"/>
            <a:ext cx="431800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78" name="Oval 39"/>
          <p:cNvSpPr>
            <a:spLocks noChangeArrowheads="1"/>
          </p:cNvSpPr>
          <p:nvPr/>
        </p:nvSpPr>
        <p:spPr bwMode="auto">
          <a:xfrm>
            <a:off x="4211638" y="4221163"/>
            <a:ext cx="431800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79" name="Oval 40"/>
          <p:cNvSpPr>
            <a:spLocks noChangeArrowheads="1"/>
          </p:cNvSpPr>
          <p:nvPr/>
        </p:nvSpPr>
        <p:spPr bwMode="auto">
          <a:xfrm>
            <a:off x="6372225" y="4149725"/>
            <a:ext cx="5048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80" name="Oval 41"/>
          <p:cNvSpPr>
            <a:spLocks noChangeArrowheads="1"/>
          </p:cNvSpPr>
          <p:nvPr/>
        </p:nvSpPr>
        <p:spPr bwMode="auto">
          <a:xfrm>
            <a:off x="5292725" y="3933825"/>
            <a:ext cx="5032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281" name="Line 42"/>
          <p:cNvSpPr>
            <a:spLocks noChangeShapeType="1"/>
          </p:cNvSpPr>
          <p:nvPr/>
        </p:nvSpPr>
        <p:spPr bwMode="auto">
          <a:xfrm flipH="1">
            <a:off x="4643438" y="4005263"/>
            <a:ext cx="8651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82" name="Line 43"/>
          <p:cNvSpPr>
            <a:spLocks noChangeShapeType="1"/>
          </p:cNvSpPr>
          <p:nvPr/>
        </p:nvSpPr>
        <p:spPr bwMode="auto">
          <a:xfrm>
            <a:off x="5580063" y="4005263"/>
            <a:ext cx="7207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83" name="Line 44"/>
          <p:cNvSpPr>
            <a:spLocks noChangeShapeType="1"/>
          </p:cNvSpPr>
          <p:nvPr/>
        </p:nvSpPr>
        <p:spPr bwMode="auto">
          <a:xfrm flipH="1">
            <a:off x="6227763" y="42211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84" name="Line 45"/>
          <p:cNvSpPr>
            <a:spLocks noChangeShapeType="1"/>
          </p:cNvSpPr>
          <p:nvPr/>
        </p:nvSpPr>
        <p:spPr bwMode="auto">
          <a:xfrm>
            <a:off x="6659563" y="4221163"/>
            <a:ext cx="2889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85" name="Line 46"/>
          <p:cNvSpPr>
            <a:spLocks noChangeShapeType="1"/>
          </p:cNvSpPr>
          <p:nvPr/>
        </p:nvSpPr>
        <p:spPr bwMode="auto">
          <a:xfrm>
            <a:off x="4500563" y="4292600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86" name="Line 47"/>
          <p:cNvSpPr>
            <a:spLocks noChangeShapeType="1"/>
          </p:cNvSpPr>
          <p:nvPr/>
        </p:nvSpPr>
        <p:spPr bwMode="auto">
          <a:xfrm flipH="1">
            <a:off x="3779838" y="4365625"/>
            <a:ext cx="6477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87" name="Line 48"/>
          <p:cNvSpPr>
            <a:spLocks noChangeShapeType="1"/>
          </p:cNvSpPr>
          <p:nvPr/>
        </p:nvSpPr>
        <p:spPr bwMode="auto">
          <a:xfrm flipH="1">
            <a:off x="2916238" y="4652963"/>
            <a:ext cx="5762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88" name="Line 49"/>
          <p:cNvSpPr>
            <a:spLocks noChangeShapeType="1"/>
          </p:cNvSpPr>
          <p:nvPr/>
        </p:nvSpPr>
        <p:spPr bwMode="auto">
          <a:xfrm>
            <a:off x="3492500" y="4724400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89" name="Line 50"/>
          <p:cNvSpPr>
            <a:spLocks noChangeShapeType="1"/>
          </p:cNvSpPr>
          <p:nvPr/>
        </p:nvSpPr>
        <p:spPr bwMode="auto">
          <a:xfrm>
            <a:off x="2700338" y="5157788"/>
            <a:ext cx="5032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90" name="Line 51"/>
          <p:cNvSpPr>
            <a:spLocks noChangeShapeType="1"/>
          </p:cNvSpPr>
          <p:nvPr/>
        </p:nvSpPr>
        <p:spPr bwMode="auto">
          <a:xfrm flipH="1">
            <a:off x="2051050" y="5157788"/>
            <a:ext cx="6492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91" name="Line 52"/>
          <p:cNvSpPr>
            <a:spLocks noChangeShapeType="1"/>
          </p:cNvSpPr>
          <p:nvPr/>
        </p:nvSpPr>
        <p:spPr bwMode="auto">
          <a:xfrm flipH="1">
            <a:off x="1619250" y="5589588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92" name="Line 53"/>
          <p:cNvSpPr>
            <a:spLocks noChangeShapeType="1"/>
          </p:cNvSpPr>
          <p:nvPr/>
        </p:nvSpPr>
        <p:spPr bwMode="auto">
          <a:xfrm>
            <a:off x="1908175" y="55895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93" name="Line 54"/>
          <p:cNvSpPr>
            <a:spLocks noChangeShapeType="1"/>
          </p:cNvSpPr>
          <p:nvPr/>
        </p:nvSpPr>
        <p:spPr bwMode="auto">
          <a:xfrm flipH="1" flipV="1">
            <a:off x="7391400" y="1828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8750"/>
            <a:ext cx="8893175" cy="6510338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8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>Символ		код		честота		общо-битове</a:t>
            </a:r>
            <a:r>
              <a:rPr lang="en-US" sz="18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  <a:t/>
            </a:r>
            <a:br>
              <a:rPr lang="en-US" sz="1800" b="1" dirty="0" smtClean="0">
                <a:solidFill>
                  <a:schemeClr val="accent5">
                    <a:lumMod val="10000"/>
                  </a:schemeClr>
                </a:solidFill>
                <a:effectLst/>
              </a:rPr>
            </a:br>
            <a:r>
              <a:rPr lang="en-US" sz="1800" b="1" dirty="0" smtClean="0"/>
              <a:t>a		001		10		30</a:t>
            </a:r>
            <a:br>
              <a:rPr lang="en-US" sz="1800" b="1" dirty="0" smtClean="0"/>
            </a:br>
            <a:r>
              <a:rPr lang="en-US" sz="1800" b="1" dirty="0" smtClean="0"/>
              <a:t>e		01		15		30		</a:t>
            </a:r>
            <a:br>
              <a:rPr lang="en-US" sz="1800" b="1" dirty="0" smtClean="0"/>
            </a:br>
            <a:r>
              <a:rPr lang="en-US" sz="1800" b="1" dirty="0" smtClean="0"/>
              <a:t>I		10		12		24</a:t>
            </a:r>
            <a:br>
              <a:rPr lang="en-US" sz="1800" b="1" dirty="0" smtClean="0"/>
            </a:br>
            <a:r>
              <a:rPr lang="en-US" sz="1800" b="1" dirty="0" smtClean="0"/>
              <a:t>s		00000		3		15</a:t>
            </a:r>
            <a:br>
              <a:rPr lang="en-US" sz="1800" b="1" dirty="0" smtClean="0"/>
            </a:br>
            <a:r>
              <a:rPr lang="en-US" sz="1800" b="1" dirty="0" smtClean="0"/>
              <a:t>t		0001		4		14</a:t>
            </a:r>
            <a:br>
              <a:rPr lang="en-US" sz="1800" b="1" dirty="0" smtClean="0"/>
            </a:br>
            <a:r>
              <a:rPr lang="en-US" sz="1800" b="1" dirty="0" smtClean="0"/>
              <a:t>space		11		13		26</a:t>
            </a:r>
            <a:br>
              <a:rPr lang="en-US" sz="1800" b="1" dirty="0" smtClean="0"/>
            </a:br>
            <a:r>
              <a:rPr lang="en-US" sz="1800" b="1" dirty="0" smtClean="0"/>
              <a:t>NL		00001		1		5</a:t>
            </a: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>общо 						146</a:t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1800" b="1" dirty="0" smtClean="0"/>
              <a:t>Има не един оптимален код. Напр. ако разменим деца в листа…</a:t>
            </a:r>
            <a:br>
              <a:rPr lang="bg-BG" sz="1800" b="1" dirty="0" smtClean="0"/>
            </a:br>
            <a:r>
              <a:rPr lang="bg-BG" sz="1800" b="1" dirty="0" smtClean="0"/>
              <a:t>Хофман през 1952 дава алгоритъм за кодиране.</a:t>
            </a:r>
            <a:br>
              <a:rPr lang="bg-BG" sz="1800" b="1" dirty="0" smtClean="0"/>
            </a:br>
            <a:r>
              <a:rPr lang="bg-BG" sz="1800" b="1" dirty="0" smtClean="0"/>
              <a:t/>
            </a:r>
            <a:br>
              <a:rPr lang="bg-BG" sz="1800" b="1" dirty="0" smtClean="0"/>
            </a:br>
            <a:r>
              <a:rPr lang="bg-BG" sz="2000" b="1" i="1" u="sng" dirty="0" smtClean="0">
                <a:solidFill>
                  <a:srgbClr val="00FF00"/>
                </a:solidFill>
              </a:rPr>
              <a:t>Алгоритъм на </a:t>
            </a:r>
            <a:r>
              <a:rPr lang="en-US" sz="2000" b="1" i="1" u="sng" dirty="0" smtClean="0">
                <a:solidFill>
                  <a:srgbClr val="00FF00"/>
                </a:solidFill>
              </a:rPr>
              <a:t>Huffman</a:t>
            </a:r>
            <a:br>
              <a:rPr lang="en-US" sz="2000" b="1" i="1" u="sng" dirty="0" smtClean="0">
                <a:solidFill>
                  <a:srgbClr val="00FF00"/>
                </a:solidFill>
              </a:rPr>
            </a:br>
            <a:r>
              <a:rPr lang="bg-BG" sz="2000" b="1" i="1" u="sng" dirty="0" smtClean="0">
                <a:solidFill>
                  <a:srgbClr val="00FF00"/>
                </a:solidFill>
              </a:rPr>
              <a:t/>
            </a:r>
            <a:br>
              <a:rPr lang="bg-BG" sz="2000" b="1" i="1" u="sng" dirty="0" smtClean="0">
                <a:solidFill>
                  <a:srgbClr val="00FF00"/>
                </a:solidFill>
              </a:rPr>
            </a:br>
            <a:r>
              <a:rPr lang="bg-BG" sz="1800" b="1" dirty="0" smtClean="0">
                <a:effectLst/>
              </a:rPr>
              <a:t>Имаме </a:t>
            </a: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С</a:t>
            </a:r>
            <a:r>
              <a:rPr lang="bg-BG" sz="18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bg-BG" sz="1800" b="1" dirty="0" smtClean="0">
                <a:effectLst/>
              </a:rPr>
              <a:t>символа.Правим набор дървета. “Тегло “ за дърво се получава от сума на честотите в листата му. 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С-1</a:t>
            </a:r>
            <a:r>
              <a:rPr lang="bg-BG" sz="18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bg-BG" sz="1800" b="1" dirty="0" smtClean="0">
                <a:effectLst/>
              </a:rPr>
              <a:t>пъти избираме 2 дървета Т</a:t>
            </a:r>
            <a:r>
              <a:rPr lang="bg-BG" sz="1400" b="1" dirty="0" smtClean="0">
                <a:effectLst/>
              </a:rPr>
              <a:t>1</a:t>
            </a:r>
            <a:r>
              <a:rPr lang="bg-BG" sz="1800" b="1" dirty="0" smtClean="0">
                <a:effectLst/>
              </a:rPr>
              <a:t> и Т</a:t>
            </a:r>
            <a:r>
              <a:rPr lang="bg-BG" sz="1400" b="1" dirty="0" smtClean="0">
                <a:effectLst/>
              </a:rPr>
              <a:t>2</a:t>
            </a:r>
            <a:r>
              <a:rPr lang="bg-BG" sz="1800" b="1" dirty="0" smtClean="0">
                <a:effectLst/>
              </a:rPr>
              <a:t>  с минимални тегла и ги обединяваме. 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В началото имаме С дървета с по 1 възел.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В края на алгоритъма имаме 1 дърво и това е оптималното кодово дърво.</a:t>
            </a:r>
            <a:br>
              <a:rPr lang="bg-BG" sz="1800" b="1" dirty="0" smtClean="0">
                <a:effectLst/>
              </a:rPr>
            </a:br>
            <a:r>
              <a:rPr lang="bg-BG" sz="1800" b="1" dirty="0" smtClean="0">
                <a:effectLst/>
              </a:rPr>
              <a:t>Ето за нашия пример:</a:t>
            </a:r>
            <a:endParaRPr lang="en-US" sz="1800" b="1" dirty="0" smtClean="0">
              <a:effectLst/>
            </a:endParaRP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250825" y="2997200"/>
            <a:ext cx="6119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etition">
  <a:themeElements>
    <a:clrScheme name="Competition 2">
      <a:dk1>
        <a:srgbClr val="800000"/>
      </a:dk1>
      <a:lt1>
        <a:srgbClr val="FFFFFF"/>
      </a:lt1>
      <a:dk2>
        <a:srgbClr val="FF9900"/>
      </a:dk2>
      <a:lt2>
        <a:srgbClr val="FFFF99"/>
      </a:lt2>
      <a:accent1>
        <a:srgbClr val="FF5050"/>
      </a:accent1>
      <a:accent2>
        <a:srgbClr val="CC3300"/>
      </a:accent2>
      <a:accent3>
        <a:srgbClr val="FFCAAA"/>
      </a:accent3>
      <a:accent4>
        <a:srgbClr val="DADADA"/>
      </a:accent4>
      <a:accent5>
        <a:srgbClr val="FFB3B3"/>
      </a:accent5>
      <a:accent6>
        <a:srgbClr val="B92D00"/>
      </a:accent6>
      <a:hlink>
        <a:srgbClr val="FFFF99"/>
      </a:hlink>
      <a:folHlink>
        <a:srgbClr val="FFCC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5C1F00"/>
        </a:dk1>
        <a:lt1>
          <a:srgbClr val="FFFFFF"/>
        </a:lt1>
        <a:dk2>
          <a:srgbClr val="990000"/>
        </a:dk2>
        <a:lt2>
          <a:srgbClr val="FFF9BB"/>
        </a:lt2>
        <a:accent1>
          <a:srgbClr val="FF3300"/>
        </a:accent1>
        <a:accent2>
          <a:srgbClr val="B86D52"/>
        </a:accent2>
        <a:accent3>
          <a:srgbClr val="CAAAAA"/>
        </a:accent3>
        <a:accent4>
          <a:srgbClr val="DADADA"/>
        </a:accent4>
        <a:accent5>
          <a:srgbClr val="FFADAA"/>
        </a:accent5>
        <a:accent6>
          <a:srgbClr val="A66249"/>
        </a:accent6>
        <a:hlink>
          <a:srgbClr val="FF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2">
        <a:dk1>
          <a:srgbClr val="800000"/>
        </a:dk1>
        <a:lt1>
          <a:srgbClr val="FFFFFF"/>
        </a:lt1>
        <a:dk2>
          <a:srgbClr val="FF9900"/>
        </a:dk2>
        <a:lt2>
          <a:srgbClr val="FFFF99"/>
        </a:lt2>
        <a:accent1>
          <a:srgbClr val="FF5050"/>
        </a:accent1>
        <a:accent2>
          <a:srgbClr val="CC3300"/>
        </a:accent2>
        <a:accent3>
          <a:srgbClr val="FFCAAA"/>
        </a:accent3>
        <a:accent4>
          <a:srgbClr val="DADADA"/>
        </a:accent4>
        <a:accent5>
          <a:srgbClr val="FFB3B3"/>
        </a:accent5>
        <a:accent6>
          <a:srgbClr val="B92D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3">
        <a:dk1>
          <a:srgbClr val="2A5400"/>
        </a:dk1>
        <a:lt1>
          <a:srgbClr val="FFFFFF"/>
        </a:lt1>
        <a:dk2>
          <a:srgbClr val="4A9400"/>
        </a:dk2>
        <a:lt2>
          <a:srgbClr val="F3F2D9"/>
        </a:lt2>
        <a:accent1>
          <a:srgbClr val="99CC00"/>
        </a:accent1>
        <a:accent2>
          <a:srgbClr val="6B4A39"/>
        </a:accent2>
        <a:accent3>
          <a:srgbClr val="B1C8AA"/>
        </a:accent3>
        <a:accent4>
          <a:srgbClr val="DADADA"/>
        </a:accent4>
        <a:accent5>
          <a:srgbClr val="CAE2AA"/>
        </a:accent5>
        <a:accent6>
          <a:srgbClr val="604233"/>
        </a:accent6>
        <a:hlink>
          <a:srgbClr val="E2BC5E"/>
        </a:hlink>
        <a:folHlink>
          <a:srgbClr val="AB7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4">
        <a:dk1>
          <a:srgbClr val="005A58"/>
        </a:dk1>
        <a:lt1>
          <a:srgbClr val="FFFFFF"/>
        </a:lt1>
        <a:dk2>
          <a:srgbClr val="009E9A"/>
        </a:dk2>
        <a:lt2>
          <a:srgbClr val="C5EBE4"/>
        </a:lt2>
        <a:accent1>
          <a:srgbClr val="0099CC"/>
        </a:accent1>
        <a:accent2>
          <a:srgbClr val="339933"/>
        </a:accent2>
        <a:accent3>
          <a:srgbClr val="AACCCA"/>
        </a:accent3>
        <a:accent4>
          <a:srgbClr val="DADADA"/>
        </a:accent4>
        <a:accent5>
          <a:srgbClr val="AACAE2"/>
        </a:accent5>
        <a:accent6>
          <a:srgbClr val="2D8A2D"/>
        </a:accent6>
        <a:hlink>
          <a:srgbClr val="00FF99"/>
        </a:hlink>
        <a:folHlink>
          <a:srgbClr val="4CD2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5">
        <a:dk1>
          <a:srgbClr val="000070"/>
        </a:dk1>
        <a:lt1>
          <a:srgbClr val="FFFFFF"/>
        </a:lt1>
        <a:dk2>
          <a:srgbClr val="0000FF"/>
        </a:dk2>
        <a:lt2>
          <a:srgbClr val="C5C5FF"/>
        </a:lt2>
        <a:accent1>
          <a:srgbClr val="0099FF"/>
        </a:accent1>
        <a:accent2>
          <a:srgbClr val="7883B4"/>
        </a:accent2>
        <a:accent3>
          <a:srgbClr val="AAAAFF"/>
        </a:accent3>
        <a:accent4>
          <a:srgbClr val="DADADA"/>
        </a:accent4>
        <a:accent5>
          <a:srgbClr val="AACAFF"/>
        </a:accent5>
        <a:accent6>
          <a:srgbClr val="6C76A3"/>
        </a:accent6>
        <a:hlink>
          <a:srgbClr val="00FFFF"/>
        </a:hlink>
        <a:folHlink>
          <a:srgbClr val="2DBF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6">
        <a:dk1>
          <a:srgbClr val="4D4D4D"/>
        </a:dk1>
        <a:lt1>
          <a:srgbClr val="FFFFFF"/>
        </a:lt1>
        <a:dk2>
          <a:srgbClr val="8202E2"/>
        </a:dk2>
        <a:lt2>
          <a:srgbClr val="CCCCFF"/>
        </a:lt2>
        <a:accent1>
          <a:srgbClr val="CC99FF"/>
        </a:accent1>
        <a:accent2>
          <a:srgbClr val="666699"/>
        </a:accent2>
        <a:accent3>
          <a:srgbClr val="C1AAEE"/>
        </a:accent3>
        <a:accent4>
          <a:srgbClr val="DADADA"/>
        </a:accent4>
        <a:accent5>
          <a:srgbClr val="E2CAFF"/>
        </a:accent5>
        <a:accent6>
          <a:srgbClr val="5C5C8A"/>
        </a:accent6>
        <a:hlink>
          <a:srgbClr val="FF7C80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7">
        <a:dk1>
          <a:srgbClr val="575863"/>
        </a:dk1>
        <a:lt1>
          <a:srgbClr val="FFFFFF"/>
        </a:lt1>
        <a:dk2>
          <a:srgbClr val="818982"/>
        </a:dk2>
        <a:lt2>
          <a:srgbClr val="EAEAEA"/>
        </a:lt2>
        <a:accent1>
          <a:srgbClr val="CC6600"/>
        </a:accent1>
        <a:accent2>
          <a:srgbClr val="A4A686"/>
        </a:accent2>
        <a:accent3>
          <a:srgbClr val="C1C4C1"/>
        </a:accent3>
        <a:accent4>
          <a:srgbClr val="DADADA"/>
        </a:accent4>
        <a:accent5>
          <a:srgbClr val="E2B8AA"/>
        </a:accent5>
        <a:accent6>
          <a:srgbClr val="949679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8">
        <a:dk1>
          <a:srgbClr val="000000"/>
        </a:dk1>
        <a:lt1>
          <a:srgbClr val="FFFFFF"/>
        </a:lt1>
        <a:dk2>
          <a:srgbClr val="000000"/>
        </a:dk2>
        <a:lt2>
          <a:srgbClr val="CDCDCD"/>
        </a:lt2>
        <a:accent1>
          <a:srgbClr val="CDD9F7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E3E9FA"/>
        </a:accent5>
        <a:accent6>
          <a:srgbClr val="8AE72D"/>
        </a:accent6>
        <a:hlink>
          <a:srgbClr val="0033CC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Competition</Template>
  <TotalTime>2464</TotalTime>
  <Words>609</Words>
  <Application>Microsoft Office PowerPoint</Application>
  <PresentationFormat>On-screen Show (4:3)</PresentationFormat>
  <Paragraphs>77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Competition</vt:lpstr>
      <vt:lpstr>Философия на алгоритмизирането (design techniques) ще разгледаме: постъпателни алгоритми, алгоритми - “разделяй и владей”, паралелни алгоритми, подобрения в математ. операции,  динамично програмиране,  алгоритми с backtracking, алгоритми от ‚теория на игрите‘    1. Постъпателни алгоритми (greedy algorithms)</vt:lpstr>
      <vt:lpstr>1.1simple scheduling problem</vt:lpstr>
      <vt:lpstr>Стратегията е най-късата задача – най-напред  (участва най-много във формиране времената за следващите задачи). Това винаги дава оптимално решение. Нека първата пусната задача е   j i1…j iN  с времена на завършване: t i1, t i1+t i2, t i1 +t i2 +t i3.  Цената на разпределението става:           N    C =          (N-k+1)t ik  “С” е оценката за направения график           k = 1      N   N        C= (N+1)     t ik  -     k*t ik    k = 1 k = 1 I член  не зависи от подредбата, а само втория (“к”).  Ако предположим, че в подредба  съществува x &gt;y, такова че  t ix&lt;t iy,  то ако разменим местата на j ix и j iy,  вторият член нараства и следователно общата цена намалява.  Всяка подредба в която работите не са наредени в нарастващ ред е неоптимална.   Затова и ОС sheduler дава приоритет на най-късите задачи първо.</vt:lpstr>
      <vt:lpstr>многопоцесорен вариант Имаме  j1……jN;        ti….tN    и P процесора.  Нека подреждаме първо на късите задачи. Нека Р=3: задача  време j1  3 j2  5 j3  6 j4  10 j5  11 j6  14 j7  15 j8  18 j9  20 едно  решение (започваме с къси задачи и циклим по процесори):     j1 j4 j7     j2   j5       j8        j3   j6  j9             0      3 5  6        13  16  20   28   34     40 Общо време на завършване 165. Средно 165/9 = 18.33</vt:lpstr>
      <vt:lpstr>Друга стратегия (когато Р дели N точно) е: за всяка група 0 &lt;= i &lt; N/P неразпределени най-къси задачи, избираме случайно един от процесорите.    J1 j5 j4    j2 j4        j7    j3    j6   j8           0       3 5 6        14 15      20    30 34      38 ако целим:минимизация на крайното време на завършване на всички задачи по-горе това е 40 или 38.     Ето подредба с t = 34:    j2 j5 j8           j6  j9          j1    j3    j4  j7         0     3  5 9         14    16  19 34 очевидно тази подредба не може да се подобри, защото всички са заети през цялото време. Това обаче е друга стратегия – най-късо общо завършване.</vt:lpstr>
      <vt:lpstr>1.2 Кодове на Huffman ( компресия на файл.)  Нормално ASCII има 100 печатащи се символа  log100 =7 бита + 1 бит  контрол по четност. Т.е. за С символа са нужни logC  бита за кодиране. Нека във файл имаме само символи   a,e,I,s,t , blank, NL. Нека след статистика знаем че във файла има  10 –a; 15 e; 12 I; 3 s; 4 t; 13 blanks; 1 ML. Нужни са 174 бита за съхраняване на поредицата  буква  код  честота  общо бита a  000  10  30 e  001  15  45 I  010  12  36 s  011  3  9 t  100  4  12 space  101  13  39 NL  110  1  3 общо      174</vt:lpstr>
      <vt:lpstr>Ще представим стратегия постигаща за нормален файл 25% пестене, и 60% за дълги файлове. Варираме с дължината  на кода за различните символи. Най-честите   с най-къс код. При еднаква честота – няма значение кой.  Ето едно дърво, даващо начин за кодировка на нашата азбука от 7 символа:     0     1      1   a e I s t sp nl  Данни има само в листата. Кодировката е еднозначна Ако символ  ci  е  в дълбочина di  и се среща fi пъти, то общата цена на   кодираната инф. е       dI * fi      за сi </vt:lpstr>
      <vt:lpstr>Едно подобрение става при свиване дълбочината за възли с 1 листо:           nl     a e I s t sp Общата цена става 173, което изобщо не е подобрение. Винаги работим с пълно бинарно дърво. Иначе  редуцираме ..  При символи само в листата, всяка последователност от 0 и 1 е еднозначна и може да се декодира. Това е != от т.нар. префиксно кодиране. Проблемът се сведе до: намиране на full binary tree с мин. цена, в което символи има само по листата. Ето оптималното за примера (цена 146):         e I sp      a     t  s nl    виждаме колкото по-често, толкова по-горе в йерархията!</vt:lpstr>
      <vt:lpstr>Символ  код  честота  общо-битове a  001  10  30 e  01  15  30   I  10  12  24 s  00000  3  15 t  0001  4  14 space  11  13  26 NL  00001  1  5 общо       146  Има не един оптимален код. Напр. ако разменим деца в листа… Хофман през 1952 дава алгоритъм за кодиране.  Алгоритъм на Huffman  Имаме С символа.Правим набор дървета. “Тегло “ за дърво се получава от сума на честотите в листата му.  С-1 пъти избираме 2 дървета Т1 и Т2  с минимални тегла и ги обединяваме.  В началото имаме С дървета с по 1 възел. В края на алгоритъма имаме 1 дърво и това е оптималното кодово дърво. Ето за нашия пример:</vt:lpstr>
      <vt:lpstr>начало:  10 15 12 3 4 13 1  а е I s t sp nl     първо обединение ( няма значение кое е ляво, така че реализиращата процедура няма да прави връщания назад). Теглото на новополученото д-во е сума:  10 15 12 4 13 4   T1      a e I t sp s nl Реализацията в програма е лесна: правим нов възел, установяваме 2 указателя и изчисляваме тегло. продължаваме:      T2    8          T1  t  10 15 12 13     s  nl   a e I sp              T3    18        T2  a   15 12 13  T1  t  e I sp s  nl</vt:lpstr>
      <vt:lpstr>                   18 T3         T2  a   T4   25  T1  t   e   15    I  sp s nl          33   T5        T3  e      T2  a    T4   25  T1  t   I  sp s nl  краят ( след обединението) беше вече показан</vt:lpstr>
      <vt:lpstr> Хофмановият алгоритъм води до оптимално  кодиране, както в  локална област, така и глобално  1. полученото дърво е пълно. То не може да се подобрява с местене възли      нагоре.  2. Две букви  (напр. “а, б” ) с мин. честота винаги са най-долу.   Доказваме с използване на обратно твърдение:  ако това не е така , (поне едното от а и б не е в най-дълбоко листо), то има някакво г (дървото е пълно) което е там. Но щом а е по-рядко срещано от г, то най-лесно ще подобрим общата цена като разменим  а и г.  3. Очевидно, 2 символа във възли с еднаква дълбочина могат да се разместват без променяне на оптималния избор.  </vt:lpstr>
      <vt:lpstr>PowerPoint Presentation</vt:lpstr>
      <vt:lpstr>1.3 Проблемът “пакетиране” Тези алгоритми са бързи, но не винаги дават оптимално решение.  Имаме N пакета с размери s1….sN  (0 &lt;= si &lt;1). Искаме да ги пакетираме в min брой торби, като всяка торба има обем 1.   Ето пример:    0.8 0.3 0.5      0.1    0.2 0.7 0.4    B1 B2 B3   Съществуват 2 версии на решения: - on-line всяка единица се поставя преди следваща (няма връщане назад).  - Off-line – първо изследваме всички, тогава започваме пакетиране. Може да изразходваме дори  2М торби (разхищение).   Алгоритмите от този вид дават само локална гаранция.</vt:lpstr>
      <vt:lpstr>PowerPoint Presentation</vt:lpstr>
      <vt:lpstr>Теорема 1 съществуват входни поредици,  които карат  който и да е on-line алгоритъм да използва поне 4/3 от оптималния брой торби (M).   Доказателство  Предполагаме обратното и нека М е четно. Алгоритъм „А“ обработва входната поредица I1 ( М малки ел., следвани от М големи). Вече сме обработили първите М елемента с on-line aлгоритъма „А“ и сме използвали „б“ торби. (знаем, че оптимално би било б=М/2, защото оптимален on-line алгоритъм би поставил 2 ел. в торба). Но ние  предположихме, че за всички елементи, алгоритмът  ще постигне :  2б/M &lt; 4/3 (нали така приехме) или 2б/М &lt; 4/3  или   б/М &lt;2/3  От друга страна: всички елементи ще се пакетират. Имаме „б“ торби с първите „б“ ел. Алгоритъмът  не може да постави по 2 от следващите големи ел. в 1 торба.  Тогава след края на алгоритъма, първите „б“ торби (те може да са &lt; половината) ще имат най-много по 2 ел. (може 2 малки или в някои - малък и голям, докогато това е възможно), а в последващите -само по 1.  За 2М елемента (които оптимално се редят в М торби) ще са нужни поне 2М – б торби.     (2М – б) / М &lt; 4/3 (съгласно допускането). Т.е.    б/М &gt;2/3  Имаме противоречие.  Следователно няма on-line алгоритъм, даващ по-добро от 4/3 спрямо оптималното решение за определена входна поредица.</vt:lpstr>
      <vt:lpstr>Има 3 алгоритъма , гарантиращи че броят използвани торби не надхвърля двукратно оптималния.   Next fit проверяваме дали следващият ел. в поредицата може да се постави в торбата, която съдържа последния ел. ако не – нова торба. Работи с линейно време. Ето резултат:            0.1  0.5    0.7   0.8        0.3  0.2    B1       0.4    B2         B3        B4            B5    </vt:lpstr>
      <vt:lpstr>PowerPoint Presentation</vt:lpstr>
      <vt:lpstr>   0.5 0.5  0.5  2/N        2/N    0.5 0.5  0.5  2/N   B1 B2 …. Bn/4  B n/4+1     оптимално пакетиране за поредицата        2/N    2/N   0.5    0.5    B1    B N/2  Next fit пакетиране за същата поредица(почти двойно разхищение) </vt:lpstr>
      <vt:lpstr>First Fit Предният алгоритъм създава нова торба не винаги, когато това е нужно - защото разглежда само последната. Например, подредбата преди – елемент с размер 0.3 може да се постави в В1 или В2 а не в нова. First Fit стратегията сканира всички торби за да установи дали може да постави новия ел.        0.1    0.5    0.3    0.7    0.8     0.2    B1   0.4      B2            B3  B4                         2   Тъй като се сканират предходните торби,  О(N   ). Може да се сведе до O(NlogN) – ако сканираме както при бинарно търсене. </vt:lpstr>
      <vt:lpstr>PowerPoint Presentation</vt:lpstr>
      <vt:lpstr>Best Fit  Вместо да поставяме нов елемент в първа възможна торба, го поставяме там където е възможно , но и има най-малко свободно място. Ето резултата:      0.3  0.1  0.5    0.7  0.8   0.2  0.4  B1  B2  B3  B4  Елемент с тегло 0.3 е поставен в В3, а не  в В2 (както беше в предната стратегия) .  Има подобрение, но не и при всички  поредици.   Затова оценката: ограниченията остават почти същите – 1.7 от оптимума ползвани торби.</vt:lpstr>
      <vt:lpstr>Off-line алгоритми  Това е алгоритъмът first fit decreasing:   0.2  0.3  0.1      0.4  0.8  0.7      0.5   B1  B2  B3 За случая, това е и оптималната подредба (глобално). Не винаги е така. Считаме, всички елементи са били подредени в намаляваща последователност.  Ще докажем, че ако оптимално пакетиране са нужни М торби, сега са нужни не-повече от      (4М + 1)/3 торби.</vt:lpstr>
      <vt:lpstr>Лема 1 Нека N ел. (сортирани намаляващо) с размери s1…sN могат да се подредят в М торби.Тогава всички ел., които first fit decreasing поставя в допълнителни торби (след М), имат размер - най-много 1/3.  Доказателство: Нека елемент ‚i‘ е първия в торба М+1. Да докажем si &lt;=1/3. Предполагаме  обратното:si &gt;1/3. Следва, че и  s1,…si-1 &gt;1/3 (иначе лемата е доказана).  Търсим къде може да има разхищение в нашия алгоритъм?  В торби В1….ВМ има най-много 2 елемента ( нали са &gt;1/3). Тогава в първите няколко торби може да има по 1 (голям) ел. а в оставащите до М по 2 ел. Нека приемем за възможно обратното: в торба Вx има 2 ел., а в торба By  1 el. и      1&lt;= x &lt; y &lt;= M. Нека x1 и x2 са елементите в Вx и y1 е елементът в By, x1&gt;=y1, а също и    x2 &gt;=si. Тогава:    x1 +x2 &gt;= y1 +si Значи,ако в началните торби имаше по 2 елемента, то и елемент „ si  „  може да се пъхне в By,заедно с y1, макар да е &gt;1/3. Но това не беше възможно – нали предполагахме, че това е първият елемент след M-тата торба.      # Дотук доказахме, че ако si&gt;1/3, в момента,        когато го обработваме,алгоритмът е            поставил в първите j торби по 1 ел., а в        оставащите M-j по 2 ел.</vt:lpstr>
      <vt:lpstr>Сега да покажем че няма начин всички елементи да се сложат в  М торби (щом първият оставащ след началното заемане  на М торби е  &gt;1/3)  За първите „j“ ел. няма алгоритъм, такъв че 2 да се сложат в 1 торба (ако можеше, first fit също щеше да го е направил ). Също така, никой елемент до „si„ не може да се пъхне в първите торби. Значи j начални торби са по 1 елемент, докато следващите елементи с размери  sj+1,s j+2…. S i-1  са в следващите  М-j торби и то по 2.   Т.е  броят елементи в тях е   2(М – j)  (ако някъде бяха по 3, лемата вече е доказана) Следователно,  елемент si( който предположихме е &gt;1/3) няма начин да се вкара в първите М торби : - няма алгоритъм, който да го вкара в първите j торби, защото ако можеше First fit алгоритмът щеше да го е направил.  - Не може и в оставащите M-j торби, защото в тях трябва да се появят        2(M-j)  +1 елемента. Това означава в някоя торба следва да има по 3 ел (а всеки беше &gt;1/3).   Но след като има алгоритъм, който би направил пакетиране в М торби, то очевидно допускането че Si &gt;=1/3 е грешно. Очевидно предвиждането в началото беше грешно  и           s i  &lt;=1/3 </vt:lpstr>
      <vt:lpstr>Лема 2 Броят елементи, поставени в допълнителните торби е най-много М-1 Доказателство: Приемаме обратното: в допълнителните торби има най-малко М ел. Знаем:            N           si &lt;= M (общият обем при оптим. подреждане= М торби * размер 1 торба, който сме приели за 1)          i=1 Нека   торба Bj е поела общо тегло Wj  (1&lt;= j &lt;= M) Нека първите М ел. в допълнителни торби са с размер x1…xM.  Тъй като елементите в първите М торби + елементите в първите М допълнителни са част от всички то:           общият обем   &gt;=   поетият обем от първите М торби + М елемента в дoпънителнителни  торби , или:  N       M  M        M           si  &gt;=  Wj +            xj   &gt;=   (Wj +xj)            i=1      j=1  j=1       j=1 Тъй като xj никой алгоритъм не е успял да вкара заедно с Wj в обща торба  Bj,  излиза, чеWj +xj &gt;1 . Тогава:           N        M  si     &gt;  1   &gt; M         i=1      j=1 Това е невъзможно, тъй като тези N ел. могат да се пакетират в М торби.       Следователно елементите в допълнителни торби са най-много М-1</vt:lpstr>
      <vt:lpstr>Окончателна Теорема  Нека М е оптималният брой торби за i елемента. First Fit decreasing никога не използва повече от (4М+1)/3 торби.  1. Имаме М-1 допълнителни елемента с размер 2. най-много 1/3. Значи, допълнителните торби са най-много  (М-1)/3.  Общият брой торби използвани в метода е максимум : М + ( М -1 )/ 3 =   =            (4М –1) /3  &lt;=  (4М +1)3  заключение:    методът ‚First Fit decreasing‘  е добър и бърз   </vt:lpstr>
      <vt:lpstr>Разделяй и владей (обработвай поотделно)   трябва да има поне две рекурсивни обръщения в програмата  2.1 Анализ на времето на изпълнение  време за изпълнение на частите + константно време на излъчване крайния резултат:   T(N)=  2T(N/2)  +O(N), знаем с оценка:О(NlogN)  Теорема                к Решението на у-нието T(N) =aT(N/b) + O(N )при  а&gt;=1; в &gt;1 е:    (а–броят на задачите; b–частите, k: време за обединение,около log b a)             log  a                       b      k     O(N    )        зa a&gt;b            k        k T(N) =  O(N  logN)    за а = b   //най-често            k     k      O(N   )          за a&lt;b</vt:lpstr>
      <vt:lpstr>      m         m-1             k         m    k      mk         km Нека  N = b    (най-често). Тогава  N/b = b          и    N   = (b    )  =   b      = b                k   m      =(b    )    (тези трансформации правим за да ни е по-удобно в доказателството)            Aко T(1) =1, то имаме:       m         m-1          k      m T(b    ) = aT(b      )   +(b      ) делим на a ^m   :          m         m                        m-1     m-1               k           m           T((b     ) / a = T(b     )/a +{  b       /a } ако продължим за останалите m:                    m-1    m-1               m-2    m-2          k       m-1              T(b      )/a = T(b     )/a +{b    /a}                    m-2    m-2              m-3      m-3         k         m-2              T(b     )/a  =  T(b      )/a +{b    /a  }             ….     …                   1      1            0      0      k       1               T(b   )/a  = T(b   )/a + {b    /a} сумираме отляво и отдясно (повечето членове се унищожават):      m     m          m     k        i         m        k       i  T(b    )/a =    1  +   {b    /a}  =  {b  /a }            i=1         i=0</vt:lpstr>
      <vt:lpstr>следователно:        m           m      m    k       i      k        T(N) = T(b   ) =a          {b   /a}     Ако а&gt;b ,                    i=0 то сумата е геом. намаляваща редица. За такава е известно, че се апроксимира с константното:          m         log b N          log b a T(N   ) =O(a   ) =O(a            ) =O(N    )    // увеличили сме                     3         2     //основата , намалили сме степента, напр   2    &lt;   3                       k                 k  ако а = в, всеки член =1.Членовете са 1 + log b  N   (=m) на брой и a =b    log b  a = k:           m          log b a               k               k  T(N) = O(a    log b N) = O(N          log b N)  = O(N    log b N)  = O(N   log b N)       k и ако  а&lt; b     , то членовете са геом. редица  в която всеки е   &gt;1 и като вземем предвид формулата от първата лекция за редици:  N    I       N+1     A =(A        - 1)/ (A-1)  i=0 то получаваме за случая:              m    k      m+1      k  m   k      m             k   m            k T(N)= a   ((b   /a )        -1) / ((b   /a) –1) = O(a   (b    /a)    ) = O((b   )    )= O(N    ) </vt:lpstr>
      <vt:lpstr>Ето пример с 3 случая на рекурсивно разбиване на задача на подзадачи.  1. сортировка чрез разделяне и сливане : a = b = 2; k=1.  Ние сме във втория случай и оценката е: O(NlogN)  2. имаме 3 проблема и всеки е над половината данни.  Комбинирането за краен резултат изисква O(N) време, тогава:  a=3,b=2, k=1.          log 2 3    1.59  Имаме случай 1 и   O(N             ) = O(N      )                          2 3. Ако в горния пример, времето за обединяване на резултата е      O(N   ), то сме във случай 3 и оценката е:         2             O(N    )</vt:lpstr>
      <vt:lpstr>2.2 Прoблемът “най-близко-стоящи точки”  Имаме Р точки в равнината, p1=(x1,y1)….. Разстоянието м/ду тях  :              2       2     1/2      [(x1 –x2)    + (y1-y2)    ]       Търсим най-близко-стоящите 2 точки.          2 Имаме N(N-1)/2 разстояния. Пълен тест:   O(N   )   Друг подход: Нека точките са сортирани по x координатата си. Ако не са, нужно е  допълнително време  O(NlogN):            </vt:lpstr>
      <vt:lpstr>Разделяме ги по вертикала на 2 (приблизително) равни части PL       PR:        dc       d L         d R        </vt:lpstr>
      <vt:lpstr>dl и dr могат да се изчислят рекурсивно ( O(NlogN) . Остава да изчислим dc за O(N) време и да постигнем:    O(NlogN)   +O(N)  Нека б=min(dl,dr). Ще изчисляваме dc само ако подобрява б !            P1         p2    dL   p3      p4        p6    p5                   p7                     б                 б  При равномерно разпределение,точките в лентата са малко: една по една ( O(N)  ): //за точките от лентата for(I=0;i&lt; numPointsInStrip; I++)  for (j=i+1; j&lt;numPointsInStrip; j++)   if(dist(pi,pj) &lt;б)    б = dist(pi,pj); ако точките в лентата са много (почти всички), горния подход е слаб.</vt:lpstr>
      <vt:lpstr>Нека точките са сортирани в лентата по “у”. Интересуват ни точки с „у“ - координати, различаващи се най-много с  б. Ако коорд. на pi и pj се разл. с повече от б, можем да преминем към  p i+1 ( ускорен вариант ).  Следва псевдо-код, описващ ситуацията: for(I=0; I&lt;numPointsInStrip; I++)  for( j=I+1; j&lt; numPointsInStrip; j++)   if (pi and pj ’coordinates differ by more than б)    break;  // next pi.   else    if(dist(pi,pj)&lt;б)    б = dist(pi,pj);  Тогава виждаме, че (спрямо p3) се обследват само p4 и p5:     dL  p1      p2              p3    p4    б           dR                p5          p6  p7     б б</vt:lpstr>
      <vt:lpstr>Всъщност, за всяко  pi, най-много 7 точки могат да се обследват в правоъгълната област  б *2б:   pL1  pL2    pR1  pR2      б х б  б х б      pL3  pL4   pR3  pR4  Времето  за търсене на dc , което да е &lt; б е  : O(N)  Имаме О(NlogN) от рекурсивните повиквания отляво и отдясно + O(N).  За сортирането по у е нужно още O(NlogN),  за всяко рекурсивно        2       2   повикване или общо O(Nlog  N). (пълно претърсване: O(N  ). Mожем още да ускорим: като предварително сортираме и по „x“ и по „у“ и изработим 2 списъка с точки (сортирани по „x“ и по „y“). ( O(NlogN) време в началото ). После, претърсваме списъка  по „x“ и махаме всички точки с разлика &gt; б. Автоматично остават само тези в лентата и  то сортирани по у. Това изисква O(N).   общото време е: O(NlogN) +O(N)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Философия на алгоритмизирането (design techniques) Постъпателни алгоритми (greedy algorithms)</dc:title>
  <dc:creator>nakov</dc:creator>
  <cp:lastModifiedBy>Ivan Stankov</cp:lastModifiedBy>
  <cp:revision>392</cp:revision>
  <dcterms:created xsi:type="dcterms:W3CDTF">2003-12-24T13:05:17Z</dcterms:created>
  <dcterms:modified xsi:type="dcterms:W3CDTF">2022-10-17T15:06:08Z</dcterms:modified>
</cp:coreProperties>
</file>