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Nuni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673C5B-F845-45AC-A7C9-0F822AEDAB8F}">
  <a:tblStyle styleId="{6D673C5B-F845-45AC-A7C9-0F822AEDA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LatoLight-bold.fntdata"/><Relationship Id="rId43" Type="http://schemas.openxmlformats.org/officeDocument/2006/relationships/font" Target="fonts/LatoLight-regular.fntdata"/><Relationship Id="rId46" Type="http://schemas.openxmlformats.org/officeDocument/2006/relationships/font" Target="fonts/LatoLight-boldItalic.fntdata"/><Relationship Id="rId45" Type="http://schemas.openxmlformats.org/officeDocument/2006/relationships/font" Target="fonts/Lato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unitoLight-bold.fntdata"/><Relationship Id="rId47" Type="http://schemas.openxmlformats.org/officeDocument/2006/relationships/font" Target="fonts/NunitoLight-regular.fntdata"/><Relationship Id="rId49" Type="http://schemas.openxmlformats.org/officeDocument/2006/relationships/font" Target="fonts/Nuni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Nunito-regular.fntdata"/><Relationship Id="rId34" Type="http://schemas.openxmlformats.org/officeDocument/2006/relationships/slide" Target="slides/slide28.xml"/><Relationship Id="rId37" Type="http://schemas.openxmlformats.org/officeDocument/2006/relationships/font" Target="fonts/Nunito-italic.fntdata"/><Relationship Id="rId36" Type="http://schemas.openxmlformats.org/officeDocument/2006/relationships/font" Target="fonts/Nunito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Nuni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FlatMap: usata per leggere le righe del csv e prendere le singole celle, in questo modo generiamo un RDD dove ogni elemento è composto dalla data opportunamente elaborata, dalla città e dal valore considerato, ovvero: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per la query 1: 0 oppure 1, 0 se la stringa letta nel file indica condizioni di meteo sereno, 1 altrimenti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per la query 2: valore in double di temperatura, umidità oppure pressione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per la query 3: valore in double della temperatura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</a:t>
            </a:r>
            <a:r>
              <a:rPr lang="en-US"/>
              <a:t>i è cercato di riparare il file delle temperaure, analizzando il file abbiamo notato che tutti i valori non corretti  della temperatura sono nell’ordine di 10^5, e che tutti i valori corretti invece nell’ordine di 10^2, quindi per correggerli abbiamo diviso tutti i valori non corretti di un fattore 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matToPair: per ogni </a:t>
            </a:r>
            <a:r>
              <a:rPr lang="en-US"/>
              <a:t> elemento dell’RDD </a:t>
            </a:r>
            <a:r>
              <a:rPr lang="en-US"/>
              <a:t>si aggiunge la nazione e si converte la data da UTC a quella locale della città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FIlter: in base alla query si effettuano dei filtri specifici: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query1: si filtrano i mesi, quindi si tengono solo le tuple presenti nell’RDD che contengono i mesi considerati nella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query2 e 3:si  tolgono i valori nulli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8d34fdde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88d34fdde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588d34fdde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88d34fdd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588d34fdd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588d34fdde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8d34fd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588d34fd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-ad ogni biforcazione si fa una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endParaRPr/>
          </a:p>
        </p:txBody>
      </p:sp>
      <p:sp>
        <p:nvSpPr>
          <p:cNvPr id="375" name="Google Shape;375;g588d34fd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88d34fdd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588d34fdd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588d34fdd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88d34fdd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588d34fdd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588d34fdd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88d34fdd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588d34fdd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588d34fdde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89090e51e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589090e51e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589090e51e_6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8e8094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588e8094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88d34fdd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tempi in secondi</a:t>
            </a:r>
            <a:endParaRPr/>
          </a:p>
        </p:txBody>
      </p:sp>
      <p:sp>
        <p:nvSpPr>
          <p:cNvPr id="447" name="Google Shape;447;g588d34fdd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816e5421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Buongiorno, cominciamo questa presentazione parlando dell’architettura e brevemente del data ingestion. Parleremo poi delle 3 query e faremo delle considerazioni sui tempi di esecuzione delle stesse.</a:t>
            </a:r>
            <a:endParaRPr/>
          </a:p>
        </p:txBody>
      </p:sp>
      <p:sp>
        <p:nvSpPr>
          <p:cNvPr id="171" name="Google Shape;171;g58816e5421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ada86f9d8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5ada86f9d8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5ada86f9d8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897e95bb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5897e95bb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897e95bbb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897e95bbb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897e95bbb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5897e95bbb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897e95bbb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5897e95bbb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897e95bbb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897e95bbb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897e95bbb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5897e95bbb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88d34fdd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588d34fdd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897e95bbb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5897e95bb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816e5421_2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8816e5421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816e5421_2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8816e5421_2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816e5421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8816e5421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8d34fdde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88d34fdde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588d34fdde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8d34fdd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88d34fdde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4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39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35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32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41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34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36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42.png"/><Relationship Id="rId9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43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3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80" y="0"/>
            <a:ext cx="12216680" cy="688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1282671" y="6197242"/>
            <a:ext cx="9651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7F7F7F"/>
                </a:solidFill>
                <a:latin typeface="Nunito Light"/>
                <a:ea typeface="Nunito Light"/>
                <a:cs typeface="Nunito Light"/>
                <a:sym typeface="Nunito Light"/>
              </a:rPr>
              <a:t>Montesano,Perrone,Pusceddu </a:t>
            </a:r>
            <a:endParaRPr i="0" sz="2000" u="none" cap="none" strike="noStrike">
              <a:solidFill>
                <a:srgbClr val="7F7F7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172" y="925076"/>
            <a:ext cx="1906974" cy="15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1056863" y="3538388"/>
            <a:ext cx="1005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Progetto </a:t>
            </a:r>
            <a:r>
              <a:rPr lang="en-US" sz="48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Batch processing</a:t>
            </a:r>
            <a:r>
              <a:rPr i="0" lang="en-US" sz="48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i="0" sz="4800" u="sng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5645149" y="317500"/>
            <a:ext cx="10033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5"/>
          <p:cNvSpPr txBox="1"/>
          <p:nvPr/>
        </p:nvSpPr>
        <p:spPr>
          <a:xfrm>
            <a:off x="2329700" y="5735550"/>
            <a:ext cx="71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SABD </a:t>
            </a:r>
            <a:r>
              <a:rPr lang="en-US" sz="2400">
                <a:solidFill>
                  <a:schemeClr val="dk1"/>
                </a:solidFill>
              </a:rPr>
              <a:t>2018-2019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-6575"/>
            <a:ext cx="12216676" cy="68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/>
          <p:nvPr/>
        </p:nvSpPr>
        <p:spPr>
          <a:xfrm flipH="1" rot="-5400000">
            <a:off x="9006150" y="-360725"/>
            <a:ext cx="28317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>
            <a:off x="1219905" y="176272"/>
            <a:ext cx="10033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34"/>
          <p:cNvSpPr txBox="1"/>
          <p:nvPr>
            <p:ph type="title"/>
          </p:nvPr>
        </p:nvSpPr>
        <p:spPr>
          <a:xfrm>
            <a:off x="1042681" y="3464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Pre-Processing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3863" y="113700"/>
            <a:ext cx="14382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325" y="1439325"/>
            <a:ext cx="8698601" cy="4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/>
          <p:nvPr/>
        </p:nvSpPr>
        <p:spPr>
          <a:xfrm flipH="1" rot="-5400000">
            <a:off x="9001650" y="-365225"/>
            <a:ext cx="28407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5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35"/>
          <p:cNvSpPr txBox="1"/>
          <p:nvPr>
            <p:ph type="title"/>
          </p:nvPr>
        </p:nvSpPr>
        <p:spPr>
          <a:xfrm>
            <a:off x="1042681" y="3464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1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675" y="1656400"/>
            <a:ext cx="11527350" cy="4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1788" y="176275"/>
            <a:ext cx="14382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/>
          <p:nvPr/>
        </p:nvSpPr>
        <p:spPr>
          <a:xfrm flipH="1" rot="-5400000">
            <a:off x="9001650" y="-365225"/>
            <a:ext cx="28407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6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36"/>
          <p:cNvSpPr txBox="1"/>
          <p:nvPr>
            <p:ph type="title"/>
          </p:nvPr>
        </p:nvSpPr>
        <p:spPr>
          <a:xfrm>
            <a:off x="1042681" y="2806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1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00" y="1592625"/>
            <a:ext cx="10287126" cy="4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8288" y="280675"/>
            <a:ext cx="23145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27375"/>
            <a:ext cx="122166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/>
          <p:nvPr/>
        </p:nvSpPr>
        <p:spPr>
          <a:xfrm flipH="1" rot="-5400000">
            <a:off x="9009450" y="-357450"/>
            <a:ext cx="28251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7"/>
          <p:cNvSpPr txBox="1"/>
          <p:nvPr>
            <p:ph type="title"/>
          </p:nvPr>
        </p:nvSpPr>
        <p:spPr>
          <a:xfrm>
            <a:off x="1042681" y="3464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2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2713" y="176275"/>
            <a:ext cx="14382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775" y="1333900"/>
            <a:ext cx="11477749" cy="4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/>
          <p:nvPr/>
        </p:nvSpPr>
        <p:spPr>
          <a:xfrm flipH="1" rot="-5400000">
            <a:off x="9009450" y="-357450"/>
            <a:ext cx="28251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38"/>
          <p:cNvSpPr txBox="1"/>
          <p:nvPr>
            <p:ph type="title"/>
          </p:nvPr>
        </p:nvSpPr>
        <p:spPr>
          <a:xfrm>
            <a:off x="1042681" y="2806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2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92" name="Google Shape;3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953" y="2434628"/>
            <a:ext cx="8514100" cy="2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3888" y="176275"/>
            <a:ext cx="23145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25" y="21203"/>
            <a:ext cx="12216676" cy="68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9"/>
          <p:cNvSpPr/>
          <p:nvPr/>
        </p:nvSpPr>
        <p:spPr>
          <a:xfrm flipH="1" rot="-5400000">
            <a:off x="9009450" y="-357450"/>
            <a:ext cx="28251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9"/>
          <p:cNvSpPr txBox="1"/>
          <p:nvPr>
            <p:ph type="title"/>
          </p:nvPr>
        </p:nvSpPr>
        <p:spPr>
          <a:xfrm>
            <a:off x="1042681" y="2806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3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8263" y="176275"/>
            <a:ext cx="14382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800" y="891400"/>
            <a:ext cx="8015324" cy="59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/>
          <p:nvPr/>
        </p:nvSpPr>
        <p:spPr>
          <a:xfrm flipH="1" rot="-5400000">
            <a:off x="9006000" y="-360575"/>
            <a:ext cx="28320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0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40"/>
          <p:cNvSpPr txBox="1"/>
          <p:nvPr>
            <p:ph type="title"/>
          </p:nvPr>
        </p:nvSpPr>
        <p:spPr>
          <a:xfrm>
            <a:off x="1042681" y="2806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3 SQL - (1)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9463" y="176275"/>
            <a:ext cx="23145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0"/>
          <p:cNvPicPr preferRelativeResize="0"/>
          <p:nvPr/>
        </p:nvPicPr>
        <p:blipFill rotWithShape="1">
          <a:blip r:embed="rId5">
            <a:alphaModFix/>
          </a:blip>
          <a:srcRect b="51950" l="0" r="18659" t="0"/>
          <a:stretch/>
        </p:blipFill>
        <p:spPr>
          <a:xfrm>
            <a:off x="164475" y="2103877"/>
            <a:ext cx="11165100" cy="34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/>
          <p:nvPr/>
        </p:nvSpPr>
        <p:spPr>
          <a:xfrm flipH="1" rot="-5400000">
            <a:off x="9006000" y="-360575"/>
            <a:ext cx="28320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41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41"/>
          <p:cNvSpPr txBox="1"/>
          <p:nvPr>
            <p:ph type="title"/>
          </p:nvPr>
        </p:nvSpPr>
        <p:spPr>
          <a:xfrm>
            <a:off x="1042681" y="2806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 3 SQL - (2)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425" name="Google Shape;42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9463" y="176275"/>
            <a:ext cx="23145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1"/>
          <p:cNvPicPr preferRelativeResize="0"/>
          <p:nvPr/>
        </p:nvPicPr>
        <p:blipFill rotWithShape="1">
          <a:blip r:embed="rId5">
            <a:alphaModFix/>
          </a:blip>
          <a:srcRect b="0" l="36016" r="0" t="46489"/>
          <a:stretch/>
        </p:blipFill>
        <p:spPr>
          <a:xfrm>
            <a:off x="523024" y="1562375"/>
            <a:ext cx="9816802" cy="4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Risultati query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42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42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592675" y="1306575"/>
            <a:ext cx="975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782" y="1519213"/>
            <a:ext cx="25812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2"/>
          <p:cNvSpPr txBox="1"/>
          <p:nvPr/>
        </p:nvSpPr>
        <p:spPr>
          <a:xfrm>
            <a:off x="592675" y="1519225"/>
            <a:ext cx="7602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Query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5089375" y="1519225"/>
            <a:ext cx="7602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Query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2830925" y="4285075"/>
            <a:ext cx="7602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Query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1" name="Google Shape;44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9563" y="1519213"/>
            <a:ext cx="51530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1113" y="4212788"/>
            <a:ext cx="5153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5400" y="203591"/>
            <a:ext cx="760200" cy="90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 txBox="1"/>
          <p:nvPr>
            <p:ph type="title"/>
          </p:nvPr>
        </p:nvSpPr>
        <p:spPr>
          <a:xfrm>
            <a:off x="1342950" y="582150"/>
            <a:ext cx="9042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Media e varianza - Core vs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Google Shape;452;p43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43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00" y="2170800"/>
            <a:ext cx="6382055" cy="38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500" y="2911725"/>
            <a:ext cx="4120200" cy="23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971150" y="1235550"/>
            <a:ext cx="7001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Hardware: Intel-Core I5 9600K, SSD con interfaccia PCIe su slot M.2 e  protocollo NVMe.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57" name="Google Shape;457;p43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80" y="0"/>
            <a:ext cx="12216679" cy="68853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6"/>
          <p:cNvCxnSpPr/>
          <p:nvPr/>
        </p:nvCxnSpPr>
        <p:spPr>
          <a:xfrm>
            <a:off x="6146799" y="-2499"/>
            <a:ext cx="0" cy="68478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379191" y="1302746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6"/>
          <p:cNvSpPr/>
          <p:nvPr/>
        </p:nvSpPr>
        <p:spPr>
          <a:xfrm rot="2700000">
            <a:off x="4317027" y="901687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0087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6070597" y="1227368"/>
            <a:ext cx="150900" cy="150900"/>
          </a:xfrm>
          <a:prstGeom prst="ellipse">
            <a:avLst/>
          </a:prstGeom>
          <a:solidFill>
            <a:srgbClr val="0087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>
            <a:off x="6278352" y="2683369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6"/>
          <p:cNvSpPr/>
          <p:nvPr/>
        </p:nvSpPr>
        <p:spPr>
          <a:xfrm rot="-8100000">
            <a:off x="7160330" y="2282144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0046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70598" y="2607991"/>
            <a:ext cx="150900" cy="150900"/>
          </a:xfrm>
          <a:prstGeom prst="ellipse">
            <a:avLst/>
          </a:prstGeom>
          <a:solidFill>
            <a:srgbClr val="004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5379191" y="3907104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6"/>
          <p:cNvSpPr/>
          <p:nvPr/>
        </p:nvSpPr>
        <p:spPr>
          <a:xfrm rot="2700000">
            <a:off x="4317027" y="3506045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8BE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070597" y="3831726"/>
            <a:ext cx="150900" cy="150900"/>
          </a:xfrm>
          <a:prstGeom prst="ellipse">
            <a:avLst/>
          </a:prstGeom>
          <a:solidFill>
            <a:srgbClr val="8BE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>
            <a:off x="6278351" y="5210284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6"/>
          <p:cNvSpPr/>
          <p:nvPr/>
        </p:nvSpPr>
        <p:spPr>
          <a:xfrm rot="-8100000">
            <a:off x="7160329" y="4809059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6070597" y="5134906"/>
            <a:ext cx="150900" cy="150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6352887" y="735528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5388898" y="2097094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348108" y="3377458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5385893" y="4701451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 flipH="1" rot="-5400000">
            <a:off x="8863457" y="-211350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/>
          <p:nvPr/>
        </p:nvSpPr>
        <p:spPr>
          <a:xfrm flipH="1" rot="5400000">
            <a:off x="186563" y="3556734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trasporto, volante&#10;&#10;Descrizione generata con affidabilità elevata" id="193" name="Google Shape;1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92" y="1004349"/>
            <a:ext cx="589277" cy="589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rasporto, volante&#10;&#10;Descrizione generata con affidabilità elevata" id="194" name="Google Shape;1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92" y="3612465"/>
            <a:ext cx="589277" cy="58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6830" y="2386771"/>
            <a:ext cx="589277" cy="58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2630" y="3587641"/>
            <a:ext cx="609604" cy="609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volante, trasporto&#10;&#10;Descrizione generata con affidabilità molto elevata" id="197" name="Google Shape;19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7308" y="4945122"/>
            <a:ext cx="528319" cy="52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6848603" y="896956"/>
            <a:ext cx="2810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Architettura</a:t>
            </a:r>
            <a:endParaRPr sz="3000" u="none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98694" y="2255640"/>
            <a:ext cx="4680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Data Ingestion</a:t>
            </a:r>
            <a:endParaRPr sz="3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 u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620976" y="4873150"/>
            <a:ext cx="3762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Query2 Core &amp; SQL</a:t>
            </a:r>
            <a:endParaRPr sz="3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849676" y="3534275"/>
            <a:ext cx="3540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Query1 Core &amp; SQL</a:t>
            </a:r>
            <a:endParaRPr sz="3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5822958" y="-3"/>
            <a:ext cx="646200" cy="456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4"/>
          <p:cNvSpPr/>
          <p:nvPr/>
        </p:nvSpPr>
        <p:spPr>
          <a:xfrm flipH="1" rot="-5400000">
            <a:off x="8964025" y="-251250"/>
            <a:ext cx="2976900" cy="34794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4"/>
          <p:cNvSpPr/>
          <p:nvPr/>
        </p:nvSpPr>
        <p:spPr>
          <a:xfrm flipH="1" rot="5400000">
            <a:off x="186563" y="3556734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4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8" name="Google Shape;468;p44"/>
          <p:cNvSpPr txBox="1"/>
          <p:nvPr>
            <p:ph type="title"/>
          </p:nvPr>
        </p:nvSpPr>
        <p:spPr>
          <a:xfrm>
            <a:off x="1042681" y="3464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Considerazioni su Parquet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740075" y="1133275"/>
            <a:ext cx="109695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Utilizzando Parquet le dimensioni dei file cambiano nel modo seguente: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470" name="Google Shape;4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" y="5860475"/>
            <a:ext cx="2296400" cy="57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1" name="Google Shape;471;p44"/>
          <p:cNvGraphicFramePr/>
          <p:nvPr/>
        </p:nvGraphicFramePr>
        <p:xfrm>
          <a:off x="833600" y="19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{6D673C5B-F845-45AC-A7C9-0F822AEDAB8F}</a:tableStyleId>
              </a:tblPr>
              <a:tblGrid>
                <a:gridCol w="2557875"/>
                <a:gridCol w="2433175"/>
                <a:gridCol w="3234325"/>
                <a:gridCol w="1756725"/>
              </a:tblGrid>
              <a:tr h="43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city_attributes.csv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1.01KB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city_attributes.parquet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1.89KB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</a:tr>
              <a:tr h="43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humidity.csv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7.97MB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humidity.parquet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1.39MB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</a:tr>
              <a:tr h="43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pressure.csv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10.68MB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pressure.csv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1.14MB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</a:tr>
              <a:tr h="43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temperature.csv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12.08MB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temperature.parquet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5.88MB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</a:tr>
              <a:tr h="68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weather_description.csv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19.09MB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weather_description.parquet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806.65KB</a:t>
                      </a:r>
                      <a:endParaRPr sz="1700"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" name="Google Shape;472;p44"/>
          <p:cNvSpPr txBox="1"/>
          <p:nvPr/>
        </p:nvSpPr>
        <p:spPr>
          <a:xfrm>
            <a:off x="2901475" y="5018150"/>
            <a:ext cx="90834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I tempi in lettura sono dimezzati, ma siccome erano già dell’ordine dei 300ms per brevità si è deciso di non riportarli.</a:t>
            </a:r>
            <a:endParaRPr sz="24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5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Query1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79" name="Google Shape;479;p45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5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1" name="Google Shape;481;p45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4">
            <a:alphaModFix/>
          </a:blip>
          <a:srcRect b="0" l="10445" r="7175" t="0"/>
          <a:stretch/>
        </p:blipFill>
        <p:spPr>
          <a:xfrm>
            <a:off x="838475" y="1919650"/>
            <a:ext cx="10515051" cy="3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Query1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91" name="Google Shape;491;p46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6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p46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46"/>
          <p:cNvPicPr preferRelativeResize="0"/>
          <p:nvPr/>
        </p:nvPicPr>
        <p:blipFill rotWithShape="1">
          <a:blip r:embed="rId4">
            <a:alphaModFix/>
          </a:blip>
          <a:srcRect b="0" l="7883" r="7891" t="0"/>
          <a:stretch/>
        </p:blipFill>
        <p:spPr>
          <a:xfrm>
            <a:off x="838475" y="1919650"/>
            <a:ext cx="10515051" cy="3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Query2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47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47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4">
            <a:alphaModFix/>
          </a:blip>
          <a:srcRect b="0" l="6040" r="6040" t="0"/>
          <a:stretch/>
        </p:blipFill>
        <p:spPr>
          <a:xfrm>
            <a:off x="838475" y="1919650"/>
            <a:ext cx="10515051" cy="3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8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Query2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15" name="Google Shape;515;p48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48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48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4">
            <a:alphaModFix/>
          </a:blip>
          <a:srcRect b="0" l="6507" r="6498" t="0"/>
          <a:stretch/>
        </p:blipFill>
        <p:spPr>
          <a:xfrm>
            <a:off x="838475" y="1919650"/>
            <a:ext cx="10515051" cy="33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9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Query3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9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49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49"/>
          <p:cNvPicPr preferRelativeResize="0"/>
          <p:nvPr/>
        </p:nvPicPr>
        <p:blipFill rotWithShape="1">
          <a:blip r:embed="rId4">
            <a:alphaModFix/>
          </a:blip>
          <a:srcRect b="0" l="8346" r="8354" t="0"/>
          <a:stretch/>
        </p:blipFill>
        <p:spPr>
          <a:xfrm>
            <a:off x="838475" y="1919650"/>
            <a:ext cx="10515051" cy="33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9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0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Query3 Core &amp; SQL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39" name="Google Shape;539;p50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50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p50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50"/>
          <p:cNvPicPr preferRelativeResize="0"/>
          <p:nvPr/>
        </p:nvPicPr>
        <p:blipFill rotWithShape="1">
          <a:blip r:embed="rId4">
            <a:alphaModFix/>
          </a:blip>
          <a:srcRect b="0" l="6963" r="6963" t="0"/>
          <a:stretch/>
        </p:blipFill>
        <p:spPr>
          <a:xfrm>
            <a:off x="838475" y="1919650"/>
            <a:ext cx="10515051" cy="3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1"/>
          <p:cNvSpPr txBox="1"/>
          <p:nvPr>
            <p:ph type="title"/>
          </p:nvPr>
        </p:nvSpPr>
        <p:spPr>
          <a:xfrm>
            <a:off x="1981200" y="582148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Tempi Ni-Fi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51"/>
          <p:cNvCxnSpPr/>
          <p:nvPr/>
        </p:nvCxnSpPr>
        <p:spPr>
          <a:xfrm>
            <a:off x="2066571" y="4529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p51"/>
          <p:cNvSpPr/>
          <p:nvPr/>
        </p:nvSpPr>
        <p:spPr>
          <a:xfrm>
            <a:off x="6468103" y="5255555"/>
            <a:ext cx="304741" cy="305274"/>
          </a:xfrm>
          <a:custGeom>
            <a:rect b="b" l="l" r="r" t="t"/>
            <a:pathLst>
              <a:path extrusionOk="0" h="376" w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51"/>
          <p:cNvPicPr preferRelativeResize="0"/>
          <p:nvPr/>
        </p:nvPicPr>
        <p:blipFill rotWithShape="1">
          <a:blip r:embed="rId4">
            <a:alphaModFix/>
          </a:blip>
          <a:srcRect b="79794" l="0" r="2047" t="0"/>
          <a:stretch/>
        </p:blipFill>
        <p:spPr>
          <a:xfrm>
            <a:off x="304800" y="1786499"/>
            <a:ext cx="11345326" cy="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1"/>
          <p:cNvPicPr preferRelativeResize="0"/>
          <p:nvPr/>
        </p:nvPicPr>
        <p:blipFill rotWithShape="1">
          <a:blip r:embed="rId5">
            <a:alphaModFix/>
          </a:blip>
          <a:srcRect b="61528" l="0" r="2372" t="0"/>
          <a:stretch/>
        </p:blipFill>
        <p:spPr>
          <a:xfrm>
            <a:off x="304800" y="2108379"/>
            <a:ext cx="11345326" cy="2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457200" y="1306575"/>
            <a:ext cx="975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Light"/>
                <a:ea typeface="Nunito Light"/>
                <a:cs typeface="Nunito Light"/>
                <a:sym typeface="Nunito Light"/>
              </a:rPr>
              <a:t>Lettura da locale fino a scrittura su HDFS  </a:t>
            </a:r>
            <a:r>
              <a:rPr lang="en-US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  ̴ 31 s</a:t>
            </a:r>
            <a:r>
              <a:rPr lang="en-US">
                <a:latin typeface="Nunito Light"/>
                <a:ea typeface="Nunito Light"/>
                <a:cs typeface="Nunito Light"/>
                <a:sym typeface="Nunito Light"/>
              </a:rPr>
              <a:t> 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457200" y="2731500"/>
            <a:ext cx="975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Scrittura su DB per Query Core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558" name="Google Shape;55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838" y="3306763"/>
            <a:ext cx="36290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1"/>
          <p:cNvPicPr preferRelativeResize="0"/>
          <p:nvPr/>
        </p:nvPicPr>
        <p:blipFill rotWithShape="1">
          <a:blip r:embed="rId7">
            <a:alphaModFix/>
          </a:blip>
          <a:srcRect b="66236" l="0" r="1960" t="0"/>
          <a:stretch/>
        </p:blipFill>
        <p:spPr>
          <a:xfrm>
            <a:off x="4254250" y="3351164"/>
            <a:ext cx="3629025" cy="27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1675" y="3351175"/>
            <a:ext cx="3750867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1"/>
          <p:cNvSpPr/>
          <p:nvPr/>
        </p:nvSpPr>
        <p:spPr>
          <a:xfrm flipH="1" rot="-5400000">
            <a:off x="9983825" y="-194700"/>
            <a:ext cx="2013600" cy="2403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98375" y="275475"/>
            <a:ext cx="1003200" cy="84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80" y="0"/>
            <a:ext cx="12216679" cy="688538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/>
          <p:nvPr/>
        </p:nvSpPr>
        <p:spPr>
          <a:xfrm>
            <a:off x="1282671" y="6197242"/>
            <a:ext cx="9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7F7F7F"/>
                </a:solidFill>
                <a:latin typeface="Nunito Light"/>
                <a:ea typeface="Nunito Light"/>
                <a:cs typeface="Nunito Light"/>
                <a:sym typeface="Nunito Light"/>
              </a:rPr>
              <a:t>Montesano,Perrone,Pusceddu </a:t>
            </a:r>
            <a:endParaRPr i="0" sz="2000" u="none" cap="none" strike="noStrike">
              <a:solidFill>
                <a:srgbClr val="7F7F7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69" name="Google Shape;569;p52"/>
          <p:cNvSpPr/>
          <p:nvPr/>
        </p:nvSpPr>
        <p:spPr>
          <a:xfrm>
            <a:off x="2525281" y="5847655"/>
            <a:ext cx="71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Progetto </a:t>
            </a:r>
            <a:r>
              <a:rPr lang="en-US"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Batch processing</a:t>
            </a:r>
            <a:r>
              <a:rPr i="0" lang="en-US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– SABD </a:t>
            </a:r>
            <a:r>
              <a:rPr i="0" lang="en-US" sz="2400" u="sng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2018-2019</a:t>
            </a:r>
            <a:endParaRPr i="0" sz="2400" u="sng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570" name="Google Shape;570;p52"/>
          <p:cNvCxnSpPr/>
          <p:nvPr/>
        </p:nvCxnSpPr>
        <p:spPr>
          <a:xfrm>
            <a:off x="5645149" y="317500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52"/>
          <p:cNvSpPr txBox="1"/>
          <p:nvPr/>
        </p:nvSpPr>
        <p:spPr>
          <a:xfrm>
            <a:off x="2288200" y="1798850"/>
            <a:ext cx="79503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Grazie per l’attenzione</a:t>
            </a:r>
            <a:endParaRPr sz="6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72" name="Google Shape;572;p52"/>
          <p:cNvSpPr/>
          <p:nvPr/>
        </p:nvSpPr>
        <p:spPr>
          <a:xfrm flipH="1" rot="-5400000">
            <a:off x="8863457" y="-211350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"/>
          <p:cNvSpPr/>
          <p:nvPr/>
        </p:nvSpPr>
        <p:spPr>
          <a:xfrm flipH="1" rot="5400000">
            <a:off x="204425" y="3988125"/>
            <a:ext cx="2668200" cy="31263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7"/>
          <p:cNvCxnSpPr>
            <a:stCxn id="207" idx="0"/>
            <a:endCxn id="209" idx="7"/>
          </p:cNvCxnSpPr>
          <p:nvPr/>
        </p:nvCxnSpPr>
        <p:spPr>
          <a:xfrm>
            <a:off x="6083663" y="0"/>
            <a:ext cx="62400" cy="45822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5379191" y="1302746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7"/>
          <p:cNvSpPr/>
          <p:nvPr/>
        </p:nvSpPr>
        <p:spPr>
          <a:xfrm rot="2700000">
            <a:off x="4317027" y="901687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11C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070597" y="1227368"/>
            <a:ext cx="150900" cy="150900"/>
          </a:xfrm>
          <a:prstGeom prst="ellipse">
            <a:avLst/>
          </a:prstGeom>
          <a:solidFill>
            <a:srgbClr val="11C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>
            <a:off x="6278352" y="2683369"/>
            <a:ext cx="658800" cy="0"/>
          </a:xfrm>
          <a:prstGeom prst="straightConnector1">
            <a:avLst/>
          </a:prstGeom>
          <a:noFill/>
          <a:ln cap="rnd" cmpd="sng" w="3810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7"/>
          <p:cNvSpPr/>
          <p:nvPr/>
        </p:nvSpPr>
        <p:spPr>
          <a:xfrm rot="-8100000">
            <a:off x="7160330" y="2282144"/>
            <a:ext cx="802283" cy="802283"/>
          </a:xfrm>
          <a:prstGeom prst="teardrop">
            <a:avLst>
              <a:gd fmla="val 100000" name="adj"/>
            </a:avLst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6070598" y="2607991"/>
            <a:ext cx="150900" cy="150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352887" y="735528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5388898" y="2097094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6348108" y="3377458"/>
            <a:ext cx="4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magine che contiene volante, trasporto&#10;&#10;Descrizione generata con affidabilità molto elevata"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896" y="2392793"/>
            <a:ext cx="581151" cy="58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rasporto, volante&#10;&#10;Descrizione generata con affidabilità elevata" id="220" name="Google Shape;22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509" y="1004046"/>
            <a:ext cx="589277" cy="5892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 flipH="1" rot="-5400000">
            <a:off x="9584050" y="-82950"/>
            <a:ext cx="2516100" cy="270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/>
          <p:nvPr/>
        </p:nvSpPr>
        <p:spPr>
          <a:xfrm flipH="1" rot="5400000">
            <a:off x="204425" y="3988125"/>
            <a:ext cx="2668200" cy="31263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872800" y="896950"/>
            <a:ext cx="3540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Query3 Core &amp; SQL</a:t>
            </a:r>
            <a:endParaRPr sz="3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283862" y="2255652"/>
            <a:ext cx="3175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779044" y="2255640"/>
            <a:ext cx="4680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Discussione dei risultati</a:t>
            </a:r>
            <a:endParaRPr sz="3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 u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822958" y="4536597"/>
            <a:ext cx="646200" cy="456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80" y="-292099"/>
            <a:ext cx="12216679" cy="71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>
            <p:ph type="title"/>
          </p:nvPr>
        </p:nvSpPr>
        <p:spPr>
          <a:xfrm>
            <a:off x="3023450" y="262373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Architettura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480720" y="5132861"/>
            <a:ext cx="278366" cy="278481"/>
          </a:xfrm>
          <a:custGeom>
            <a:rect b="b" l="l" r="r" t="t"/>
            <a:pathLst>
              <a:path extrusionOk="0" h="316" w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4275996" y="262367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28"/>
          <p:cNvSpPr/>
          <p:nvPr/>
        </p:nvSpPr>
        <p:spPr>
          <a:xfrm>
            <a:off x="8008000" y="-292100"/>
            <a:ext cx="4184100" cy="7149900"/>
          </a:xfrm>
          <a:prstGeom prst="rect">
            <a:avLst/>
          </a:prstGeom>
          <a:solidFill>
            <a:srgbClr val="182A2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Apache Spark esegue con un master e due worker con cluster manager locale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Ogni worker ha 1Gb di memoria e 2 core logici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Linguaggio scelto : Java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Hdfs esegue con un master e 3 worker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0" y="1745675"/>
            <a:ext cx="7499325" cy="40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880" y="0"/>
            <a:ext cx="12259886" cy="6874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6054433" y="1904562"/>
            <a:ext cx="18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055259" y="5034599"/>
            <a:ext cx="6183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-67875" y="2237850"/>
            <a:ext cx="12259800" cy="4620000"/>
          </a:xfrm>
          <a:prstGeom prst="rect">
            <a:avLst/>
          </a:prstGeom>
          <a:solidFill>
            <a:srgbClr val="182A2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2761300" y="2820788"/>
            <a:ext cx="677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Local Deployment</a:t>
            </a:r>
            <a:endParaRPr sz="48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743300" y="3750975"/>
            <a:ext cx="11093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Il deploy in locale è costruito utilizzando le Docker Image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914400" marR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Vengono avviati i container di : Hdfs, Nifi, Hbase, MongoDB ,Spark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I container lav</a:t>
            </a: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orano in modalità cluster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D9D9D9"/>
                </a:solidFill>
                <a:latin typeface="Nunito Light"/>
                <a:ea typeface="Nunito Light"/>
                <a:cs typeface="Nunito Light"/>
                <a:sym typeface="Nunito Light"/>
              </a:rPr>
              <a:t>I container vengono eseguiti sotto la stessa rete denominata: net</a:t>
            </a:r>
            <a:endParaRPr sz="2400">
              <a:solidFill>
                <a:srgbClr val="D9D9D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50" y="14981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25" y="36925"/>
            <a:ext cx="2558225" cy="2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880" y="0"/>
            <a:ext cx="12216679" cy="687470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/>
          <p:nvPr/>
        </p:nvSpPr>
        <p:spPr>
          <a:xfrm>
            <a:off x="6054433" y="1904562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3055259" y="5034599"/>
            <a:ext cx="6183075" cy="6986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0" y="1"/>
            <a:ext cx="12192000" cy="2095018"/>
          </a:xfrm>
          <a:prstGeom prst="rect">
            <a:avLst/>
          </a:prstGeom>
          <a:solidFill>
            <a:srgbClr val="182A2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94" y="304234"/>
            <a:ext cx="2558265" cy="11938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2761300" y="2820788"/>
            <a:ext cx="677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F3F3F"/>
                </a:solidFill>
                <a:latin typeface="Nunito Light"/>
                <a:ea typeface="Nunito Light"/>
                <a:cs typeface="Nunito Light"/>
                <a:sym typeface="Nunito Light"/>
              </a:rPr>
              <a:t>Data Ingestion</a:t>
            </a:r>
            <a:endParaRPr sz="4800">
              <a:solidFill>
                <a:srgbClr val="3F3F3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743300" y="3750975"/>
            <a:ext cx="11093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666666"/>
                </a:solidFill>
                <a:latin typeface="Nunito Light"/>
                <a:ea typeface="Nunito Light"/>
                <a:cs typeface="Nunito Light"/>
                <a:sym typeface="Nunito Light"/>
              </a:rPr>
              <a:t>L’ingestion dei dati è stato realizzato con il framework Apache Nifi</a:t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666666"/>
                </a:solidFill>
                <a:latin typeface="Nunito Light"/>
                <a:ea typeface="Nunito Light"/>
                <a:cs typeface="Nunito Light"/>
                <a:sym typeface="Nunito Light"/>
              </a:rPr>
              <a:t>Effettua l’iniezione dei dati nel file system distribuito HDFS in due diversi formati : csv e parquet</a:t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unito Light"/>
              <a:buChar char="●"/>
            </a:pPr>
            <a:r>
              <a:rPr lang="en-US" sz="2400">
                <a:solidFill>
                  <a:srgbClr val="666666"/>
                </a:solidFill>
                <a:latin typeface="Nunito Light"/>
                <a:ea typeface="Nunito Light"/>
                <a:cs typeface="Nunito Light"/>
                <a:sym typeface="Nunito Light"/>
              </a:rPr>
              <a:t>Trasferisce i risultati delle query verso due database non relazionali Apache Hbase e Mongodb</a:t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050" y="14981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75" y="0"/>
            <a:ext cx="12216676" cy="68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6014065" y="3311854"/>
            <a:ext cx="163800" cy="1641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1"/>
          <p:cNvCxnSpPr/>
          <p:nvPr/>
        </p:nvCxnSpPr>
        <p:spPr>
          <a:xfrm>
            <a:off x="6096000" y="-4411"/>
            <a:ext cx="0" cy="3257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31"/>
          <p:cNvCxnSpPr/>
          <p:nvPr/>
        </p:nvCxnSpPr>
        <p:spPr>
          <a:xfrm>
            <a:off x="6096000" y="3607355"/>
            <a:ext cx="0" cy="3250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31"/>
          <p:cNvSpPr/>
          <p:nvPr/>
        </p:nvSpPr>
        <p:spPr>
          <a:xfrm flipH="1" rot="-5400000">
            <a:off x="8863457" y="-211350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 flipH="1" rot="5400000">
            <a:off x="186563" y="3556734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31"/>
          <p:cNvCxnSpPr/>
          <p:nvPr/>
        </p:nvCxnSpPr>
        <p:spPr>
          <a:xfrm>
            <a:off x="1219905" y="176272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31"/>
          <p:cNvSpPr txBox="1"/>
          <p:nvPr>
            <p:ph type="title"/>
          </p:nvPr>
        </p:nvSpPr>
        <p:spPr>
          <a:xfrm>
            <a:off x="1042681" y="346481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Scrittura risultati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777300" y="1133275"/>
            <a:ext cx="38424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I risultati vengono salvati su due database in formato Json. Sono stati usati Hbase e MongoDb per uno scopo didattico.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10230500" y="96426"/>
            <a:ext cx="1702800" cy="1650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7" y="5034356"/>
            <a:ext cx="1757700" cy="1760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45" y="5488995"/>
            <a:ext cx="1702818" cy="85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2291" y="34648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6362950" y="1150550"/>
            <a:ext cx="38424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 Light"/>
              <a:buChar char="●"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Per Hbase sono state create 3 tabelle, una per query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 Light"/>
              <a:buChar char="●"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Le tabelle per la query 1 e query 3 sono state divise in due famiglie di colonne: Core ed Sql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 Light"/>
              <a:buChar char="●"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La tabella della query 2 è stata divisa in 6 famiglia di colonne,3 per i file di Spark Core e 3 per i file di Spark SQL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1621225" y="2868375"/>
            <a:ext cx="38424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83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 Light"/>
              <a:buChar char="●"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Per MongoDB è stata creata una collection diversa per ogni query per ogni modalità di spark: Core ed SQL 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275" y="27375"/>
            <a:ext cx="122166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5168925" y="216425"/>
            <a:ext cx="242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QUERY</a:t>
            </a:r>
            <a:endParaRPr sz="40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5655400" y="1101450"/>
            <a:ext cx="15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3691650" y="2665925"/>
            <a:ext cx="7803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Individuare, per ogni nazione, la media, la deviazione standard, il minimo, il massimo della temperatura, della pressione e dell’umidità registrata in ogni mese di ogni anno.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168925" y="4152325"/>
            <a:ext cx="69861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Individuare, per ogni nazione, le 3 città che hanno registrato nel 2017 la massima differenza di temperature medie nella fascia oraria locale 12:00-15:00 nei mesi di giugno, luglio, agosto e settembre rispetto ai mesi di gennaio, febbraio, marzo e aprile. Confrontare la posizione delle città nella classifica dell’anno precedente (2016).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90" name="Google Shape;290;p32"/>
          <p:cNvSpPr/>
          <p:nvPr/>
        </p:nvSpPr>
        <p:spPr>
          <a:xfrm flipH="1" rot="-5400000">
            <a:off x="8976150" y="-339726"/>
            <a:ext cx="28917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32"/>
          <p:cNvGrpSpPr/>
          <p:nvPr/>
        </p:nvGrpSpPr>
        <p:grpSpPr>
          <a:xfrm>
            <a:off x="630390" y="1018781"/>
            <a:ext cx="1450042" cy="951536"/>
            <a:chOff x="2972595" y="3717925"/>
            <a:chExt cx="5138347" cy="3371850"/>
          </a:xfrm>
        </p:grpSpPr>
        <p:sp>
          <p:nvSpPr>
            <p:cNvPr id="292" name="Google Shape;292;p32"/>
            <p:cNvSpPr/>
            <p:nvPr/>
          </p:nvSpPr>
          <p:spPr>
            <a:xfrm>
              <a:off x="3822700" y="3717925"/>
              <a:ext cx="3371850" cy="337185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3" name="Google Shape;29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2595" y="3772606"/>
              <a:ext cx="5138347" cy="3242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2"/>
            <p:cNvSpPr/>
            <p:nvPr/>
          </p:nvSpPr>
          <p:spPr>
            <a:xfrm>
              <a:off x="4611452" y="4473535"/>
              <a:ext cx="1860635" cy="1860629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920759" y="4952406"/>
              <a:ext cx="1183672" cy="84574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96" name="Google Shape;296;p32"/>
          <p:cNvGrpSpPr/>
          <p:nvPr/>
        </p:nvGrpSpPr>
        <p:grpSpPr>
          <a:xfrm>
            <a:off x="1792749" y="2953234"/>
            <a:ext cx="1450042" cy="951536"/>
            <a:chOff x="2972595" y="3717925"/>
            <a:chExt cx="5138348" cy="3371850"/>
          </a:xfrm>
        </p:grpSpPr>
        <p:sp>
          <p:nvSpPr>
            <p:cNvPr id="297" name="Google Shape;297;p32"/>
            <p:cNvSpPr/>
            <p:nvPr/>
          </p:nvSpPr>
          <p:spPr>
            <a:xfrm>
              <a:off x="3822700" y="3717925"/>
              <a:ext cx="3371850" cy="337185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8" name="Google Shape;298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2595" y="3772606"/>
              <a:ext cx="5138348" cy="3242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32"/>
            <p:cNvSpPr/>
            <p:nvPr/>
          </p:nvSpPr>
          <p:spPr>
            <a:xfrm>
              <a:off x="4602909" y="4473535"/>
              <a:ext cx="1860635" cy="1860629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920759" y="4952406"/>
              <a:ext cx="1183672" cy="84574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301" name="Google Shape;301;p32"/>
          <p:cNvGrpSpPr/>
          <p:nvPr/>
        </p:nvGrpSpPr>
        <p:grpSpPr>
          <a:xfrm>
            <a:off x="3420381" y="4944305"/>
            <a:ext cx="1450042" cy="951536"/>
            <a:chOff x="2972595" y="3717925"/>
            <a:chExt cx="5138348" cy="3371850"/>
          </a:xfrm>
        </p:grpSpPr>
        <p:sp>
          <p:nvSpPr>
            <p:cNvPr id="302" name="Google Shape;302;p32"/>
            <p:cNvSpPr/>
            <p:nvPr/>
          </p:nvSpPr>
          <p:spPr>
            <a:xfrm>
              <a:off x="3822700" y="3717925"/>
              <a:ext cx="3371850" cy="337185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2595" y="3772606"/>
              <a:ext cx="5138348" cy="3242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2"/>
            <p:cNvSpPr/>
            <p:nvPr/>
          </p:nvSpPr>
          <p:spPr>
            <a:xfrm>
              <a:off x="4611452" y="4473535"/>
              <a:ext cx="1860635" cy="1860629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4920759" y="4952406"/>
              <a:ext cx="1183672" cy="84574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306" name="Google Shape;306;p32"/>
          <p:cNvSpPr/>
          <p:nvPr/>
        </p:nvSpPr>
        <p:spPr>
          <a:xfrm flipH="1" rot="5400000">
            <a:off x="186630" y="3556801"/>
            <a:ext cx="3117273" cy="3539893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2"/>
          <p:cNvCxnSpPr/>
          <p:nvPr/>
        </p:nvCxnSpPr>
        <p:spPr>
          <a:xfrm>
            <a:off x="5655390" y="216428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2"/>
          <p:cNvSpPr txBox="1"/>
          <p:nvPr/>
        </p:nvSpPr>
        <p:spPr>
          <a:xfrm>
            <a:off x="2470075" y="1082838"/>
            <a:ext cx="75909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Per ogni anno del dataset individuare le città che hanno almeno 15 giorni al mese di tempo sereno nei mesi di marzo, aprile e maggio.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0613" y="216425"/>
            <a:ext cx="14382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50" y="2"/>
            <a:ext cx="12216676" cy="68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/>
        </p:nvSpPr>
        <p:spPr>
          <a:xfrm>
            <a:off x="536881" y="525321"/>
            <a:ext cx="595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Pre-Processing</a:t>
            </a:r>
            <a:endParaRPr sz="48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504227" y="1373980"/>
            <a:ext cx="60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Step by step</a:t>
            </a:r>
            <a:endParaRPr sz="18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1566275" y="2596991"/>
            <a:ext cx="22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Fase di pre processamento comune a tutte le query per ripulire i dati spuri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5378250" y="3188650"/>
            <a:ext cx="2676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Chiamate REST al servizio Geonames per ottenere le nazioni tramite le coordinate e i fusi orari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9461875" y="3768075"/>
            <a:ext cx="27300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Nunito Light"/>
                <a:ea typeface="Nunito Light"/>
                <a:cs typeface="Nunito Light"/>
                <a:sym typeface="Nunito Light"/>
              </a:rPr>
              <a:t>Pre processamento dedicato alla specifica query. Per la query 1 si filtrano i mesi di interesse, per le query 2 e 3 si filtrano i valori non conformi </a:t>
            </a:r>
            <a:endParaRPr sz="2200">
              <a:solidFill>
                <a:srgbClr val="434343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20" name="Google Shape;320;p33"/>
          <p:cNvSpPr/>
          <p:nvPr/>
        </p:nvSpPr>
        <p:spPr>
          <a:xfrm flipH="1" rot="-5400000">
            <a:off x="8863457" y="-211350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243446" y="2664664"/>
            <a:ext cx="1450056" cy="951578"/>
            <a:chOff x="2972595" y="3717925"/>
            <a:chExt cx="5138400" cy="3372000"/>
          </a:xfrm>
        </p:grpSpPr>
        <p:sp>
          <p:nvSpPr>
            <p:cNvPr id="322" name="Google Shape;322;p33"/>
            <p:cNvSpPr/>
            <p:nvPr/>
          </p:nvSpPr>
          <p:spPr>
            <a:xfrm>
              <a:off x="3822700" y="3717925"/>
              <a:ext cx="3372000" cy="337200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3" name="Google Shape;32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2595" y="3772606"/>
              <a:ext cx="5138400" cy="32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33"/>
            <p:cNvSpPr/>
            <p:nvPr/>
          </p:nvSpPr>
          <p:spPr>
            <a:xfrm>
              <a:off x="4611452" y="4473535"/>
              <a:ext cx="1860600" cy="1860600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920759" y="4952406"/>
              <a:ext cx="1183800" cy="84570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3997907" y="3478122"/>
            <a:ext cx="1450056" cy="951578"/>
            <a:chOff x="2972595" y="3717925"/>
            <a:chExt cx="5138400" cy="3372000"/>
          </a:xfrm>
        </p:grpSpPr>
        <p:sp>
          <p:nvSpPr>
            <p:cNvPr id="327" name="Google Shape;327;p33"/>
            <p:cNvSpPr/>
            <p:nvPr/>
          </p:nvSpPr>
          <p:spPr>
            <a:xfrm>
              <a:off x="3822700" y="3717925"/>
              <a:ext cx="3372000" cy="337200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2595" y="3772606"/>
              <a:ext cx="5138400" cy="32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3"/>
            <p:cNvSpPr/>
            <p:nvPr/>
          </p:nvSpPr>
          <p:spPr>
            <a:xfrm>
              <a:off x="4602909" y="4473535"/>
              <a:ext cx="1860600" cy="1860600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920759" y="4952406"/>
              <a:ext cx="1183800" cy="84570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8054856" y="3870569"/>
            <a:ext cx="1450056" cy="951578"/>
            <a:chOff x="2972595" y="3717925"/>
            <a:chExt cx="5138400" cy="3372000"/>
          </a:xfrm>
        </p:grpSpPr>
        <p:sp>
          <p:nvSpPr>
            <p:cNvPr id="332" name="Google Shape;332;p33"/>
            <p:cNvSpPr/>
            <p:nvPr/>
          </p:nvSpPr>
          <p:spPr>
            <a:xfrm>
              <a:off x="3822700" y="3717925"/>
              <a:ext cx="3372000" cy="3372000"/>
            </a:xfrm>
            <a:prstGeom prst="wedgeEllipseCallout">
              <a:avLst>
                <a:gd fmla="val -361" name="adj1"/>
                <a:gd fmla="val 60583" name="adj2"/>
              </a:avLst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2595" y="3772606"/>
              <a:ext cx="5138400" cy="32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33"/>
            <p:cNvSpPr/>
            <p:nvPr/>
          </p:nvSpPr>
          <p:spPr>
            <a:xfrm>
              <a:off x="4611452" y="4473535"/>
              <a:ext cx="1860600" cy="1860600"/>
            </a:xfrm>
            <a:prstGeom prst="ellipse">
              <a:avLst/>
            </a:prstGeom>
            <a:solidFill>
              <a:srgbClr val="182A2E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920759" y="4952406"/>
              <a:ext cx="1183800" cy="845700"/>
            </a:xfrm>
            <a:prstGeom prst="rect">
              <a:avLst/>
            </a:prstGeom>
            <a:solidFill>
              <a:srgbClr val="182A2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336" name="Google Shape;336;p33"/>
          <p:cNvSpPr/>
          <p:nvPr/>
        </p:nvSpPr>
        <p:spPr>
          <a:xfrm flipH="1" rot="5400000">
            <a:off x="186563" y="3556734"/>
            <a:ext cx="3117300" cy="3540000"/>
          </a:xfrm>
          <a:prstGeom prst="rtTriangle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33"/>
          <p:cNvCxnSpPr/>
          <p:nvPr/>
        </p:nvCxnSpPr>
        <p:spPr>
          <a:xfrm>
            <a:off x="563077" y="504154"/>
            <a:ext cx="1003200" cy="0"/>
          </a:xfrm>
          <a:prstGeom prst="straightConnector1">
            <a:avLst/>
          </a:prstGeom>
          <a:noFill/>
          <a:ln cap="flat" cmpd="sng" w="19050">
            <a:solidFill>
              <a:srgbClr val="EC2E0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8" name="Google Shape;3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8538" y="295475"/>
            <a:ext cx="14382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