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 r:id="rId2"/>
    <p:sldId id="320" r:id="rId3"/>
    <p:sldId id="256" r:id="rId4"/>
    <p:sldId id="257" r:id="rId5"/>
    <p:sldId id="342" r:id="rId6"/>
    <p:sldId id="321" r:id="rId7"/>
    <p:sldId id="323" r:id="rId8"/>
    <p:sldId id="337" r:id="rId9"/>
    <p:sldId id="340" r:id="rId10"/>
    <p:sldId id="339" r:id="rId11"/>
    <p:sldId id="326" r:id="rId12"/>
    <p:sldId id="338" r:id="rId13"/>
    <p:sldId id="328" r:id="rId14"/>
    <p:sldId id="332" r:id="rId15"/>
    <p:sldId id="331" r:id="rId16"/>
    <p:sldId id="333" r:id="rId17"/>
    <p:sldId id="330" r:id="rId18"/>
    <p:sldId id="334" r:id="rId19"/>
    <p:sldId id="329" r:id="rId20"/>
    <p:sldId id="335" r:id="rId21"/>
    <p:sldId id="336" r:id="rId22"/>
    <p:sldId id="341" r:id="rId23"/>
    <p:sldId id="314"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561" autoAdjust="0"/>
  </p:normalViewPr>
  <p:slideViewPr>
    <p:cSldViewPr snapToGrid="0">
      <p:cViewPr varScale="1">
        <p:scale>
          <a:sx n="47" d="100"/>
          <a:sy n="47" d="100"/>
        </p:scale>
        <p:origin x="15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DF88A86-2424-4672-A6F2-DED27104ED37}"/>
    <pc:docChg chg="modSld">
      <pc:chgData name="" userId="" providerId="" clId="Web-{0DF88A86-2424-4672-A6F2-DED27104ED37}" dt="2018-11-12T17:45:34.685" v="159" actId="14100"/>
      <pc:docMkLst>
        <pc:docMk/>
      </pc:docMkLst>
      <pc:sldChg chg="modSp">
        <pc:chgData name="" userId="" providerId="" clId="Web-{0DF88A86-2424-4672-A6F2-DED27104ED37}" dt="2018-11-12T17:44:22.264" v="81" actId="20577"/>
        <pc:sldMkLst>
          <pc:docMk/>
          <pc:sldMk cId="340121972" sldId="326"/>
        </pc:sldMkLst>
        <pc:spChg chg="mod">
          <ac:chgData name="" userId="" providerId="" clId="Web-{0DF88A86-2424-4672-A6F2-DED27104ED37}" dt="2018-11-12T17:44:22.264" v="81" actId="20577"/>
          <ac:spMkLst>
            <pc:docMk/>
            <pc:sldMk cId="340121972" sldId="326"/>
            <ac:spMk id="5" creationId="{ECBFD4C6-5246-4702-8632-6FDDA7E730D2}"/>
          </ac:spMkLst>
        </pc:spChg>
      </pc:sldChg>
      <pc:sldChg chg="modSp">
        <pc:chgData name="" userId="" providerId="" clId="Web-{0DF88A86-2424-4672-A6F2-DED27104ED37}" dt="2018-11-12T17:45:34.685" v="159" actId="14100"/>
        <pc:sldMkLst>
          <pc:docMk/>
          <pc:sldMk cId="4115129933" sldId="339"/>
        </pc:sldMkLst>
        <pc:spChg chg="mod">
          <ac:chgData name="" userId="" providerId="" clId="Web-{0DF88A86-2424-4672-A6F2-DED27104ED37}" dt="2018-11-12T17:45:34.685" v="159" actId="14100"/>
          <ac:spMkLst>
            <pc:docMk/>
            <pc:sldMk cId="4115129933" sldId="339"/>
            <ac:spMk id="10" creationId="{1F0744CF-4C77-413D-BB6E-D75A6EF5F638}"/>
          </ac:spMkLst>
        </pc:spChg>
      </pc:sldChg>
    </pc:docChg>
  </pc:docChgLst>
  <pc:docChgLst>
    <pc:chgData clId="Web-{C75149EE-83B5-49F9-9A8E-8BB9D02094A7}"/>
    <pc:docChg chg="modSld">
      <pc:chgData name="" userId="" providerId="" clId="Web-{C75149EE-83B5-49F9-9A8E-8BB9D02094A7}" dt="2018-11-12T18:12:41.751" v="154" actId="20577"/>
      <pc:docMkLst>
        <pc:docMk/>
      </pc:docMkLst>
      <pc:sldChg chg="modSp">
        <pc:chgData name="" userId="" providerId="" clId="Web-{C75149EE-83B5-49F9-9A8E-8BB9D02094A7}" dt="2018-11-12T18:12:41.751" v="153" actId="20577"/>
        <pc:sldMkLst>
          <pc:docMk/>
          <pc:sldMk cId="509890832" sldId="340"/>
        </pc:sldMkLst>
        <pc:spChg chg="mod">
          <ac:chgData name="" userId="" providerId="" clId="Web-{C75149EE-83B5-49F9-9A8E-8BB9D02094A7}" dt="2018-11-12T18:10:27.221" v="99" actId="20577"/>
          <ac:spMkLst>
            <pc:docMk/>
            <pc:sldMk cId="509890832" sldId="340"/>
            <ac:spMk id="5" creationId="{C94C4ECF-73D6-4C05-9D56-DB9E5A3D7B58}"/>
          </ac:spMkLst>
        </pc:spChg>
        <pc:spChg chg="mod">
          <ac:chgData name="" userId="" providerId="" clId="Web-{C75149EE-83B5-49F9-9A8E-8BB9D02094A7}" dt="2018-11-12T18:12:41.751" v="153" actId="20577"/>
          <ac:spMkLst>
            <pc:docMk/>
            <pc:sldMk cId="509890832" sldId="340"/>
            <ac:spMk id="6" creationId="{539BB503-79E4-4352-B779-27927D3F4C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C10DA-CD52-40D4-AE7E-CB81E80A1067}" type="datetimeFigureOut">
              <a:rPr lang="it-IT" smtClean="0"/>
              <a:t>13/11/2018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7FB10-0228-4F57-9C5A-2AC759F7561E}" type="slidenum">
              <a:rPr lang="it-IT" smtClean="0"/>
              <a:t>‹N›</a:t>
            </a:fld>
            <a:endParaRPr lang="it-IT"/>
          </a:p>
        </p:txBody>
      </p:sp>
    </p:spTree>
    <p:extLst>
      <p:ext uri="{BB962C8B-B14F-4D97-AF65-F5344CB8AC3E}">
        <p14:creationId xmlns:p14="http://schemas.microsoft.com/office/powerpoint/2010/main" val="150914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484197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7863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ote 1"/>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37680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Questa è l’architettura ad alto livello del sistema: Sono stati usati i servizi di AWS come Amazon EKS ed Amazon EC2(</a:t>
            </a:r>
            <a:r>
              <a:rPr lang="it-IT" sz="1200" b="0" i="0" kern="1200" dirty="0" err="1">
                <a:solidFill>
                  <a:schemeClr val="tx1"/>
                </a:solidFill>
                <a:effectLst/>
                <a:latin typeface="+mn-lt"/>
                <a:ea typeface="+mn-ea"/>
                <a:cs typeface="+mn-cs"/>
              </a:rPr>
              <a:t>Elastic</a:t>
            </a:r>
            <a:r>
              <a:rPr lang="it-IT" sz="1200" b="0" i="0" kern="1200" dirty="0">
                <a:solidFill>
                  <a:schemeClr val="tx1"/>
                </a:solidFill>
                <a:effectLst/>
                <a:latin typeface="+mn-lt"/>
                <a:ea typeface="+mn-ea"/>
                <a:cs typeface="+mn-cs"/>
              </a:rPr>
              <a:t> Compute Cloud) per la creazione e la gestione di un cluster di macchine sopra il quale far girare l’applicazione. E’ stato inoltre utilizzato </a:t>
            </a:r>
            <a:r>
              <a:rPr lang="it-IT" sz="1200" b="0" i="0" kern="1200" dirty="0" err="1">
                <a:solidFill>
                  <a:schemeClr val="tx1"/>
                </a:solidFill>
                <a:effectLst/>
                <a:latin typeface="+mn-lt"/>
                <a:ea typeface="+mn-ea"/>
                <a:cs typeface="+mn-cs"/>
              </a:rPr>
              <a:t>MongoDB</a:t>
            </a:r>
            <a:r>
              <a:rPr lang="it-IT" sz="1200" b="0" i="0" kern="1200" dirty="0">
                <a:solidFill>
                  <a:schemeClr val="tx1"/>
                </a:solidFill>
                <a:effectLst/>
                <a:latin typeface="+mn-lt"/>
                <a:ea typeface="+mn-ea"/>
                <a:cs typeface="+mn-cs"/>
              </a:rPr>
              <a:t> Atlas, un Database </a:t>
            </a:r>
            <a:r>
              <a:rPr lang="it-IT" sz="1200" b="0" i="0" kern="1200" dirty="0" err="1">
                <a:solidFill>
                  <a:schemeClr val="tx1"/>
                </a:solidFill>
                <a:effectLst/>
                <a:latin typeface="+mn-lt"/>
                <a:ea typeface="+mn-ea"/>
                <a:cs typeface="+mn-cs"/>
              </a:rPr>
              <a:t>as</a:t>
            </a:r>
            <a:r>
              <a:rPr lang="it-IT" sz="1200" b="0" i="0" kern="1200" dirty="0">
                <a:solidFill>
                  <a:schemeClr val="tx1"/>
                </a:solidFill>
                <a:effectLst/>
                <a:latin typeface="+mn-lt"/>
                <a:ea typeface="+mn-ea"/>
                <a:cs typeface="+mn-cs"/>
              </a:rPr>
              <a:t> a service, che fornisce, su una piattaforma cloud a propria scelta, il database </a:t>
            </a:r>
            <a:r>
              <a:rPr lang="it-IT" sz="1200" b="0" i="0" kern="1200" dirty="0" err="1">
                <a:solidFill>
                  <a:schemeClr val="tx1"/>
                </a:solidFill>
                <a:effectLst/>
                <a:latin typeface="+mn-lt"/>
                <a:ea typeface="+mn-ea"/>
                <a:cs typeface="+mn-cs"/>
              </a:rPr>
              <a:t>MongoDB</a:t>
            </a:r>
            <a:r>
              <a:rPr lang="it-IT" sz="1200" b="0" i="0" kern="1200" dirty="0">
                <a:solidFill>
                  <a:schemeClr val="tx1"/>
                </a:solidFill>
                <a:effectLst/>
                <a:latin typeface="+mn-lt"/>
                <a:ea typeface="+mn-ea"/>
                <a:cs typeface="+mn-cs"/>
              </a:rPr>
              <a:t> replicato con un fattore 3. Entrambi saranno approfonditi nelle slide successive.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A questo punto è necessario parla di </a:t>
            </a:r>
            <a:r>
              <a:rPr lang="it-IT" sz="1200" b="0" i="0" kern="1200" dirty="0" err="1">
                <a:solidFill>
                  <a:schemeClr val="tx1"/>
                </a:solidFill>
                <a:effectLst/>
                <a:latin typeface="+mn-lt"/>
                <a:ea typeface="+mn-ea"/>
                <a:cs typeface="+mn-cs"/>
              </a:rPr>
              <a:t>kubernetes</a:t>
            </a:r>
            <a:r>
              <a:rPr lang="it-IT" sz="1200" b="0" i="0" kern="1200" dirty="0">
                <a:solidFill>
                  <a:schemeClr val="tx1"/>
                </a:solidFill>
                <a:effectLst/>
                <a:latin typeface="+mn-lt"/>
                <a:ea typeface="+mn-ea"/>
                <a:cs typeface="+mn-cs"/>
              </a:rPr>
              <a:t> ( continua slide successiva)</a:t>
            </a:r>
            <a:endParaRPr lang="it-IT" dirty="0"/>
          </a:p>
        </p:txBody>
      </p:sp>
      <p:sp>
        <p:nvSpPr>
          <p:cNvPr id="4" name="Segnaposto numero diapositiva 3"/>
          <p:cNvSpPr>
            <a:spLocks noGrp="1"/>
          </p:cNvSpPr>
          <p:nvPr>
            <p:ph type="sldNum" sz="quarter" idx="5"/>
          </p:nvPr>
        </p:nvSpPr>
        <p:spPr/>
        <p:txBody>
          <a:bodyPr/>
          <a:lstStyle/>
          <a:p>
            <a:fld id="{F387FB10-0228-4F57-9C5A-2AC759F7561E}" type="slidenum">
              <a:rPr lang="it-IT" smtClean="0"/>
              <a:t>3</a:t>
            </a:fld>
            <a:endParaRPr lang="it-IT"/>
          </a:p>
        </p:txBody>
      </p:sp>
    </p:spTree>
    <p:extLst>
      <p:ext uri="{BB962C8B-B14F-4D97-AF65-F5344CB8AC3E}">
        <p14:creationId xmlns:p14="http://schemas.microsoft.com/office/powerpoint/2010/main" val="298950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Kubernetes</a:t>
            </a: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è un software open source che permette di distribuire e gestire applicazioni in container in modo scalabile: </a:t>
            </a:r>
            <a:r>
              <a:rPr lang="it-IT" sz="1200" b="0" i="0" kern="1200" dirty="0">
                <a:solidFill>
                  <a:schemeClr val="tx1"/>
                </a:solidFill>
                <a:effectLst/>
                <a:latin typeface="+mn-lt"/>
                <a:ea typeface="+mn-ea"/>
                <a:cs typeface="+mn-cs"/>
              </a:rPr>
              <a:t>permette di eliminare molti dei processi manuali coinvolti nel deployment e nella scalabilità di applicazioni containerizzate e di gestire in maniera semplice ed efficiente un cluster di </a:t>
            </a:r>
            <a:r>
              <a:rPr lang="it-IT" sz="1200" b="0" i="0" kern="1200" dirty="0" err="1">
                <a:solidFill>
                  <a:schemeClr val="tx1"/>
                </a:solidFill>
                <a:effectLst/>
                <a:latin typeface="+mn-lt"/>
                <a:ea typeface="+mn-ea"/>
                <a:cs typeface="+mn-cs"/>
              </a:rPr>
              <a:t>host</a:t>
            </a:r>
            <a:r>
              <a:rPr lang="it-IT" sz="1200" b="0" i="0" kern="1200" dirty="0">
                <a:solidFill>
                  <a:schemeClr val="tx1"/>
                </a:solidFill>
                <a:effectLst/>
                <a:latin typeface="+mn-lt"/>
                <a:ea typeface="+mn-ea"/>
                <a:cs typeface="+mn-cs"/>
              </a:rPr>
              <a:t> su cui vengono eseguiti i container.</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Alcune delle caratteristiche più importanti sono: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Self-</a:t>
            </a:r>
            <a:r>
              <a:rPr lang="it-IT" sz="12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healing</a:t>
            </a: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riavvia i container che hanno subito un fallimento: </a:t>
            </a:r>
            <a:r>
              <a:rPr lang="it-IT" sz="12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rischedula</a:t>
            </a: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i container di nodi che sono crashati e rimuove i container che non rispondono a dei comandi di check definiti dall’utente, tutto ciò in modo trasparente all’utente</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Scaling</a:t>
            </a: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orizzontale: permette lo scale up o down con semplici comandi: infatti è possibile sia aumentare o diminuire il numero di container tramite l’interfaccia grafica oppure in modo automatico in base all’utilizzazione della CPU.</a:t>
            </a:r>
          </a:p>
          <a:p>
            <a:endParaRPr lang="it-IT"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5"/>
          </p:nvPr>
        </p:nvSpPr>
        <p:spPr/>
        <p:txBody>
          <a:bodyPr/>
          <a:lstStyle/>
          <a:p>
            <a:fld id="{F387FB10-0228-4F57-9C5A-2AC759F7561E}" type="slidenum">
              <a:rPr lang="it-IT" smtClean="0"/>
              <a:t>4</a:t>
            </a:fld>
            <a:endParaRPr lang="it-IT"/>
          </a:p>
        </p:txBody>
      </p:sp>
    </p:spTree>
    <p:extLst>
      <p:ext uri="{BB962C8B-B14F-4D97-AF65-F5344CB8AC3E}">
        <p14:creationId xmlns:p14="http://schemas.microsoft.com/office/powerpoint/2010/main" val="3500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Kubernetes</a:t>
            </a:r>
            <a:r>
              <a:rPr lang="it-IT" dirty="0"/>
              <a:t> è stato quindi usato per gestire container dove vengono eseguite le seguenti applicazioni:</a:t>
            </a:r>
          </a:p>
          <a:p>
            <a:r>
              <a:rPr lang="it-IT" dirty="0"/>
              <a:t>Kafka e </a:t>
            </a:r>
            <a:r>
              <a:rPr lang="it-IT" dirty="0" err="1"/>
              <a:t>Storm</a:t>
            </a:r>
            <a:r>
              <a:rPr lang="it-IT" dirty="0"/>
              <a:t>: necessari per il data injection e per il processamento  dei dati arrivanti dai sensori dei semafori</a:t>
            </a:r>
          </a:p>
          <a:p>
            <a:r>
              <a:rPr lang="it-IT" dirty="0"/>
              <a:t>Spring e </a:t>
            </a:r>
            <a:r>
              <a:rPr lang="it-IT" dirty="0" err="1"/>
              <a:t>React</a:t>
            </a:r>
            <a:r>
              <a:rPr lang="it-IT" dirty="0"/>
              <a:t>: per l’elaborazione di richieste da parte dell’utente, come aggiungere o rimuovere un incrocio dal sistema, oppure come visualizzare i dati risultati dall’elaborazione da parte di </a:t>
            </a:r>
            <a:r>
              <a:rPr lang="it-IT" dirty="0" err="1"/>
              <a:t>storm</a:t>
            </a:r>
            <a:r>
              <a:rPr lang="it-IT" dirty="0"/>
              <a:t>.</a:t>
            </a:r>
          </a:p>
        </p:txBody>
      </p:sp>
      <p:sp>
        <p:nvSpPr>
          <p:cNvPr id="4" name="Segnaposto numero diapositiva 3"/>
          <p:cNvSpPr>
            <a:spLocks noGrp="1"/>
          </p:cNvSpPr>
          <p:nvPr>
            <p:ph type="sldNum" sz="quarter" idx="5"/>
          </p:nvPr>
        </p:nvSpPr>
        <p:spPr/>
        <p:txBody>
          <a:bodyPr/>
          <a:lstStyle/>
          <a:p>
            <a:fld id="{F387FB10-0228-4F57-9C5A-2AC759F7561E}" type="slidenum">
              <a:rPr lang="it-IT" smtClean="0"/>
              <a:t>5</a:t>
            </a:fld>
            <a:endParaRPr lang="it-IT"/>
          </a:p>
        </p:txBody>
      </p:sp>
    </p:spTree>
    <p:extLst>
      <p:ext uri="{BB962C8B-B14F-4D97-AF65-F5344CB8AC3E}">
        <p14:creationId xmlns:p14="http://schemas.microsoft.com/office/powerpoint/2010/main" val="234284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Questo è una rappresentazione di quello che succede all’interno di </a:t>
            </a:r>
            <a:r>
              <a:rPr lang="it-IT" sz="1200" b="0" i="0" kern="1200" dirty="0" err="1">
                <a:solidFill>
                  <a:schemeClr val="tx1"/>
                </a:solidFill>
                <a:effectLst/>
                <a:latin typeface="+mn-lt"/>
                <a:ea typeface="+mn-ea"/>
                <a:cs typeface="+mn-cs"/>
              </a:rPr>
              <a:t>kubernetes</a:t>
            </a:r>
            <a:r>
              <a:rPr lang="it-IT" sz="1200" b="0" i="0" kern="1200" dirty="0">
                <a:solidFill>
                  <a:schemeClr val="tx1"/>
                </a:solidFill>
                <a:effectLst/>
                <a:latin typeface="+mn-lt"/>
                <a:ea typeface="+mn-ea"/>
                <a:cs typeface="+mn-cs"/>
              </a:rPr>
              <a:t>: esistono principalmente due componenti fondamentali, il service ed il </a:t>
            </a:r>
            <a:r>
              <a:rPr lang="it-IT" sz="1200" b="0" i="0" kern="1200" dirty="0" err="1">
                <a:solidFill>
                  <a:schemeClr val="tx1"/>
                </a:solidFill>
                <a:effectLst/>
                <a:latin typeface="+mn-lt"/>
                <a:ea typeface="+mn-ea"/>
                <a:cs typeface="+mn-cs"/>
              </a:rPr>
              <a:t>pod</a:t>
            </a:r>
            <a:r>
              <a:rPr lang="it-IT" sz="1200" b="0" i="0" kern="1200" dirty="0">
                <a:solidFill>
                  <a:schemeClr val="tx1"/>
                </a:solidFill>
                <a:effectLst/>
                <a:latin typeface="+mn-lt"/>
                <a:ea typeface="+mn-ea"/>
                <a:cs typeface="+mn-cs"/>
              </a:rPr>
              <a:t>. Il </a:t>
            </a:r>
            <a:r>
              <a:rPr lang="it-IT" sz="1200" b="0" i="0" kern="1200" dirty="0" err="1">
                <a:solidFill>
                  <a:schemeClr val="tx1"/>
                </a:solidFill>
                <a:effectLst/>
                <a:latin typeface="+mn-lt"/>
                <a:ea typeface="+mn-ea"/>
                <a:cs typeface="+mn-cs"/>
              </a:rPr>
              <a:t>pod</a:t>
            </a:r>
            <a:r>
              <a:rPr lang="it-IT" sz="1200" b="0" i="0" kern="1200" dirty="0">
                <a:solidFill>
                  <a:schemeClr val="tx1"/>
                </a:solidFill>
                <a:effectLst/>
                <a:latin typeface="+mn-lt"/>
                <a:ea typeface="+mn-ea"/>
                <a:cs typeface="+mn-cs"/>
              </a:rPr>
              <a:t> è l’unità base, un gruppo di uno o più </a:t>
            </a:r>
            <a:r>
              <a:rPr lang="it-IT" sz="1200" b="0" i="0" kern="1200" dirty="0" err="1">
                <a:solidFill>
                  <a:schemeClr val="tx1"/>
                </a:solidFill>
                <a:effectLst/>
                <a:latin typeface="+mn-lt"/>
                <a:ea typeface="+mn-ea"/>
                <a:cs typeface="+mn-cs"/>
              </a:rPr>
              <a:t>cotainer</a:t>
            </a:r>
            <a:r>
              <a:rPr lang="it-IT" sz="1200" b="0" i="0" kern="1200" dirty="0">
                <a:solidFill>
                  <a:schemeClr val="tx1"/>
                </a:solidFill>
                <a:effectLst/>
                <a:latin typeface="+mn-lt"/>
                <a:ea typeface="+mn-ea"/>
                <a:cs typeface="+mn-cs"/>
              </a:rPr>
              <a:t> replicati con un determinato fattore. </a:t>
            </a:r>
            <a:r>
              <a:rPr lang="it-IT" sz="1200" b="0" i="0" kern="1200" dirty="0" err="1">
                <a:solidFill>
                  <a:schemeClr val="tx1"/>
                </a:solidFill>
                <a:effectLst/>
                <a:latin typeface="+mn-lt"/>
                <a:ea typeface="+mn-ea"/>
                <a:cs typeface="+mn-cs"/>
              </a:rPr>
              <a:t>Kubernetes</a:t>
            </a:r>
            <a:r>
              <a:rPr lang="it-IT" sz="1200" b="0" i="0" kern="1200" dirty="0">
                <a:solidFill>
                  <a:schemeClr val="tx1"/>
                </a:solidFill>
                <a:effectLst/>
                <a:latin typeface="+mn-lt"/>
                <a:ea typeface="+mn-ea"/>
                <a:cs typeface="+mn-cs"/>
              </a:rPr>
              <a:t> assicura che un </a:t>
            </a:r>
            <a:r>
              <a:rPr lang="it-IT" sz="1200" b="0" i="0" kern="1200" dirty="0" err="1">
                <a:solidFill>
                  <a:schemeClr val="tx1"/>
                </a:solidFill>
                <a:effectLst/>
                <a:latin typeface="+mn-lt"/>
                <a:ea typeface="+mn-ea"/>
                <a:cs typeface="+mn-cs"/>
              </a:rPr>
              <a:t>pod</a:t>
            </a:r>
            <a:r>
              <a:rPr lang="it-IT" sz="1200" b="0" i="0" kern="1200" dirty="0">
                <a:solidFill>
                  <a:schemeClr val="tx1"/>
                </a:solidFill>
                <a:effectLst/>
                <a:latin typeface="+mn-lt"/>
                <a:ea typeface="+mn-ea"/>
                <a:cs typeface="+mn-cs"/>
              </a:rPr>
              <a:t> che non risponde o che abbia subito un crash sia </a:t>
            </a:r>
            <a:r>
              <a:rPr lang="it-IT" sz="1200" b="0" i="0" kern="1200" dirty="0" err="1">
                <a:solidFill>
                  <a:schemeClr val="tx1"/>
                </a:solidFill>
                <a:effectLst/>
                <a:latin typeface="+mn-lt"/>
                <a:ea typeface="+mn-ea"/>
                <a:cs typeface="+mn-cs"/>
              </a:rPr>
              <a:t>riavviato.Il</a:t>
            </a:r>
            <a:r>
              <a:rPr lang="it-IT" sz="1200" b="0" i="0" kern="1200" dirty="0">
                <a:solidFill>
                  <a:schemeClr val="tx1"/>
                </a:solidFill>
                <a:effectLst/>
                <a:latin typeface="+mn-lt"/>
                <a:ea typeface="+mn-ea"/>
                <a:cs typeface="+mn-cs"/>
              </a:rPr>
              <a:t> service è stato usato per permettere la comunicazione dell’applicazione con l’esterno ( o anche con altre applicazioni all’interno).</a:t>
            </a:r>
          </a:p>
          <a:p>
            <a:endParaRPr lang="it-IT" sz="1200" b="0" i="0" kern="1200" dirty="0">
              <a:solidFill>
                <a:schemeClr val="tx1"/>
              </a:solidFill>
              <a:effectLst/>
              <a:latin typeface="+mn-lt"/>
              <a:ea typeface="+mn-ea"/>
              <a:cs typeface="+mn-cs"/>
            </a:endParaRPr>
          </a:p>
          <a:p>
            <a:r>
              <a:rPr lang="it-IT" sz="1200" b="0" i="0" kern="1200" dirty="0" err="1">
                <a:solidFill>
                  <a:schemeClr val="tx1"/>
                </a:solidFill>
                <a:effectLst/>
                <a:latin typeface="+mn-lt"/>
                <a:ea typeface="+mn-ea"/>
                <a:cs typeface="+mn-cs"/>
              </a:rPr>
              <a:t>Kubernetes</a:t>
            </a:r>
            <a:r>
              <a:rPr lang="it-IT" sz="1200" b="0" i="0" kern="1200" dirty="0">
                <a:solidFill>
                  <a:schemeClr val="tx1"/>
                </a:solidFill>
                <a:effectLst/>
                <a:latin typeface="+mn-lt"/>
                <a:ea typeface="+mn-ea"/>
                <a:cs typeface="+mn-cs"/>
              </a:rPr>
              <a:t> è in grado di bilanciare automaticamente i carichi all’interno dei </a:t>
            </a:r>
            <a:r>
              <a:rPr lang="it-IT" sz="1200" b="0" i="0" kern="1200" dirty="0" err="1">
                <a:solidFill>
                  <a:schemeClr val="tx1"/>
                </a:solidFill>
                <a:effectLst/>
                <a:latin typeface="+mn-lt"/>
                <a:ea typeface="+mn-ea"/>
                <a:cs typeface="+mn-cs"/>
              </a:rPr>
              <a:t>pod</a:t>
            </a:r>
            <a:r>
              <a:rPr lang="it-IT" sz="1200" b="0" i="0" kern="1200" dirty="0">
                <a:solidFill>
                  <a:schemeClr val="tx1"/>
                </a:solidFill>
                <a:effectLst/>
                <a:latin typeface="+mn-lt"/>
                <a:ea typeface="+mn-ea"/>
                <a:cs typeface="+mn-cs"/>
              </a:rPr>
              <a:t>, semplificando notevolmente la gestione complessiva dell’infrastruttura. Inoltre, l’infrastruttura standard di </a:t>
            </a:r>
            <a:r>
              <a:rPr lang="it-IT" sz="1200" b="0" i="0" kern="1200" dirty="0" err="1">
                <a:solidFill>
                  <a:schemeClr val="tx1"/>
                </a:solidFill>
                <a:effectLst/>
                <a:latin typeface="+mn-lt"/>
                <a:ea typeface="+mn-ea"/>
                <a:cs typeface="+mn-cs"/>
              </a:rPr>
              <a:t>Kubernetes</a:t>
            </a:r>
            <a:r>
              <a:rPr lang="it-IT" sz="1200" b="0" i="0" kern="1200" dirty="0">
                <a:solidFill>
                  <a:schemeClr val="tx1"/>
                </a:solidFill>
                <a:effectLst/>
                <a:latin typeface="+mn-lt"/>
                <a:ea typeface="+mn-ea"/>
                <a:cs typeface="+mn-cs"/>
              </a:rPr>
              <a:t> è completamente ridondata, e questo riduce drasticamente il rischio di </a:t>
            </a:r>
            <a:r>
              <a:rPr lang="it-IT" sz="1200" b="0" i="0" kern="1200" dirty="0" err="1">
                <a:solidFill>
                  <a:schemeClr val="tx1"/>
                </a:solidFill>
                <a:effectLst/>
                <a:latin typeface="+mn-lt"/>
                <a:ea typeface="+mn-ea"/>
                <a:cs typeface="+mn-cs"/>
              </a:rPr>
              <a:t>downtime</a:t>
            </a:r>
            <a:r>
              <a:rPr lang="it-IT" sz="1200" b="0" i="0" kern="1200" dirty="0">
                <a:solidFill>
                  <a:schemeClr val="tx1"/>
                </a:solidFill>
                <a:effectLst/>
                <a:latin typeface="+mn-lt"/>
                <a:ea typeface="+mn-ea"/>
                <a:cs typeface="+mn-cs"/>
              </a:rPr>
              <a:t>, mentre con il solo uso di Docker o di altri sistemi di </a:t>
            </a:r>
            <a:r>
              <a:rPr lang="it-IT" sz="1200" b="0" i="0" kern="1200" dirty="0" err="1">
                <a:solidFill>
                  <a:schemeClr val="tx1"/>
                </a:solidFill>
                <a:effectLst/>
                <a:latin typeface="+mn-lt"/>
                <a:ea typeface="+mn-ea"/>
                <a:cs typeface="+mn-cs"/>
              </a:rPr>
              <a:t>conteinerizzazione</a:t>
            </a:r>
            <a:r>
              <a:rPr lang="it-IT" sz="1200" b="0" i="0" kern="1200" dirty="0">
                <a:solidFill>
                  <a:schemeClr val="tx1"/>
                </a:solidFill>
                <a:effectLst/>
                <a:latin typeface="+mn-lt"/>
                <a:ea typeface="+mn-ea"/>
                <a:cs typeface="+mn-cs"/>
              </a:rPr>
              <a:t>, l’affidabilità non è assicurata a livelli così alti.</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F387FB10-0228-4F57-9C5A-2AC759F7561E}" type="slidenum">
              <a:rPr lang="it-IT" smtClean="0"/>
              <a:t>6</a:t>
            </a:fld>
            <a:endParaRPr lang="it-IT"/>
          </a:p>
        </p:txBody>
      </p:sp>
    </p:spTree>
    <p:extLst>
      <p:ext uri="{BB962C8B-B14F-4D97-AF65-F5344CB8AC3E}">
        <p14:creationId xmlns:p14="http://schemas.microsoft.com/office/powerpoint/2010/main" val="3443106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Linux Libertine" panose="02000503000000000000" pitchFamily="2" charset="0"/>
                <a:ea typeface="Linux Libertine" panose="02000503000000000000" pitchFamily="2" charset="0"/>
                <a:cs typeface="Linux Libertine" panose="02000503000000000000" pitchFamily="2" charset="0"/>
              </a:rPr>
              <a:t>Tutta la gestione dei container con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kuberntes</a:t>
            </a:r>
            <a:r>
              <a:rPr lang="it-IT" sz="1200" dirty="0">
                <a:latin typeface="Linux Libertine" panose="02000503000000000000" pitchFamily="2" charset="0"/>
                <a:ea typeface="Linux Libertine" panose="02000503000000000000" pitchFamily="2" charset="0"/>
                <a:cs typeface="Linux Libertine" panose="02000503000000000000" pitchFamily="2" charset="0"/>
              </a:rPr>
              <a:t> non sarebbe possibile senza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 mezzo tramite il quale è possibile creare tali container.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Linux Libertine" panose="02000503000000000000" pitchFamily="2" charset="0"/>
              <a:ea typeface="Linux Libertine" panose="02000503000000000000" pitchFamily="2" charset="0"/>
              <a:cs typeface="Linux Libertine" panose="02000503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Linux Libertine" panose="02000503000000000000" pitchFamily="2" charset="0"/>
                <a:ea typeface="Linux Libertine" panose="02000503000000000000" pitchFamily="2" charset="0"/>
                <a:cs typeface="Linux Libertine" panose="02000503000000000000" pitchFamily="2" charset="0"/>
              </a:rPr>
              <a:t>Gestione rapida del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deploy</a:t>
            </a:r>
            <a:r>
              <a:rPr lang="it-IT" sz="1200" dirty="0">
                <a:latin typeface="Linux Libertine" panose="02000503000000000000" pitchFamily="2" charset="0"/>
                <a:ea typeface="Linux Libertine" panose="02000503000000000000" pitchFamily="2" charset="0"/>
                <a:cs typeface="Linux Libertine" panose="02000503000000000000" pitchFamily="2" charset="0"/>
              </a:rPr>
              <a:t>:  un aspetto molto importante nel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deploy</a:t>
            </a:r>
            <a:r>
              <a:rPr lang="it-IT" sz="1200" dirty="0">
                <a:latin typeface="Linux Libertine" panose="02000503000000000000" pitchFamily="2" charset="0"/>
                <a:ea typeface="Linux Libertine" panose="02000503000000000000" pitchFamily="2" charset="0"/>
                <a:cs typeface="Linux Libertine" panose="02000503000000000000" pitchFamily="2" charset="0"/>
              </a:rPr>
              <a:t> di un’applicazione è la quantità di tempo e denaro richieste nel preparare l’ambiente dove sarà eseguita l’applicazione. Con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 è possibile ridurre drasticamente questi tempi ed automatizzare il deployment. Questo è possibile soprattutto grazie a due elementi: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Linux Libertine" panose="02000503000000000000" pitchFamily="2" charset="0"/>
                <a:ea typeface="Linux Libertine" panose="02000503000000000000" pitchFamily="2" charset="0"/>
                <a:cs typeface="Linux Libertine" panose="02000503000000000000" pitchFamily="2" charset="0"/>
              </a:rPr>
              <a:t>	 alla stratificazione che viene messa in atto nel processo di creazione dell’immagine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Linux Libertine" panose="02000503000000000000" pitchFamily="2" charset="0"/>
                <a:ea typeface="Linux Libertine" panose="02000503000000000000" pitchFamily="2" charset="0"/>
                <a:cs typeface="Linux Libertine" panose="02000503000000000000" pitchFamily="2" charset="0"/>
              </a:rPr>
              <a:t>	alla presenta di una piattaforma di archiviazione e distribuzioni delle immagini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hub</a:t>
            </a:r>
            <a:r>
              <a:rPr lang="it-IT" sz="1200" dirty="0">
                <a:latin typeface="Linux Libertine" panose="02000503000000000000" pitchFamily="2" charset="0"/>
                <a:ea typeface="Linux Libertine" panose="02000503000000000000" pitchFamily="2" charset="0"/>
                <a:cs typeface="Linux Libertine" panose="02000503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Linux Libertine" panose="02000503000000000000" pitchFamily="2" charset="0"/>
              <a:ea typeface="Linux Libertine" panose="02000503000000000000" pitchFamily="2" charset="0"/>
              <a:cs typeface="Linux Libertine" panose="02000503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Linux Libertine" panose="02000503000000000000" pitchFamily="2" charset="0"/>
                <a:ea typeface="Linux Libertine" panose="02000503000000000000" pitchFamily="2" charset="0"/>
                <a:cs typeface="Linux Libertine" panose="02000503000000000000" pitchFamily="2" charset="0"/>
              </a:rPr>
              <a:t>Tutte le applicazioni utilizzate nel progetto sono state poste all’interno di un container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Linux Libertine" panose="02000503000000000000" pitchFamily="2" charset="0"/>
              <a:ea typeface="Linux Libertine" panose="02000503000000000000" pitchFamily="2" charset="0"/>
              <a:cs typeface="Linux Libertine" panose="02000503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Linux Libertine" panose="02000503000000000000" pitchFamily="2" charset="0"/>
                <a:ea typeface="Linux Libertine" panose="02000503000000000000" pitchFamily="2" charset="0"/>
                <a:cs typeface="Linux Libertine" panose="02000503000000000000" pitchFamily="2" charset="0"/>
              </a:rPr>
              <a:t>Portabilità: è possibile eseguire container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 su qualunque altra piattaforma che supporti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docker</a:t>
            </a:r>
            <a:r>
              <a:rPr lang="it-IT" sz="1200" dirty="0">
                <a:latin typeface="Linux Libertine" panose="02000503000000000000" pitchFamily="2" charset="0"/>
                <a:ea typeface="Linux Libertine" panose="02000503000000000000" pitchFamily="2" charset="0"/>
                <a:cs typeface="Linux Libertine" panose="02000503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4" name="Segnaposto numero diapositiva 3"/>
          <p:cNvSpPr>
            <a:spLocks noGrp="1"/>
          </p:cNvSpPr>
          <p:nvPr>
            <p:ph type="sldNum" sz="quarter" idx="5"/>
          </p:nvPr>
        </p:nvSpPr>
        <p:spPr/>
        <p:txBody>
          <a:bodyPr/>
          <a:lstStyle/>
          <a:p>
            <a:fld id="{F387FB10-0228-4F57-9C5A-2AC759F7561E}" type="slidenum">
              <a:rPr lang="it-IT" smtClean="0"/>
              <a:t>7</a:t>
            </a:fld>
            <a:endParaRPr lang="it-IT"/>
          </a:p>
        </p:txBody>
      </p:sp>
    </p:spTree>
    <p:extLst>
      <p:ext uri="{BB962C8B-B14F-4D97-AF65-F5344CB8AC3E}">
        <p14:creationId xmlns:p14="http://schemas.microsoft.com/office/powerpoint/2010/main" val="3140970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Servizio gestito per </a:t>
            </a:r>
            <a:r>
              <a:rPr lang="it-IT" sz="12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Kubernetes</a:t>
            </a:r>
            <a:r>
              <a:rPr lang="it-IT"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è possibile scegliere, durante il processo di creazione, il numero di nodi ed il tipo di istanze ec2 (taglia). </a:t>
            </a:r>
            <a:r>
              <a:rPr lang="it-IT" sz="1200" dirty="0">
                <a:latin typeface="Linux Libertine" panose="02000503000000000000" pitchFamily="2" charset="0"/>
                <a:ea typeface="Linux Libertine" panose="02000503000000000000" pitchFamily="2" charset="0"/>
                <a:cs typeface="Linux Libertine" panose="02000503000000000000" pitchFamily="2" charset="0"/>
              </a:rPr>
              <a:t>Gestisce automaticamente la disponibilità e la scalabilità dei nodi: avviando un cluster di macchine ec2 con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eks</a:t>
            </a:r>
            <a:r>
              <a:rPr lang="it-IT" sz="1200" dirty="0">
                <a:latin typeface="Linux Libertine" panose="02000503000000000000" pitchFamily="2" charset="0"/>
                <a:ea typeface="Linux Libertine" panose="02000503000000000000" pitchFamily="2" charset="0"/>
                <a:cs typeface="Linux Libertine" panose="02000503000000000000" pitchFamily="2" charset="0"/>
              </a:rPr>
              <a:t> infatti verrà istanziato un </a:t>
            </a:r>
            <a:r>
              <a:rPr lang="it-IT" sz="1200" dirty="0" err="1">
                <a:latin typeface="Linux Libertine" panose="02000503000000000000" pitchFamily="2" charset="0"/>
                <a:ea typeface="Linux Libertine" panose="02000503000000000000" pitchFamily="2" charset="0"/>
                <a:cs typeface="Linux Libertine" panose="02000503000000000000" pitchFamily="2" charset="0"/>
              </a:rPr>
              <a:t>autoscaling</a:t>
            </a:r>
            <a:r>
              <a:rPr lang="it-IT" sz="1200" dirty="0">
                <a:latin typeface="Linux Libertine" panose="02000503000000000000" pitchFamily="2" charset="0"/>
                <a:ea typeface="Linux Libertine" panose="02000503000000000000" pitchFamily="2" charset="0"/>
                <a:cs typeface="Linux Libertine" panose="02000503000000000000" pitchFamily="2" charset="0"/>
              </a:rPr>
              <a:t> group per monitorare tali istanze.</a:t>
            </a:r>
          </a:p>
          <a:p>
            <a:endParaRPr lang="it-IT" dirty="0"/>
          </a:p>
        </p:txBody>
      </p:sp>
      <p:sp>
        <p:nvSpPr>
          <p:cNvPr id="4" name="Segnaposto numero diapositiva 3"/>
          <p:cNvSpPr>
            <a:spLocks noGrp="1"/>
          </p:cNvSpPr>
          <p:nvPr>
            <p:ph type="sldNum" sz="quarter" idx="5"/>
          </p:nvPr>
        </p:nvSpPr>
        <p:spPr/>
        <p:txBody>
          <a:bodyPr/>
          <a:lstStyle/>
          <a:p>
            <a:fld id="{F387FB10-0228-4F57-9C5A-2AC759F7561E}" type="slidenum">
              <a:rPr lang="it-IT" smtClean="0"/>
              <a:t>8</a:t>
            </a:fld>
            <a:endParaRPr lang="it-IT"/>
          </a:p>
        </p:txBody>
      </p:sp>
    </p:spTree>
    <p:extLst>
      <p:ext uri="{BB962C8B-B14F-4D97-AF65-F5344CB8AC3E}">
        <p14:creationId xmlns:p14="http://schemas.microsoft.com/office/powerpoint/2010/main" val="4059316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387FB10-0228-4F57-9C5A-2AC759F7561E}" type="slidenum">
              <a:rPr lang="it-IT" smtClean="0"/>
              <a:t>9</a:t>
            </a:fld>
            <a:endParaRPr lang="it-IT"/>
          </a:p>
        </p:txBody>
      </p:sp>
    </p:spTree>
    <p:extLst>
      <p:ext uri="{BB962C8B-B14F-4D97-AF65-F5344CB8AC3E}">
        <p14:creationId xmlns:p14="http://schemas.microsoft.com/office/powerpoint/2010/main" val="296172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F13269-FD07-49AD-83AB-73644911476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141F352-7527-4632-94C2-F434EAE93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6905A04-B7D2-4822-A4FF-EDC115182AF3}"/>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5" name="Segnaposto piè di pagina 4">
            <a:extLst>
              <a:ext uri="{FF2B5EF4-FFF2-40B4-BE49-F238E27FC236}">
                <a16:creationId xmlns:a16="http://schemas.microsoft.com/office/drawing/2014/main" id="{6187DDFB-3C75-4355-9A44-C8B0DDD9A1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C6A38B-DE0B-400B-B99D-6F1B59FB0E1C}"/>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182905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C5869E-4A41-4709-8638-08A1B918780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61FE0C-52BF-4D93-8C5F-81537E4F2969}"/>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3A6C3F-D2AE-4A4E-B9B3-9534315032A7}"/>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5" name="Segnaposto piè di pagina 4">
            <a:extLst>
              <a:ext uri="{FF2B5EF4-FFF2-40B4-BE49-F238E27FC236}">
                <a16:creationId xmlns:a16="http://schemas.microsoft.com/office/drawing/2014/main" id="{124775F8-58B1-4E98-9E38-AFB305B4EC2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A4B1B3-B009-4C6A-8DC9-2B3B620533E0}"/>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71557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AB2E33-3D88-40FF-BBC9-4C29F36432C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0D3399-5420-4EDE-9E83-CD441AB96A13}"/>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44FDC7B-2643-4C96-8CF0-A2EF4FA6707C}"/>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5" name="Segnaposto piè di pagina 4">
            <a:extLst>
              <a:ext uri="{FF2B5EF4-FFF2-40B4-BE49-F238E27FC236}">
                <a16:creationId xmlns:a16="http://schemas.microsoft.com/office/drawing/2014/main" id="{F139E6A0-CB2F-42C3-83DD-7CE8A72715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B1FECB-19ED-4B71-AE5B-B22840535FD1}"/>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2779815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25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A01CC1-F707-4486-995F-9CB420637A2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833D83-B7A7-4135-A392-B7B219A71C5F}"/>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E18F8D-6115-4940-AEBF-6A887BCE0C4D}"/>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5" name="Segnaposto piè di pagina 4">
            <a:extLst>
              <a:ext uri="{FF2B5EF4-FFF2-40B4-BE49-F238E27FC236}">
                <a16:creationId xmlns:a16="http://schemas.microsoft.com/office/drawing/2014/main" id="{70C723F6-CD53-48F4-8B8D-7F1484D006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93F21D-F0AE-40DC-ABD1-171DE9E8A500}"/>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38238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63E833-AB61-4ED7-9731-FCEE69BAB04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777C795-192F-410D-8E22-6DAF4B4A6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5F984201-D9EC-4A0F-A052-B3D45EF35A5E}"/>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5" name="Segnaposto piè di pagina 4">
            <a:extLst>
              <a:ext uri="{FF2B5EF4-FFF2-40B4-BE49-F238E27FC236}">
                <a16:creationId xmlns:a16="http://schemas.microsoft.com/office/drawing/2014/main" id="{76B077CF-9D1E-438E-A146-1EC6948E0F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DC09D6-F07B-4F81-B5BD-9366B7E7C4A5}"/>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94835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37FE3-D5E4-4B2B-9683-C6FB53F13E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8AEF696-DBBD-49C2-BC45-A3DA2E9FDDE8}"/>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2B8B10F-A06C-4542-B408-DBBA7568393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E44EBEE-4338-41D4-BC65-0D9854098F8D}"/>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6" name="Segnaposto piè di pagina 5">
            <a:extLst>
              <a:ext uri="{FF2B5EF4-FFF2-40B4-BE49-F238E27FC236}">
                <a16:creationId xmlns:a16="http://schemas.microsoft.com/office/drawing/2014/main" id="{4A525100-BF12-40F7-B717-F3CA3974F45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52C9B6-E97D-4EBC-B9EE-40EF380023E3}"/>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239788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777F17-6DDA-46BE-A1FB-C783942B549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7ECEC5-EFD1-4706-88B9-22E8BFFDF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4714BD8-64B0-4748-8F2A-C4F1DA25613B}"/>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03EFF96-C382-430B-9FCC-A47BC19B8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67FB670B-70EC-41DD-AFD6-2429AE1AEC43}"/>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4B013D2-0CA2-4559-A5C7-893E7843FA12}"/>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8" name="Segnaposto piè di pagina 7">
            <a:extLst>
              <a:ext uri="{FF2B5EF4-FFF2-40B4-BE49-F238E27FC236}">
                <a16:creationId xmlns:a16="http://schemas.microsoft.com/office/drawing/2014/main" id="{CF6BEA45-779A-4ED4-A9BB-A909787C17F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7AA935-EB44-419C-A567-2CB503AF51E9}"/>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352433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D9CE32-3F23-4331-8E06-774985BD89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6220178-FEEA-4C28-B346-D469FDE6F735}"/>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4" name="Segnaposto piè di pagina 3">
            <a:extLst>
              <a:ext uri="{FF2B5EF4-FFF2-40B4-BE49-F238E27FC236}">
                <a16:creationId xmlns:a16="http://schemas.microsoft.com/office/drawing/2014/main" id="{EEBC3E11-C148-4D11-947B-7B75BC56A80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47F3B45-DFF1-45FB-AA65-6A70BA5A4269}"/>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256107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7D56540-B636-4843-8CB0-3632897CC6FF}"/>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3" name="Segnaposto piè di pagina 2">
            <a:extLst>
              <a:ext uri="{FF2B5EF4-FFF2-40B4-BE49-F238E27FC236}">
                <a16:creationId xmlns:a16="http://schemas.microsoft.com/office/drawing/2014/main" id="{04A19B73-4A21-4AE6-9394-A5078D12707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47092D5-216F-4F62-85BB-0A5000F044D3}"/>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345657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A1C31-294B-428C-BEE8-FD00C860E73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E8A9AF4-7BDC-4912-AE94-013142F84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03443FC-9EDF-4567-A152-51FBB724A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9D10D366-81B1-49ED-A1B3-562E55E04D3F}"/>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6" name="Segnaposto piè di pagina 5">
            <a:extLst>
              <a:ext uri="{FF2B5EF4-FFF2-40B4-BE49-F238E27FC236}">
                <a16:creationId xmlns:a16="http://schemas.microsoft.com/office/drawing/2014/main" id="{1D8426D1-E503-4961-BB7D-849CE8092B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FF694AF-7D16-46EC-9E8F-83C5CCF45D70}"/>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254872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8398B-CB5B-4CED-9368-F05F5B567EB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2B71166-89B1-4C7B-9952-FDA75031C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9AF9C94-B3EB-473A-89D0-316AD9AD8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8E14E8C-92A7-4E41-ABDA-BA228F56C9D5}"/>
              </a:ext>
            </a:extLst>
          </p:cNvPr>
          <p:cNvSpPr>
            <a:spLocks noGrp="1"/>
          </p:cNvSpPr>
          <p:nvPr>
            <p:ph type="dt" sz="half" idx="10"/>
          </p:nvPr>
        </p:nvSpPr>
        <p:spPr/>
        <p:txBody>
          <a:bodyPr/>
          <a:lstStyle/>
          <a:p>
            <a:fld id="{D783C55B-A121-4B4E-9325-790071F28C85}" type="datetimeFigureOut">
              <a:rPr lang="it-IT" smtClean="0"/>
              <a:t>13/11/2018</a:t>
            </a:fld>
            <a:endParaRPr lang="it-IT"/>
          </a:p>
        </p:txBody>
      </p:sp>
      <p:sp>
        <p:nvSpPr>
          <p:cNvPr id="6" name="Segnaposto piè di pagina 5">
            <a:extLst>
              <a:ext uri="{FF2B5EF4-FFF2-40B4-BE49-F238E27FC236}">
                <a16:creationId xmlns:a16="http://schemas.microsoft.com/office/drawing/2014/main" id="{401300AC-59B2-4E70-BED6-DAC14C61B0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18C5948-2A79-4C0C-B100-A91A27E783FE}"/>
              </a:ext>
            </a:extLst>
          </p:cNvPr>
          <p:cNvSpPr>
            <a:spLocks noGrp="1"/>
          </p:cNvSpPr>
          <p:nvPr>
            <p:ph type="sldNum" sz="quarter" idx="12"/>
          </p:nvPr>
        </p:nvSpPr>
        <p:spPr/>
        <p:txBody>
          <a:bodyPr/>
          <a:lstStyle/>
          <a:p>
            <a:fld id="{A21215C0-B149-4D68-8388-4B94C0516898}" type="slidenum">
              <a:rPr lang="it-IT" smtClean="0"/>
              <a:t>‹N›</a:t>
            </a:fld>
            <a:endParaRPr lang="it-IT"/>
          </a:p>
        </p:txBody>
      </p:sp>
    </p:spTree>
    <p:extLst>
      <p:ext uri="{BB962C8B-B14F-4D97-AF65-F5344CB8AC3E}">
        <p14:creationId xmlns:p14="http://schemas.microsoft.com/office/powerpoint/2010/main" val="2315912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F6BAD2A-5F2E-4049-9873-1BED6A35C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3004E72-323E-4888-8CE0-792E0AE84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75803A-17CB-438F-BB46-12EAA5B32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3C55B-A121-4B4E-9325-790071F28C85}" type="datetimeFigureOut">
              <a:rPr lang="it-IT" smtClean="0"/>
              <a:t>13/11/2018</a:t>
            </a:fld>
            <a:endParaRPr lang="it-IT"/>
          </a:p>
        </p:txBody>
      </p:sp>
      <p:sp>
        <p:nvSpPr>
          <p:cNvPr id="5" name="Segnaposto piè di pagina 4">
            <a:extLst>
              <a:ext uri="{FF2B5EF4-FFF2-40B4-BE49-F238E27FC236}">
                <a16:creationId xmlns:a16="http://schemas.microsoft.com/office/drawing/2014/main" id="{AE6CE4FF-A741-4470-AF10-3C5C760E3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308062-9B09-4A4B-8B74-D0D64565C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15C0-B149-4D68-8388-4B94C0516898}" type="slidenum">
              <a:rPr lang="it-IT" smtClean="0"/>
              <a:t>‹N›</a:t>
            </a:fld>
            <a:endParaRPr lang="it-IT"/>
          </a:p>
        </p:txBody>
      </p:sp>
    </p:spTree>
    <p:extLst>
      <p:ext uri="{BB962C8B-B14F-4D97-AF65-F5344CB8AC3E}">
        <p14:creationId xmlns:p14="http://schemas.microsoft.com/office/powerpoint/2010/main" val="55879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7" name="Rettangolo 6"/>
          <p:cNvSpPr/>
          <p:nvPr/>
        </p:nvSpPr>
        <p:spPr>
          <a:xfrm>
            <a:off x="1282671" y="6197242"/>
            <a:ext cx="9651335" cy="400110"/>
          </a:xfrm>
          <a:prstGeom prst="rect">
            <a:avLst/>
          </a:prstGeom>
        </p:spPr>
        <p:txBody>
          <a:bodyPr wrap="square">
            <a:spAutoFit/>
          </a:bodyPr>
          <a:lstStyle/>
          <a:p>
            <a:pPr algn="ctr"/>
            <a:r>
              <a:rPr lang="en-US" sz="2000" dirty="0">
                <a:solidFill>
                  <a:schemeClr val="tx1">
                    <a:lumMod val="50000"/>
                    <a:lumOff val="50000"/>
                  </a:schemeClr>
                </a:solidFill>
                <a:latin typeface="Montserrat" panose="00000500000000000000" pitchFamily="2" charset="0"/>
                <a:cs typeface="Lato Light" panose="020F0402020204030203" pitchFamily="34" charset="0"/>
              </a:rPr>
              <a:t>Milia, Perrone, Pusceddu</a:t>
            </a:r>
          </a:p>
        </p:txBody>
      </p:sp>
      <p:pic>
        <p:nvPicPr>
          <p:cNvPr id="8" name="Immagin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032" y="1296285"/>
            <a:ext cx="4062614" cy="3199307"/>
          </a:xfrm>
          <a:prstGeom prst="rect">
            <a:avLst/>
          </a:prstGeom>
        </p:spPr>
      </p:pic>
      <p:sp>
        <p:nvSpPr>
          <p:cNvPr id="9" name="Rettangolo 8"/>
          <p:cNvSpPr/>
          <p:nvPr/>
        </p:nvSpPr>
        <p:spPr>
          <a:xfrm>
            <a:off x="4521015" y="5847655"/>
            <a:ext cx="3198311" cy="461665"/>
          </a:xfrm>
          <a:prstGeom prst="rect">
            <a:avLst/>
          </a:prstGeom>
        </p:spPr>
        <p:txBody>
          <a:bodyPr wrap="none">
            <a:spAutoFit/>
          </a:bodyPr>
          <a:lstStyle/>
          <a:p>
            <a:pPr algn="ctr"/>
            <a:r>
              <a:rPr lang="it-IT" sz="2400" dirty="0">
                <a:latin typeface="Montserrat" panose="00000500000000000000" pitchFamily="2" charset="0"/>
              </a:rPr>
              <a:t>Presentazione SDCC</a:t>
            </a:r>
            <a:endParaRPr lang="en-US" sz="2400" dirty="0">
              <a:latin typeface="Montserrat" panose="00000500000000000000" pitchFamily="2" charset="0"/>
              <a:cs typeface="Lato Light" panose="020F0402020204030203" pitchFamily="34" charset="0"/>
            </a:endParaRPr>
          </a:p>
        </p:txBody>
      </p:sp>
    </p:spTree>
    <p:extLst>
      <p:ext uri="{BB962C8B-B14F-4D97-AF65-F5344CB8AC3E}">
        <p14:creationId xmlns:p14="http://schemas.microsoft.com/office/powerpoint/2010/main" val="107382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7ADCEEEB-E153-456B-8435-BA16CEB94D6E}"/>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Spring, React</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Elemento grafico 5">
            <a:extLst>
              <a:ext uri="{FF2B5EF4-FFF2-40B4-BE49-F238E27FC236}">
                <a16:creationId xmlns:a16="http://schemas.microsoft.com/office/drawing/2014/main" id="{0FA2EE55-7A3A-4A15-9BDA-6D686C15C2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0259" y="5166909"/>
            <a:ext cx="1395416" cy="1253642"/>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Immagine 3">
            <a:extLst>
              <a:ext uri="{FF2B5EF4-FFF2-40B4-BE49-F238E27FC236}">
                <a16:creationId xmlns:a16="http://schemas.microsoft.com/office/drawing/2014/main" id="{CA7D4F97-1FD9-4397-8A5E-96086EC37A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82" y="2578842"/>
            <a:ext cx="2468224" cy="802173"/>
          </a:xfrm>
          <a:prstGeom prst="rect">
            <a:avLst/>
          </a:prstGeom>
        </p:spPr>
      </p:pic>
      <p:sp>
        <p:nvSpPr>
          <p:cNvPr id="9" name="CustomShape 6">
            <a:extLst>
              <a:ext uri="{FF2B5EF4-FFF2-40B4-BE49-F238E27FC236}">
                <a16:creationId xmlns:a16="http://schemas.microsoft.com/office/drawing/2014/main" id="{68680835-7502-4360-9518-B07BB1739E2B}"/>
              </a:ext>
            </a:extLst>
          </p:cNvPr>
          <p:cNvSpPr/>
          <p:nvPr/>
        </p:nvSpPr>
        <p:spPr>
          <a:xfrm>
            <a:off x="216000" y="3456000"/>
            <a:ext cx="5471640" cy="287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85840" indent="-227880">
              <a:lnSpc>
                <a:spcPct val="90000"/>
              </a:lnSpc>
              <a:spcAft>
                <a:spcPts val="601"/>
              </a:spcAft>
              <a:buClr>
                <a:srgbClr val="000000"/>
              </a:buClr>
              <a:buFont typeface="Arial"/>
              <a:buChar char="•"/>
            </a:pPr>
            <a:r>
              <a:rPr lang="it-IT" sz="28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Framework utilizzato per il backend</a:t>
            </a:r>
          </a:p>
          <a:p>
            <a:pPr marL="285840" indent="-227880">
              <a:lnSpc>
                <a:spcPct val="90000"/>
              </a:lnSpc>
              <a:spcAft>
                <a:spcPts val="601"/>
              </a:spcAft>
              <a:buClr>
                <a:srgbClr val="000000"/>
              </a:buClr>
              <a:buFont typeface="Arial"/>
              <a:buChar char="•"/>
            </a:pPr>
            <a:r>
              <a:rPr lang="it-IT" sz="28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CRUD incrocio</a:t>
            </a:r>
          </a:p>
          <a:p>
            <a:pPr marL="285840" indent="-227880">
              <a:lnSpc>
                <a:spcPct val="90000"/>
              </a:lnSpc>
              <a:spcAft>
                <a:spcPts val="601"/>
              </a:spcAft>
              <a:buClr>
                <a:srgbClr val="000000"/>
              </a:buClr>
              <a:buFont typeface="Arial"/>
              <a:buChar char="•"/>
            </a:pPr>
            <a:r>
              <a:rPr lang="it-IT" sz="28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get</a:t>
            </a:r>
            <a:r>
              <a:rPr lang="it-IT" sz="28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stato dei semafori</a:t>
            </a:r>
          </a:p>
          <a:p>
            <a:pPr marL="285840" indent="-227880">
              <a:lnSpc>
                <a:spcPct val="90000"/>
              </a:lnSpc>
              <a:spcAft>
                <a:spcPts val="601"/>
              </a:spcAft>
              <a:buClr>
                <a:srgbClr val="000000"/>
              </a:buClr>
              <a:buFont typeface="Arial"/>
              <a:buChar char="•"/>
            </a:pPr>
            <a:r>
              <a:rPr lang="it-IT" sz="28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Riparazione luce semaforo</a:t>
            </a:r>
          </a:p>
          <a:p>
            <a:pPr marL="285840" indent="-227880">
              <a:lnSpc>
                <a:spcPct val="90000"/>
              </a:lnSpc>
              <a:spcAft>
                <a:spcPts val="601"/>
              </a:spcAft>
              <a:buClr>
                <a:srgbClr val="000000"/>
              </a:buClr>
              <a:buFont typeface="Arial"/>
              <a:buChar char="•"/>
            </a:pPr>
            <a:r>
              <a:rPr lang="it-IT" sz="28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get</a:t>
            </a:r>
            <a:r>
              <a:rPr lang="it-IT" sz="28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informazioni query1</a:t>
            </a:r>
          </a:p>
          <a:p>
            <a:pPr marL="285840" indent="-227880">
              <a:lnSpc>
                <a:spcPct val="90000"/>
              </a:lnSpc>
              <a:spcAft>
                <a:spcPts val="601"/>
              </a:spcAft>
              <a:buClr>
                <a:srgbClr val="000000"/>
              </a:buClr>
              <a:buFont typeface="Arial"/>
              <a:buChar char="•"/>
            </a:pPr>
            <a:r>
              <a:rPr lang="it-IT" sz="28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get</a:t>
            </a:r>
            <a:r>
              <a:rPr lang="it-IT" sz="28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informazioni su query2</a:t>
            </a:r>
          </a:p>
          <a:p>
            <a:pPr>
              <a:lnSpc>
                <a:spcPct val="90000"/>
              </a:lnSpc>
              <a:spcAft>
                <a:spcPts val="601"/>
              </a:spcAft>
            </a:pPr>
            <a:endParaRPr lang="it-IT" sz="4000" b="0" strike="noStrike" spc="-1" dirty="0">
              <a:solidFill>
                <a:srgbClr val="000000"/>
              </a:solidFill>
              <a:uFill>
                <a:solidFill>
                  <a:srgbClr val="FFFFFF"/>
                </a:solidFill>
              </a:uFill>
              <a:latin typeface="Arial"/>
            </a:endParaRPr>
          </a:p>
        </p:txBody>
      </p:sp>
      <p:sp>
        <p:nvSpPr>
          <p:cNvPr id="10" name="CustomShape 7">
            <a:extLst>
              <a:ext uri="{FF2B5EF4-FFF2-40B4-BE49-F238E27FC236}">
                <a16:creationId xmlns:a16="http://schemas.microsoft.com/office/drawing/2014/main" id="{1F0744CF-4C77-413D-BB6E-D75A6EF5F638}"/>
              </a:ext>
            </a:extLst>
          </p:cNvPr>
          <p:cNvSpPr/>
          <p:nvPr/>
        </p:nvSpPr>
        <p:spPr>
          <a:xfrm>
            <a:off x="6264000" y="2448000"/>
            <a:ext cx="5471640" cy="308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55000" lnSpcReduction="20000"/>
          </a:bodyPr>
          <a:lstStyle/>
          <a:p>
            <a:pPr marL="285840" indent="-227880">
              <a:lnSpc>
                <a:spcPct val="90000"/>
              </a:lnSpc>
              <a:spcAft>
                <a:spcPts val="601"/>
              </a:spcAft>
              <a:buClr>
                <a:srgbClr val="000000"/>
              </a:buClr>
              <a:buFont typeface="Arial"/>
              <a:buChar char="•"/>
            </a:pPr>
            <a:r>
              <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Libreria utilizzata per il </a:t>
            </a:r>
            <a:r>
              <a:rPr lang="it-IT" sz="45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frontend</a:t>
            </a:r>
            <a:endPar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000000"/>
              </a:buClr>
              <a:buFont typeface="Arial"/>
              <a:buChar char="•"/>
            </a:pPr>
            <a:r>
              <a:rPr lang="it-IT" sz="4500"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Utilizza </a:t>
            </a:r>
            <a:r>
              <a:rPr lang="it-IT" sz="4500" spc="-1"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Redux</a:t>
            </a:r>
            <a:r>
              <a:rPr lang="it-IT" sz="4500"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 per effettuare chiamate temporizzate al backend</a:t>
            </a:r>
            <a:endPar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marL="285840" indent="-227880">
              <a:lnSpc>
                <a:spcPct val="90000"/>
              </a:lnSpc>
              <a:spcAft>
                <a:spcPts val="601"/>
              </a:spcAft>
              <a:buClr>
                <a:srgbClr val="000000"/>
              </a:buClr>
              <a:buFont typeface="Arial"/>
              <a:buChar char="•"/>
            </a:pPr>
            <a:r>
              <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Visualizzazione stato dei semafori</a:t>
            </a:r>
          </a:p>
          <a:p>
            <a:pPr marL="285840" indent="-227880">
              <a:lnSpc>
                <a:spcPct val="90000"/>
              </a:lnSpc>
              <a:spcAft>
                <a:spcPts val="601"/>
              </a:spcAft>
              <a:buClr>
                <a:srgbClr val="000000"/>
              </a:buClr>
              <a:buFont typeface="Arial"/>
              <a:buChar char="•"/>
            </a:pPr>
            <a:r>
              <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Visualizzazione semafori rotti</a:t>
            </a:r>
          </a:p>
          <a:p>
            <a:pPr marL="285840" indent="-227880">
              <a:lnSpc>
                <a:spcPct val="90000"/>
              </a:lnSpc>
              <a:spcAft>
                <a:spcPts val="601"/>
              </a:spcAft>
              <a:buClr>
                <a:srgbClr val="000000"/>
              </a:buClr>
              <a:buFont typeface="Arial"/>
              <a:buChar char="•"/>
            </a:pPr>
            <a:r>
              <a:rPr lang="it-IT" sz="45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Visualizza,inserisci,modifica,elimina</a:t>
            </a:r>
            <a:r>
              <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incrocio</a:t>
            </a:r>
          </a:p>
          <a:p>
            <a:pPr marL="285840" indent="-227880">
              <a:lnSpc>
                <a:spcPct val="90000"/>
              </a:lnSpc>
              <a:spcAft>
                <a:spcPts val="601"/>
              </a:spcAft>
              <a:buClr>
                <a:srgbClr val="000000"/>
              </a:buClr>
              <a:buFont typeface="Arial"/>
              <a:buChar char="•"/>
            </a:pPr>
            <a:r>
              <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Visualizzazione informazioni query1</a:t>
            </a:r>
          </a:p>
          <a:p>
            <a:pPr marL="285840" indent="-227880">
              <a:lnSpc>
                <a:spcPct val="90000"/>
              </a:lnSpc>
              <a:spcAft>
                <a:spcPts val="601"/>
              </a:spcAft>
              <a:buClr>
                <a:srgbClr val="000000"/>
              </a:buClr>
              <a:buFont typeface="Arial"/>
              <a:buChar char="•"/>
            </a:pPr>
            <a:r>
              <a:rPr lang="it-IT" sz="45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Visualizzazione informazioni query2</a:t>
            </a:r>
          </a:p>
          <a:p>
            <a:pPr>
              <a:lnSpc>
                <a:spcPct val="90000"/>
              </a:lnSpc>
              <a:spcAft>
                <a:spcPts val="601"/>
              </a:spcAft>
            </a:pPr>
            <a:endParaRPr lang="it-IT" sz="4000" b="0" strike="noStrike" spc="-1" dirty="0">
              <a:solidFill>
                <a:srgbClr val="000000"/>
              </a:solidFill>
              <a:uFill>
                <a:solidFill>
                  <a:srgbClr val="FFFFFF"/>
                </a:solidFill>
              </a:uFill>
              <a:latin typeface="Arial"/>
            </a:endParaRPr>
          </a:p>
          <a:p>
            <a:pPr>
              <a:lnSpc>
                <a:spcPct val="90000"/>
              </a:lnSpc>
              <a:spcAft>
                <a:spcPts val="601"/>
              </a:spcAft>
            </a:pPr>
            <a:endParaRPr lang="it-IT" sz="4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151299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26F6B2AC-F389-4EB6-B008-83A3677DB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785874"/>
            <a:ext cx="6250769" cy="3125384"/>
          </a:xfrm>
          <a:prstGeom prst="rect">
            <a:avLst/>
          </a:prstGeom>
        </p:spPr>
      </p:pic>
      <p:sp>
        <p:nvSpPr>
          <p:cNvPr id="5" name="CustomShape 2">
            <a:extLst>
              <a:ext uri="{FF2B5EF4-FFF2-40B4-BE49-F238E27FC236}">
                <a16:creationId xmlns:a16="http://schemas.microsoft.com/office/drawing/2014/main" id="{ECBFD4C6-5246-4702-8632-6FDDA7E730D2}"/>
              </a:ext>
            </a:extLst>
          </p:cNvPr>
          <p:cNvSpPr/>
          <p:nvPr/>
        </p:nvSpPr>
        <p:spPr>
          <a:xfrm>
            <a:off x="236520" y="720000"/>
            <a:ext cx="4155120" cy="51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32500" lnSpcReduction="20000"/>
          </a:bodyPr>
          <a:lstStyle/>
          <a:p>
            <a:pPr algn="ctr">
              <a:lnSpc>
                <a:spcPct val="90000"/>
              </a:lnSpc>
              <a:spcAft>
                <a:spcPts val="601"/>
              </a:spcAft>
            </a:pPr>
            <a:endParaRPr lang="it-IT" sz="1800" b="0" strike="noStrike" spc="-1" dirty="0">
              <a:solidFill>
                <a:srgbClr val="000000"/>
              </a:solidFill>
              <a:uFill>
                <a:solidFill>
                  <a:srgbClr val="FFFFFF"/>
                </a:solidFill>
              </a:uFill>
              <a:latin typeface="Arial"/>
            </a:endParaRPr>
          </a:p>
          <a:p>
            <a:pPr algn="ctr">
              <a:lnSpc>
                <a:spcPct val="90000"/>
              </a:lnSpc>
              <a:spcAft>
                <a:spcPts val="601"/>
              </a:spcAft>
            </a:pPr>
            <a:endParaRPr lang="it-IT" sz="1800" b="0" strike="noStrike" spc="-1" dirty="0">
              <a:solidFill>
                <a:srgbClr val="000000"/>
              </a:solidFill>
              <a:uFill>
                <a:solidFill>
                  <a:srgbClr val="FFFFFF"/>
                </a:solidFill>
              </a:uFill>
              <a:latin typeface="Arial"/>
            </a:endParaRPr>
          </a:p>
          <a:p>
            <a:pPr marL="285750" indent="-227330" algn="ctr">
              <a:lnSpc>
                <a:spcPct val="90000"/>
              </a:lnSpc>
              <a:spcAft>
                <a:spcPts val="601"/>
              </a:spcAft>
              <a:buClr>
                <a:srgbClr val="FFFFFF"/>
              </a:buClr>
              <a:buFont typeface="Arial"/>
              <a:buChar char="•"/>
            </a:pPr>
            <a:r>
              <a:rPr lang="it-IT" sz="62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P</a:t>
            </a:r>
            <a:r>
              <a:rPr lang="it-IT" sz="62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iattaforma middleware di scambio di messaggi più popolare</a:t>
            </a:r>
            <a:r>
              <a:rPr lang="it-IT" sz="6200" spc="-1" dirty="0">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 al mondo</a:t>
            </a:r>
            <a:endParaRPr lang="it-IT" sz="62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gn="ctr">
              <a:lnSpc>
                <a:spcPct val="90000"/>
              </a:lnSpc>
              <a:spcAft>
                <a:spcPts val="601"/>
              </a:spcAft>
              <a:buClr>
                <a:srgbClr val="FFFFFF"/>
              </a:buClr>
              <a:buFont typeface="Arial"/>
              <a:buChar char="•"/>
            </a:pPr>
            <a:r>
              <a:rPr lang="it-IT" sz="62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Piattaforma distribuita su un </a:t>
            </a:r>
            <a:r>
              <a:rPr lang="it-IT" sz="62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cluster</a:t>
            </a:r>
            <a:endParaRPr lang="it-IT" sz="6200"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gn="ctr">
              <a:lnSpc>
                <a:spcPct val="90000"/>
              </a:lnSpc>
              <a:spcAft>
                <a:spcPts val="601"/>
              </a:spcAft>
              <a:buClr>
                <a:srgbClr val="FFFFFF"/>
              </a:buClr>
              <a:buFont typeface="Arial"/>
              <a:buChar char="•"/>
            </a:pPr>
            <a:r>
              <a:rPr lang="it-IT" sz="62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Utilizzato</a:t>
            </a:r>
            <a:r>
              <a:rPr lang="it-IT" sz="6200" spc="-1" dirty="0">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 per il data injection verso </a:t>
            </a:r>
            <a:r>
              <a:rPr lang="it-IT" sz="6200" spc="-1" dirty="0" err="1">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ApacheStorm</a:t>
            </a:r>
            <a:endParaRPr lang="it-IT" sz="6200" spc="-1"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gn="ctr">
              <a:lnSpc>
                <a:spcPct val="90000"/>
              </a:lnSpc>
              <a:spcAft>
                <a:spcPts val="601"/>
              </a:spcAft>
              <a:buClr>
                <a:srgbClr val="FFFFFF"/>
              </a:buClr>
              <a:buFont typeface="Arial"/>
              <a:buChar char="•"/>
            </a:pPr>
            <a:r>
              <a:rPr lang="it-IT" sz="6200" spc="-1" dirty="0">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Integrato in </a:t>
            </a:r>
            <a:r>
              <a:rPr lang="it-IT" sz="6200" spc="-1" dirty="0" err="1">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ApacheStorm</a:t>
            </a:r>
            <a:endParaRPr lang="it-IT" sz="6200" spc="-1">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gn="ctr">
              <a:lnSpc>
                <a:spcPct val="90000"/>
              </a:lnSpc>
              <a:spcAft>
                <a:spcPts val="601"/>
              </a:spcAft>
              <a:buClr>
                <a:srgbClr val="FFFFFF"/>
              </a:buClr>
              <a:buFont typeface="Arial"/>
              <a:buChar char="•"/>
            </a:pPr>
            <a:r>
              <a:rPr lang="it-IT" sz="6200" spc="-1" dirty="0">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Produttore scrive i dati su un </a:t>
            </a:r>
            <a:r>
              <a:rPr lang="it-IT" sz="6200" spc="-1" dirty="0" err="1">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topic</a:t>
            </a:r>
          </a:p>
          <a:p>
            <a:pPr marL="285750" indent="-227330" algn="ctr">
              <a:lnSpc>
                <a:spcPct val="90000"/>
              </a:lnSpc>
              <a:spcAft>
                <a:spcPts val="601"/>
              </a:spcAft>
              <a:buClr>
                <a:srgbClr val="FFFFFF"/>
              </a:buClr>
              <a:buFont typeface="Arial"/>
              <a:buChar char="•"/>
            </a:pPr>
            <a:r>
              <a:rPr lang="it-IT" sz="62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Utilizza </a:t>
            </a:r>
            <a:r>
              <a:rPr lang="it-IT" sz="6200" b="0" strike="noStrike" spc="-1" err="1">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Zookeeper</a:t>
            </a:r>
            <a:endParaRPr lang="it-IT" sz="6200" b="0" strike="noStrike" spc="-1">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840" indent="-227880" algn="ctr">
              <a:lnSpc>
                <a:spcPct val="90000"/>
              </a:lnSpc>
              <a:spcAft>
                <a:spcPts val="601"/>
              </a:spcAft>
              <a:buClr>
                <a:srgbClr val="FFFFFF"/>
              </a:buClr>
              <a:buFont typeface="Arial"/>
              <a:buChar char="•"/>
            </a:pPr>
            <a:r>
              <a:rPr lang="it-IT" sz="62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Offre salvataggio dello stream di dati </a:t>
            </a:r>
            <a:endParaRPr lang="it-IT" sz="62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gn="ctr">
              <a:lnSpc>
                <a:spcPct val="90000"/>
              </a:lnSpc>
              <a:spcAft>
                <a:spcPts val="601"/>
              </a:spcAft>
              <a:buClr>
                <a:srgbClr val="FFFFFF"/>
              </a:buClr>
              <a:buFont typeface="Arial"/>
              <a:buChar char="•"/>
            </a:pPr>
            <a:r>
              <a:rPr lang="it-IT" sz="62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Servizio affidabile con diversi tipi di semantiche</a:t>
            </a:r>
            <a:endParaRPr lang="it-IT" sz="62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a:lnSpc>
                <a:spcPct val="90000"/>
              </a:lnSpc>
              <a:spcAft>
                <a:spcPts val="601"/>
              </a:spcAft>
            </a:pPr>
            <a:endParaRPr lang="it-IT" sz="4400" b="0" strike="noStrike" spc="-1" dirty="0">
              <a:solidFill>
                <a:srgbClr val="000000"/>
              </a:solidFill>
              <a:latin typeface="Arial"/>
              <a:cs typeface="Arial"/>
            </a:endParaRPr>
          </a:p>
        </p:txBody>
      </p:sp>
    </p:spTree>
    <p:extLst>
      <p:ext uri="{BB962C8B-B14F-4D97-AF65-F5344CB8AC3E}">
        <p14:creationId xmlns:p14="http://schemas.microsoft.com/office/powerpoint/2010/main" val="3401219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1A14CE8-FBDF-43BF-BF5B-4312782CFE8B}"/>
              </a:ext>
            </a:extLst>
          </p:cNvPr>
          <p:cNvSpPr/>
          <p:nvPr/>
        </p:nvSpPr>
        <p:spPr>
          <a:xfrm>
            <a:off x="-433137" y="-465221"/>
            <a:ext cx="2245895" cy="81654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34BF6344-855F-4BCF-B7F0-AD261F75A10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765884" y="0"/>
            <a:ext cx="6182292" cy="3091146"/>
          </a:xfrm>
          <a:prstGeom prst="rect">
            <a:avLst/>
          </a:prstGeom>
        </p:spPr>
      </p:pic>
      <p:sp>
        <p:nvSpPr>
          <p:cNvPr id="5" name="CustomShape 2">
            <a:extLst>
              <a:ext uri="{FF2B5EF4-FFF2-40B4-BE49-F238E27FC236}">
                <a16:creationId xmlns:a16="http://schemas.microsoft.com/office/drawing/2014/main" id="{ABF186E6-9E9A-44FE-AD62-56E12A96AE20}"/>
              </a:ext>
            </a:extLst>
          </p:cNvPr>
          <p:cNvSpPr/>
          <p:nvPr/>
        </p:nvSpPr>
        <p:spPr>
          <a:xfrm>
            <a:off x="2243823" y="3085920"/>
            <a:ext cx="9396633" cy="36966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32500" lnSpcReduction="20000"/>
          </a:bodyPr>
          <a:lstStyle/>
          <a:p>
            <a:pPr>
              <a:lnSpc>
                <a:spcPct val="90000"/>
              </a:lnSpc>
              <a:spcAft>
                <a:spcPts val="601"/>
              </a:spcAft>
            </a:pPr>
            <a:endParaRPr lang="it-IT" sz="1800" b="0" strike="noStrike" spc="-1" dirty="0">
              <a:solidFill>
                <a:srgbClr val="000000"/>
              </a:solidFill>
              <a:uFill>
                <a:solidFill>
                  <a:srgbClr val="FFFFFF"/>
                </a:solidFill>
              </a:uFill>
              <a:latin typeface="Arial"/>
            </a:endParaRPr>
          </a:p>
          <a:p>
            <a:pPr marL="285840" indent="-227880">
              <a:lnSpc>
                <a:spcPct val="90000"/>
              </a:lnSpc>
              <a:spcAft>
                <a:spcPts val="601"/>
              </a:spcAft>
              <a:buClr>
                <a:srgbClr val="000000"/>
              </a:buClr>
              <a:buFont typeface="Arial"/>
              <a:buChar char="•"/>
            </a:pPr>
            <a:r>
              <a:rPr lang="it-IT" sz="60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ApacheStorm</a:t>
            </a: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è un sistema di calcolo distribuito, a tolleranza di errore e open source</a:t>
            </a:r>
          </a:p>
          <a:p>
            <a:pPr marL="285840" indent="-227880">
              <a:lnSpc>
                <a:spcPct val="90000"/>
              </a:lnSpc>
              <a:spcAft>
                <a:spcPts val="601"/>
              </a:spcAft>
              <a:buClr>
                <a:srgbClr val="000000"/>
              </a:buClr>
              <a:buFont typeface="Arial"/>
              <a:buChar char="•"/>
            </a:pP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Nel progetto è stato utilizzato tale framework per elaborare i flussi di dati provenienti dai sensori in real-time</a:t>
            </a:r>
          </a:p>
          <a:p>
            <a:pPr marL="285840" indent="-227880">
              <a:lnSpc>
                <a:spcPct val="90000"/>
              </a:lnSpc>
              <a:spcAft>
                <a:spcPts val="601"/>
              </a:spcAft>
              <a:buClr>
                <a:srgbClr val="000000"/>
              </a:buClr>
              <a:buFont typeface="Arial"/>
              <a:buChar char="•"/>
            </a:pP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La scelta di </a:t>
            </a:r>
            <a:r>
              <a:rPr lang="it-IT" sz="60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ApacheStorm</a:t>
            </a: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è dovuta al fatto che tale framework è maggiormente utilizzato e documentato e risulta didatticamente migliore perché offre delle api più a basso livello rispetto a </a:t>
            </a:r>
            <a:r>
              <a:rPr lang="it-IT" sz="60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Flink</a:t>
            </a: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e </a:t>
            </a:r>
            <a:r>
              <a:rPr lang="it-IT" sz="60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Hearon</a:t>
            </a:r>
            <a:endPar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marL="285840" indent="-227880">
              <a:lnSpc>
                <a:spcPct val="90000"/>
              </a:lnSpc>
              <a:spcAft>
                <a:spcPts val="601"/>
              </a:spcAft>
              <a:buClr>
                <a:srgbClr val="000000"/>
              </a:buClr>
              <a:buFont typeface="Arial"/>
              <a:buChar char="•"/>
            </a:pPr>
            <a:r>
              <a:rPr lang="it-IT" sz="60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Flessibilita</a:t>
            </a: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in termini di linguaggio</a:t>
            </a:r>
          </a:p>
          <a:p>
            <a:pPr marL="285840" indent="-227880">
              <a:lnSpc>
                <a:spcPct val="90000"/>
              </a:lnSpc>
              <a:spcAft>
                <a:spcPts val="601"/>
              </a:spcAft>
              <a:buClr>
                <a:srgbClr val="000000"/>
              </a:buClr>
              <a:buFont typeface="Arial"/>
              <a:buChar char="•"/>
            </a:pPr>
            <a:r>
              <a:rPr lang="it-IT" sz="6000" b="0" strike="noStrike" spc="-1" dirty="0" err="1">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Scalabilita</a:t>
            </a: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dinamica</a:t>
            </a:r>
          </a:p>
          <a:p>
            <a:pPr marL="285840" indent="-227880">
              <a:lnSpc>
                <a:spcPct val="90000"/>
              </a:lnSpc>
              <a:spcAft>
                <a:spcPts val="601"/>
              </a:spcAft>
              <a:buClr>
                <a:srgbClr val="000000"/>
              </a:buClr>
              <a:buFont typeface="Arial"/>
              <a:buChar char="•"/>
            </a:pP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Interfaccia utente</a:t>
            </a:r>
          </a:p>
          <a:p>
            <a:pPr marL="285840" indent="-227880">
              <a:lnSpc>
                <a:spcPct val="90000"/>
              </a:lnSpc>
              <a:spcAft>
                <a:spcPts val="601"/>
              </a:spcAft>
              <a:buClr>
                <a:srgbClr val="000000"/>
              </a:buClr>
              <a:buFont typeface="Arial"/>
              <a:buChar char="•"/>
            </a:pPr>
            <a:r>
              <a:rPr lang="it-IT" sz="60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Affidabilità e tolleranza ai guasti</a:t>
            </a:r>
          </a:p>
          <a:p>
            <a:pPr>
              <a:lnSpc>
                <a:spcPct val="90000"/>
              </a:lnSpc>
              <a:spcAft>
                <a:spcPts val="601"/>
              </a:spcAft>
            </a:pPr>
            <a:endParaRPr lang="it-IT" sz="4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01303883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52F829EB-C2FE-4BE4-85B7-891BB6BEB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8304"/>
            <a:ext cx="12192000" cy="5124852"/>
          </a:xfrm>
          <a:prstGeom prst="rect">
            <a:avLst/>
          </a:prstGeom>
        </p:spPr>
      </p:pic>
      <p:sp>
        <p:nvSpPr>
          <p:cNvPr id="4" name="Shape 124">
            <a:extLst>
              <a:ext uri="{FF2B5EF4-FFF2-40B4-BE49-F238E27FC236}">
                <a16:creationId xmlns:a16="http://schemas.microsoft.com/office/drawing/2014/main" id="{538A4684-8F7F-48BF-8A2A-3BB255ED61E0}"/>
              </a:ext>
            </a:extLst>
          </p:cNvPr>
          <p:cNvSpPr txBox="1">
            <a:spLocks/>
          </p:cNvSpPr>
          <p:nvPr/>
        </p:nvSpPr>
        <p:spPr>
          <a:xfrm>
            <a:off x="3352254" y="344845"/>
            <a:ext cx="5487492" cy="698657"/>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it-IT" sz="3200" dirty="0">
                <a:latin typeface="Montserrat" panose="00000500000000000000" pitchFamily="2" charset="0"/>
              </a:rPr>
              <a:t>Topologia </a:t>
            </a:r>
            <a:r>
              <a:rPr lang="it-IT" sz="3200" dirty="0" err="1">
                <a:latin typeface="Montserrat" panose="00000500000000000000" pitchFamily="2" charset="0"/>
              </a:rPr>
              <a:t>query</a:t>
            </a:r>
            <a:r>
              <a:rPr lang="it-IT" sz="3200" dirty="0">
                <a:latin typeface="Montserrat" panose="00000500000000000000" pitchFamily="2" charset="0"/>
              </a:rPr>
              <a:t> 1</a:t>
            </a:r>
          </a:p>
        </p:txBody>
      </p:sp>
    </p:spTree>
    <p:extLst>
      <p:ext uri="{BB962C8B-B14F-4D97-AF65-F5344CB8AC3E}">
        <p14:creationId xmlns:p14="http://schemas.microsoft.com/office/powerpoint/2010/main" val="3296316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EE9E5193-9063-48A3-9FD8-B4ADAC406C09}"/>
              </a:ext>
            </a:extLst>
          </p:cNvPr>
          <p:cNvSpPr txBox="1"/>
          <p:nvPr/>
        </p:nvSpPr>
        <p:spPr>
          <a:xfrm>
            <a:off x="1028700" y="190501"/>
            <a:ext cx="2886075" cy="2486024"/>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dirty="0">
                <a:solidFill>
                  <a:schemeClr val="bg1"/>
                </a:solidFill>
                <a:latin typeface="+mj-lt"/>
                <a:ea typeface="+mj-ea"/>
                <a:cs typeface="+mj-cs"/>
              </a:rPr>
              <a:t>QUERY 1</a:t>
            </a:r>
          </a:p>
        </p:txBody>
      </p:sp>
      <p:sp>
        <p:nvSpPr>
          <p:cNvPr id="4" name="CasellaDiTesto 3">
            <a:extLst>
              <a:ext uri="{FF2B5EF4-FFF2-40B4-BE49-F238E27FC236}">
                <a16:creationId xmlns:a16="http://schemas.microsoft.com/office/drawing/2014/main" id="{B40C90AA-1AB3-41C9-8BDB-5F3287B28875}"/>
              </a:ext>
            </a:extLst>
          </p:cNvPr>
          <p:cNvSpPr txBox="1"/>
          <p:nvPr/>
        </p:nvSpPr>
        <p:spPr>
          <a:xfrm>
            <a:off x="4506140" y="190501"/>
            <a:ext cx="7398477" cy="1477328"/>
          </a:xfrm>
          <a:prstGeom prst="rect">
            <a:avLst/>
          </a:prstGeom>
          <a:noFill/>
        </p:spPr>
        <p:txBody>
          <a:bodyPr wrap="square" rtlCol="0">
            <a:spAutoFit/>
          </a:bodyPr>
          <a:lstStyle/>
          <a:p>
            <a:r>
              <a:rPr lang="it-IT" b="1" dirty="0"/>
              <a:t>Scopo</a:t>
            </a:r>
            <a:r>
              <a:rPr lang="it-IT" dirty="0"/>
              <a:t>: Calcolare la classifica dei TOP K Incroci (con K=10) con la velocità media maggiore, in finestre temporali da 15 minuti,1 ora e 24 ore. </a:t>
            </a:r>
          </a:p>
          <a:p>
            <a:endParaRPr lang="it-IT" dirty="0"/>
          </a:p>
          <a:p>
            <a:r>
              <a:rPr lang="it-IT" b="1" dirty="0" err="1"/>
              <a:t>Spout</a:t>
            </a:r>
            <a:r>
              <a:rPr lang="it-IT" dirty="0"/>
              <a:t>: Lo </a:t>
            </a:r>
            <a:r>
              <a:rPr lang="it-IT" dirty="0" err="1"/>
              <a:t>Spout</a:t>
            </a:r>
            <a:r>
              <a:rPr lang="it-IT" dirty="0"/>
              <a:t> è unico ed è di tipo </a:t>
            </a:r>
            <a:r>
              <a:rPr lang="it-IT" dirty="0" err="1"/>
              <a:t>KafkaSpout.Prende</a:t>
            </a:r>
            <a:r>
              <a:rPr lang="it-IT" dirty="0"/>
              <a:t> le </a:t>
            </a:r>
            <a:r>
              <a:rPr lang="it-IT" dirty="0" err="1"/>
              <a:t>tuple</a:t>
            </a:r>
            <a:r>
              <a:rPr lang="it-IT" dirty="0"/>
              <a:t> dal </a:t>
            </a:r>
            <a:r>
              <a:rPr lang="it-IT" dirty="0" err="1"/>
              <a:t>topic</a:t>
            </a:r>
            <a:r>
              <a:rPr lang="it-IT" dirty="0"/>
              <a:t> di Kafka e le propaga nella topologia.</a:t>
            </a:r>
          </a:p>
        </p:txBody>
      </p:sp>
      <p:sp>
        <p:nvSpPr>
          <p:cNvPr id="5" name="CasellaDiTesto 4">
            <a:extLst>
              <a:ext uri="{FF2B5EF4-FFF2-40B4-BE49-F238E27FC236}">
                <a16:creationId xmlns:a16="http://schemas.microsoft.com/office/drawing/2014/main" id="{0C467B8D-AA4E-4D3A-80A6-21D0F27BAC5A}"/>
              </a:ext>
            </a:extLst>
          </p:cNvPr>
          <p:cNvSpPr txBox="1"/>
          <p:nvPr/>
        </p:nvSpPr>
        <p:spPr>
          <a:xfrm>
            <a:off x="800100" y="3403421"/>
            <a:ext cx="7412083" cy="2862322"/>
          </a:xfrm>
          <a:prstGeom prst="rect">
            <a:avLst/>
          </a:prstGeom>
          <a:noFill/>
        </p:spPr>
        <p:txBody>
          <a:bodyPr wrap="square" rtlCol="0">
            <a:spAutoFit/>
          </a:bodyPr>
          <a:lstStyle/>
          <a:p>
            <a:r>
              <a:rPr lang="it-IT" dirty="0"/>
              <a:t>Bolt usati:</a:t>
            </a:r>
          </a:p>
          <a:p>
            <a:pPr marL="285750" indent="-285750">
              <a:buFont typeface="Arial" panose="020B0604020202020204" pitchFamily="34" charset="0"/>
              <a:buChar char="•"/>
            </a:pPr>
            <a:r>
              <a:rPr lang="it-IT" b="1" dirty="0" err="1"/>
              <a:t>FilterBolt</a:t>
            </a:r>
            <a:r>
              <a:rPr lang="it-IT" dirty="0"/>
              <a:t>: Unisce le </a:t>
            </a:r>
            <a:r>
              <a:rPr lang="it-IT" dirty="0" err="1"/>
              <a:t>tuple</a:t>
            </a:r>
            <a:r>
              <a:rPr lang="it-IT" dirty="0"/>
              <a:t> provenienti dai sensori per formare incroci.</a:t>
            </a:r>
          </a:p>
          <a:p>
            <a:pPr marL="285750" indent="-285750">
              <a:buFont typeface="Arial" panose="020B0604020202020204" pitchFamily="34" charset="0"/>
              <a:buChar char="•"/>
            </a:pPr>
            <a:r>
              <a:rPr lang="it-IT" b="1" dirty="0" err="1"/>
              <a:t>AvgBolt</a:t>
            </a:r>
            <a:r>
              <a:rPr lang="it-IT" dirty="0"/>
              <a:t>: </a:t>
            </a:r>
            <a:r>
              <a:rPr lang="it-IT" dirty="0" err="1"/>
              <a:t>WindowBolt</a:t>
            </a:r>
            <a:r>
              <a:rPr lang="it-IT" dirty="0"/>
              <a:t> che calcola la velocità media per ogni incrocio nelle finestre temporali da 15M 1H o 24H.</a:t>
            </a:r>
          </a:p>
          <a:p>
            <a:pPr marL="285750" indent="-285750">
              <a:buFont typeface="Arial" panose="020B0604020202020204" pitchFamily="34" charset="0"/>
              <a:buChar char="•"/>
            </a:pPr>
            <a:r>
              <a:rPr lang="it-IT" b="1" dirty="0" err="1"/>
              <a:t>IntermediateRankBolt</a:t>
            </a:r>
            <a:r>
              <a:rPr lang="it-IT" dirty="0"/>
              <a:t>: Calcolano le classifiche parziali</a:t>
            </a:r>
          </a:p>
          <a:p>
            <a:pPr marL="285750" indent="-285750">
              <a:buFont typeface="Arial" panose="020B0604020202020204" pitchFamily="34" charset="0"/>
              <a:buChar char="•"/>
            </a:pPr>
            <a:r>
              <a:rPr lang="it-IT" b="1" dirty="0" err="1"/>
              <a:t>GlobalRankBolt</a:t>
            </a:r>
            <a:r>
              <a:rPr lang="it-IT" dirty="0"/>
              <a:t>: Unisce ordinatamente le classifiche parziali</a:t>
            </a:r>
          </a:p>
          <a:p>
            <a:pPr marL="285750" indent="-285750">
              <a:buFont typeface="Arial" panose="020B0604020202020204" pitchFamily="34" charset="0"/>
              <a:buChar char="•"/>
            </a:pPr>
            <a:r>
              <a:rPr lang="it-IT" b="1" dirty="0" err="1"/>
              <a:t>MongoDBBolt</a:t>
            </a:r>
            <a:r>
              <a:rPr lang="it-IT" dirty="0"/>
              <a:t>: Aggiorna le classifiche nel DB.</a:t>
            </a:r>
          </a:p>
          <a:p>
            <a:endParaRPr lang="it-IT" dirty="0"/>
          </a:p>
          <a:p>
            <a:endParaRPr lang="it-IT" dirty="0"/>
          </a:p>
          <a:p>
            <a:endParaRPr lang="it-IT" dirty="0"/>
          </a:p>
        </p:txBody>
      </p:sp>
    </p:spTree>
    <p:extLst>
      <p:ext uri="{BB962C8B-B14F-4D97-AF65-F5344CB8AC3E}">
        <p14:creationId xmlns:p14="http://schemas.microsoft.com/office/powerpoint/2010/main" val="76733235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4">
            <a:extLst>
              <a:ext uri="{FF2B5EF4-FFF2-40B4-BE49-F238E27FC236}">
                <a16:creationId xmlns:a16="http://schemas.microsoft.com/office/drawing/2014/main" id="{538A4684-8F7F-48BF-8A2A-3BB255ED61E0}"/>
              </a:ext>
            </a:extLst>
          </p:cNvPr>
          <p:cNvSpPr txBox="1">
            <a:spLocks/>
          </p:cNvSpPr>
          <p:nvPr/>
        </p:nvSpPr>
        <p:spPr>
          <a:xfrm>
            <a:off x="3352254" y="348442"/>
            <a:ext cx="5487492" cy="698657"/>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it-IT" sz="3200" dirty="0">
                <a:latin typeface="Montserrat" panose="00000500000000000000" pitchFamily="2" charset="0"/>
              </a:rPr>
              <a:t>Topologia </a:t>
            </a:r>
            <a:r>
              <a:rPr lang="it-IT" sz="3200" dirty="0" err="1">
                <a:latin typeface="Montserrat" panose="00000500000000000000" pitchFamily="2" charset="0"/>
              </a:rPr>
              <a:t>query</a:t>
            </a:r>
            <a:r>
              <a:rPr lang="it-IT" sz="3200" dirty="0">
                <a:latin typeface="Montserrat" panose="00000500000000000000" pitchFamily="2" charset="0"/>
              </a:rPr>
              <a:t> 2</a:t>
            </a:r>
          </a:p>
        </p:txBody>
      </p:sp>
      <p:pic>
        <p:nvPicPr>
          <p:cNvPr id="5" name="Immagine 4">
            <a:extLst>
              <a:ext uri="{FF2B5EF4-FFF2-40B4-BE49-F238E27FC236}">
                <a16:creationId xmlns:a16="http://schemas.microsoft.com/office/drawing/2014/main" id="{210132AC-B3DD-4F10-8A26-F1AA34185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5453"/>
            <a:ext cx="12192000" cy="4844776"/>
          </a:xfrm>
          <a:prstGeom prst="rect">
            <a:avLst/>
          </a:prstGeom>
        </p:spPr>
      </p:pic>
    </p:spTree>
    <p:extLst>
      <p:ext uri="{BB962C8B-B14F-4D97-AF65-F5344CB8AC3E}">
        <p14:creationId xmlns:p14="http://schemas.microsoft.com/office/powerpoint/2010/main" val="236508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EE9E5193-9063-48A3-9FD8-B4ADAC406C09}"/>
              </a:ext>
            </a:extLst>
          </p:cNvPr>
          <p:cNvSpPr txBox="1"/>
          <p:nvPr/>
        </p:nvSpPr>
        <p:spPr>
          <a:xfrm>
            <a:off x="1028700" y="190501"/>
            <a:ext cx="2886075" cy="2486024"/>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dirty="0">
                <a:solidFill>
                  <a:schemeClr val="bg1"/>
                </a:solidFill>
                <a:latin typeface="+mj-lt"/>
                <a:ea typeface="+mj-ea"/>
                <a:cs typeface="+mj-cs"/>
              </a:rPr>
              <a:t>QUERY 2</a:t>
            </a:r>
          </a:p>
        </p:txBody>
      </p:sp>
      <p:sp>
        <p:nvSpPr>
          <p:cNvPr id="6" name="Rettangolo 5">
            <a:extLst>
              <a:ext uri="{FF2B5EF4-FFF2-40B4-BE49-F238E27FC236}">
                <a16:creationId xmlns:a16="http://schemas.microsoft.com/office/drawing/2014/main" id="{CE267C38-609D-4CDA-AFFE-EB15062191B3}"/>
              </a:ext>
            </a:extLst>
          </p:cNvPr>
          <p:cNvSpPr/>
          <p:nvPr/>
        </p:nvSpPr>
        <p:spPr>
          <a:xfrm>
            <a:off x="4467497" y="128340"/>
            <a:ext cx="6096000" cy="2308324"/>
          </a:xfrm>
          <a:prstGeom prst="rect">
            <a:avLst/>
          </a:prstGeom>
        </p:spPr>
        <p:txBody>
          <a:bodyPr>
            <a:spAutoFit/>
          </a:bodyPr>
          <a:lstStyle/>
          <a:p>
            <a:r>
              <a:rPr lang="it-IT" b="1" dirty="0"/>
              <a:t>Scopo</a:t>
            </a:r>
            <a:r>
              <a:rPr lang="it-IT" dirty="0"/>
              <a:t>: Calcolare le intersezioni che hanno la mediana del numero di veicoli superiore al valore della mediana globale dei veicoli che hanno attraversato tutte le intersezioni in finestre temporali da 15M 1H e 24H. </a:t>
            </a:r>
          </a:p>
          <a:p>
            <a:endParaRPr lang="it-IT" dirty="0"/>
          </a:p>
          <a:p>
            <a:r>
              <a:rPr lang="it-IT" b="1" dirty="0" err="1"/>
              <a:t>Spout</a:t>
            </a:r>
            <a:r>
              <a:rPr lang="it-IT" dirty="0"/>
              <a:t>: Lo </a:t>
            </a:r>
            <a:r>
              <a:rPr lang="it-IT" dirty="0" err="1"/>
              <a:t>Spout</a:t>
            </a:r>
            <a:r>
              <a:rPr lang="it-IT" dirty="0"/>
              <a:t> è unico ed è di tipo </a:t>
            </a:r>
            <a:r>
              <a:rPr lang="it-IT" dirty="0" err="1"/>
              <a:t>KafkaSpout.Prende</a:t>
            </a:r>
            <a:r>
              <a:rPr lang="it-IT" dirty="0"/>
              <a:t> le </a:t>
            </a:r>
            <a:r>
              <a:rPr lang="it-IT" dirty="0" err="1"/>
              <a:t>tuple</a:t>
            </a:r>
            <a:r>
              <a:rPr lang="it-IT" dirty="0"/>
              <a:t> dal </a:t>
            </a:r>
            <a:r>
              <a:rPr lang="it-IT" dirty="0" err="1"/>
              <a:t>topic</a:t>
            </a:r>
            <a:r>
              <a:rPr lang="it-IT" dirty="0"/>
              <a:t> di Kafka e le propaga nella topologia.</a:t>
            </a:r>
          </a:p>
          <a:p>
            <a:endParaRPr lang="it-IT" dirty="0"/>
          </a:p>
        </p:txBody>
      </p:sp>
      <p:sp>
        <p:nvSpPr>
          <p:cNvPr id="8" name="Rettangolo 7">
            <a:extLst>
              <a:ext uri="{FF2B5EF4-FFF2-40B4-BE49-F238E27FC236}">
                <a16:creationId xmlns:a16="http://schemas.microsoft.com/office/drawing/2014/main" id="{5CF5DBB8-7A67-4C78-A1BC-FE11A6C68F5A}"/>
              </a:ext>
            </a:extLst>
          </p:cNvPr>
          <p:cNvSpPr/>
          <p:nvPr/>
        </p:nvSpPr>
        <p:spPr>
          <a:xfrm>
            <a:off x="696686" y="3333751"/>
            <a:ext cx="6096000" cy="3416320"/>
          </a:xfrm>
          <a:prstGeom prst="rect">
            <a:avLst/>
          </a:prstGeom>
        </p:spPr>
        <p:txBody>
          <a:bodyPr>
            <a:spAutoFit/>
          </a:bodyPr>
          <a:lstStyle/>
          <a:p>
            <a:r>
              <a:rPr lang="it-IT" dirty="0"/>
              <a:t>Bolt usati:</a:t>
            </a:r>
          </a:p>
          <a:p>
            <a:pPr marL="285750" indent="-285750">
              <a:buFont typeface="Arial" panose="020B0604020202020204" pitchFamily="34" charset="0"/>
              <a:buChar char="•"/>
            </a:pPr>
            <a:r>
              <a:rPr lang="it-IT" b="1" dirty="0" err="1"/>
              <a:t>FilterMedianBolt</a:t>
            </a:r>
            <a:r>
              <a:rPr lang="it-IT" b="1" dirty="0"/>
              <a:t>: </a:t>
            </a:r>
            <a:r>
              <a:rPr lang="it-IT" dirty="0"/>
              <a:t>Unisce le </a:t>
            </a:r>
            <a:r>
              <a:rPr lang="it-IT" dirty="0" err="1"/>
              <a:t>tuple</a:t>
            </a:r>
            <a:r>
              <a:rPr lang="it-IT" dirty="0"/>
              <a:t> provenienti dai sensori per formare incroci.</a:t>
            </a:r>
          </a:p>
          <a:p>
            <a:pPr marL="285750" indent="-285750">
              <a:buFont typeface="Arial" panose="020B0604020202020204" pitchFamily="34" charset="0"/>
              <a:buChar char="•"/>
            </a:pPr>
            <a:r>
              <a:rPr lang="it-IT" b="1" dirty="0" err="1"/>
              <a:t>MedianBolt</a:t>
            </a:r>
            <a:r>
              <a:rPr lang="it-IT" dirty="0"/>
              <a:t>: Calcola la mediana del numero di veicoli per singolo incrocio utilizzando </a:t>
            </a:r>
            <a:r>
              <a:rPr lang="it-IT" dirty="0" err="1"/>
              <a:t>Tdigest</a:t>
            </a:r>
            <a:r>
              <a:rPr lang="it-IT" dirty="0"/>
              <a:t> in finestre temporali da 15M 1H e 24H.</a:t>
            </a:r>
          </a:p>
          <a:p>
            <a:pPr marL="285750" indent="-285750">
              <a:buFont typeface="Arial" panose="020B0604020202020204" pitchFamily="34" charset="0"/>
              <a:buChar char="•"/>
            </a:pPr>
            <a:r>
              <a:rPr lang="it-IT" b="1" dirty="0" err="1"/>
              <a:t>GlobalMedianBolt</a:t>
            </a:r>
            <a:r>
              <a:rPr lang="it-IT" b="1" dirty="0"/>
              <a:t>: </a:t>
            </a:r>
            <a:r>
              <a:rPr lang="it-IT" dirty="0"/>
              <a:t>Calcola mediana globale e restituisce incroci con la mediana maggiore della mediana globale.</a:t>
            </a:r>
          </a:p>
          <a:p>
            <a:pPr marL="285750" indent="-285750">
              <a:buFont typeface="Arial" panose="020B0604020202020204" pitchFamily="34" charset="0"/>
              <a:buChar char="•"/>
            </a:pPr>
            <a:r>
              <a:rPr lang="it-IT" b="1" dirty="0" err="1"/>
              <a:t>MongoDBBolt</a:t>
            </a:r>
            <a:r>
              <a:rPr lang="it-IT" dirty="0"/>
              <a:t>: Aggiorna il DB con la lista degli incroci restituita dalla topologia.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9" name="Rettangolo arrotondato 5">
            <a:extLst>
              <a:ext uri="{FF2B5EF4-FFF2-40B4-BE49-F238E27FC236}">
                <a16:creationId xmlns:a16="http://schemas.microsoft.com/office/drawing/2014/main" id="{5322ABA3-E87D-48F6-935E-A6816D5FD42B}"/>
              </a:ext>
            </a:extLst>
          </p:cNvPr>
          <p:cNvSpPr/>
          <p:nvPr/>
        </p:nvSpPr>
        <p:spPr>
          <a:xfrm>
            <a:off x="7410994" y="3561805"/>
            <a:ext cx="4005943" cy="190717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108793C1-59D8-48C8-914C-DA4DEF83EB87}"/>
              </a:ext>
            </a:extLst>
          </p:cNvPr>
          <p:cNvSpPr txBox="1"/>
          <p:nvPr/>
        </p:nvSpPr>
        <p:spPr>
          <a:xfrm>
            <a:off x="7410994" y="3675016"/>
            <a:ext cx="4145280" cy="1200329"/>
          </a:xfrm>
          <a:prstGeom prst="rect">
            <a:avLst/>
          </a:prstGeom>
          <a:noFill/>
        </p:spPr>
        <p:txBody>
          <a:bodyPr wrap="square" rtlCol="0">
            <a:spAutoFit/>
          </a:bodyPr>
          <a:lstStyle/>
          <a:p>
            <a:r>
              <a:rPr lang="it-IT" dirty="0"/>
              <a:t> </a:t>
            </a:r>
            <a:r>
              <a:rPr lang="it-IT" dirty="0" err="1"/>
              <a:t>Trade</a:t>
            </a:r>
            <a:r>
              <a:rPr lang="it-IT" dirty="0"/>
              <a:t>-off sul calcolo della mediana:</a:t>
            </a:r>
          </a:p>
          <a:p>
            <a:r>
              <a:rPr lang="it-IT" dirty="0" err="1"/>
              <a:t>Tdigest</a:t>
            </a:r>
            <a:r>
              <a:rPr lang="it-IT" dirty="0"/>
              <a:t> elimina collo di bottiglia dovuto</a:t>
            </a:r>
          </a:p>
          <a:p>
            <a:r>
              <a:rPr lang="it-IT" dirty="0"/>
              <a:t>all’</a:t>
            </a:r>
            <a:r>
              <a:rPr lang="it-IT" dirty="0" err="1"/>
              <a:t>ordinamento,ma</a:t>
            </a:r>
            <a:r>
              <a:rPr lang="it-IT" dirty="0"/>
              <a:t> restituisce mediana approssimata con un piccolo errore.</a:t>
            </a:r>
          </a:p>
        </p:txBody>
      </p:sp>
    </p:spTree>
    <p:extLst>
      <p:ext uri="{BB962C8B-B14F-4D97-AF65-F5344CB8AC3E}">
        <p14:creationId xmlns:p14="http://schemas.microsoft.com/office/powerpoint/2010/main" val="258751771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4">
            <a:extLst>
              <a:ext uri="{FF2B5EF4-FFF2-40B4-BE49-F238E27FC236}">
                <a16:creationId xmlns:a16="http://schemas.microsoft.com/office/drawing/2014/main" id="{538A4684-8F7F-48BF-8A2A-3BB255ED61E0}"/>
              </a:ext>
            </a:extLst>
          </p:cNvPr>
          <p:cNvSpPr txBox="1">
            <a:spLocks/>
          </p:cNvSpPr>
          <p:nvPr/>
        </p:nvSpPr>
        <p:spPr>
          <a:xfrm>
            <a:off x="2887306" y="416270"/>
            <a:ext cx="6417388" cy="698657"/>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it-IT" sz="3200" dirty="0">
                <a:latin typeface="Montserrat" panose="00000500000000000000" pitchFamily="2" charset="0"/>
              </a:rPr>
              <a:t>Topologia sistema di controllo </a:t>
            </a:r>
          </a:p>
        </p:txBody>
      </p:sp>
      <p:pic>
        <p:nvPicPr>
          <p:cNvPr id="5" name="Immagine 4">
            <a:extLst>
              <a:ext uri="{FF2B5EF4-FFF2-40B4-BE49-F238E27FC236}">
                <a16:creationId xmlns:a16="http://schemas.microsoft.com/office/drawing/2014/main" id="{46A7DE41-DE0F-4C91-A08B-3FC4F59C9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 y="2326104"/>
            <a:ext cx="12192000" cy="3416969"/>
          </a:xfrm>
          <a:prstGeom prst="rect">
            <a:avLst/>
          </a:prstGeom>
        </p:spPr>
      </p:pic>
    </p:spTree>
    <p:extLst>
      <p:ext uri="{BB962C8B-B14F-4D97-AF65-F5344CB8AC3E}">
        <p14:creationId xmlns:p14="http://schemas.microsoft.com/office/powerpoint/2010/main" val="10176436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EE9E5193-9063-48A3-9FD8-B4ADAC406C09}"/>
              </a:ext>
            </a:extLst>
          </p:cNvPr>
          <p:cNvSpPr txBox="1"/>
          <p:nvPr/>
        </p:nvSpPr>
        <p:spPr>
          <a:xfrm>
            <a:off x="1028700" y="190501"/>
            <a:ext cx="2886075" cy="2486024"/>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dirty="0">
                <a:solidFill>
                  <a:schemeClr val="bg1"/>
                </a:solidFill>
                <a:latin typeface="+mj-lt"/>
                <a:ea typeface="+mj-ea"/>
                <a:cs typeface="+mj-cs"/>
              </a:rPr>
              <a:t>TOPOLOGIA SISTEMA CONTROLLO</a:t>
            </a:r>
          </a:p>
        </p:txBody>
      </p:sp>
      <p:sp>
        <p:nvSpPr>
          <p:cNvPr id="4" name="Rettangolo 3">
            <a:extLst>
              <a:ext uri="{FF2B5EF4-FFF2-40B4-BE49-F238E27FC236}">
                <a16:creationId xmlns:a16="http://schemas.microsoft.com/office/drawing/2014/main" id="{979B0DBD-55CD-489B-9066-0D1C4A33BFE7}"/>
              </a:ext>
            </a:extLst>
          </p:cNvPr>
          <p:cNvSpPr/>
          <p:nvPr/>
        </p:nvSpPr>
        <p:spPr>
          <a:xfrm>
            <a:off x="4362449" y="190501"/>
            <a:ext cx="6096000" cy="1477328"/>
          </a:xfrm>
          <a:prstGeom prst="rect">
            <a:avLst/>
          </a:prstGeom>
        </p:spPr>
        <p:txBody>
          <a:bodyPr>
            <a:spAutoFit/>
          </a:bodyPr>
          <a:lstStyle/>
          <a:p>
            <a:r>
              <a:rPr lang="it-IT" b="1" dirty="0"/>
              <a:t>Scopo</a:t>
            </a:r>
            <a:r>
              <a:rPr lang="it-IT" dirty="0"/>
              <a:t>: Implementazione sistema di controllo per calcolare le durate delle lampade verdi e rosse per ridurre il traffico.</a:t>
            </a:r>
          </a:p>
          <a:p>
            <a:endParaRPr lang="it-IT" dirty="0"/>
          </a:p>
          <a:p>
            <a:r>
              <a:rPr lang="it-IT" b="1" dirty="0" err="1"/>
              <a:t>Spout</a:t>
            </a:r>
            <a:r>
              <a:rPr lang="it-IT" dirty="0"/>
              <a:t>: Lo </a:t>
            </a:r>
            <a:r>
              <a:rPr lang="it-IT" dirty="0" err="1"/>
              <a:t>Spout</a:t>
            </a:r>
            <a:r>
              <a:rPr lang="it-IT" dirty="0"/>
              <a:t> è unico ed è di tipo </a:t>
            </a:r>
            <a:r>
              <a:rPr lang="it-IT" dirty="0" err="1"/>
              <a:t>KafkaSpout.Prende</a:t>
            </a:r>
            <a:r>
              <a:rPr lang="it-IT" dirty="0"/>
              <a:t> le </a:t>
            </a:r>
            <a:r>
              <a:rPr lang="it-IT" dirty="0" err="1"/>
              <a:t>tuple</a:t>
            </a:r>
            <a:r>
              <a:rPr lang="it-IT" dirty="0"/>
              <a:t> dal </a:t>
            </a:r>
            <a:r>
              <a:rPr lang="it-IT" dirty="0" err="1"/>
              <a:t>topic</a:t>
            </a:r>
            <a:r>
              <a:rPr lang="it-IT" dirty="0"/>
              <a:t> di Kafka e le propaga nella topologia.</a:t>
            </a:r>
          </a:p>
        </p:txBody>
      </p:sp>
      <p:sp>
        <p:nvSpPr>
          <p:cNvPr id="5" name="Rettangolo 4">
            <a:extLst>
              <a:ext uri="{FF2B5EF4-FFF2-40B4-BE49-F238E27FC236}">
                <a16:creationId xmlns:a16="http://schemas.microsoft.com/office/drawing/2014/main" id="{4868C708-12AC-4C7B-8214-B70559B1162A}"/>
              </a:ext>
            </a:extLst>
          </p:cNvPr>
          <p:cNvSpPr/>
          <p:nvPr/>
        </p:nvSpPr>
        <p:spPr>
          <a:xfrm>
            <a:off x="800100" y="3333751"/>
            <a:ext cx="6096000" cy="2862322"/>
          </a:xfrm>
          <a:prstGeom prst="rect">
            <a:avLst/>
          </a:prstGeom>
        </p:spPr>
        <p:txBody>
          <a:bodyPr>
            <a:spAutoFit/>
          </a:bodyPr>
          <a:lstStyle/>
          <a:p>
            <a:r>
              <a:rPr lang="it-IT" dirty="0"/>
              <a:t>Bolt usati:</a:t>
            </a:r>
          </a:p>
          <a:p>
            <a:pPr marL="285750" indent="-285750">
              <a:buFont typeface="Arial" panose="020B0604020202020204" pitchFamily="34" charset="0"/>
              <a:buChar char="•"/>
            </a:pPr>
            <a:r>
              <a:rPr lang="it-IT" b="1" dirty="0" err="1"/>
              <a:t>FilterControlBolt</a:t>
            </a:r>
            <a:r>
              <a:rPr lang="it-IT" b="1" dirty="0"/>
              <a:t>: </a:t>
            </a:r>
            <a:r>
              <a:rPr lang="it-IT" dirty="0"/>
              <a:t>Unisce le </a:t>
            </a:r>
            <a:r>
              <a:rPr lang="it-IT" dirty="0" err="1"/>
              <a:t>tuple</a:t>
            </a:r>
            <a:r>
              <a:rPr lang="it-IT" dirty="0"/>
              <a:t> provenienti dai sensori per formare incroci.</a:t>
            </a:r>
          </a:p>
          <a:p>
            <a:pPr marL="285750" indent="-285750">
              <a:buFont typeface="Arial" panose="020B0604020202020204" pitchFamily="34" charset="0"/>
              <a:buChar char="•"/>
            </a:pPr>
            <a:r>
              <a:rPr lang="it-IT" b="1" dirty="0" err="1"/>
              <a:t>SumBolt</a:t>
            </a:r>
            <a:r>
              <a:rPr lang="it-IT" dirty="0"/>
              <a:t>: Calcola in una finestra temporale il numero di veicoli che attraversano ogni sensore per poi calcolare il flusso ad ogni semaforo.</a:t>
            </a:r>
          </a:p>
          <a:p>
            <a:pPr marL="285750" indent="-285750">
              <a:buFont typeface="Arial" panose="020B0604020202020204" pitchFamily="34" charset="0"/>
              <a:buChar char="•"/>
            </a:pPr>
            <a:r>
              <a:rPr lang="it-IT" b="1" dirty="0" err="1"/>
              <a:t>WebsterBolt</a:t>
            </a:r>
            <a:r>
              <a:rPr lang="it-IT" b="1" dirty="0"/>
              <a:t>: </a:t>
            </a:r>
            <a:r>
              <a:rPr lang="it-IT" dirty="0"/>
              <a:t>Applica l’algoritmo di </a:t>
            </a:r>
            <a:r>
              <a:rPr lang="it-IT" dirty="0" err="1"/>
              <a:t>Webster</a:t>
            </a:r>
            <a:r>
              <a:rPr lang="it-IT" dirty="0"/>
              <a:t> per calcolare durate luci verdi e rosse.</a:t>
            </a:r>
          </a:p>
          <a:p>
            <a:pPr marL="285750" indent="-285750">
              <a:buFont typeface="Arial" panose="020B0604020202020204" pitchFamily="34" charset="0"/>
              <a:buChar char="•"/>
            </a:pPr>
            <a:r>
              <a:rPr lang="it-IT" b="1" dirty="0" err="1"/>
              <a:t>MongoDBBolt</a:t>
            </a:r>
            <a:r>
              <a:rPr lang="it-IT" dirty="0"/>
              <a:t>: Aggiorna il DB con la durata delle lampade per ogni semaforo.</a:t>
            </a:r>
          </a:p>
        </p:txBody>
      </p:sp>
      <p:sp>
        <p:nvSpPr>
          <p:cNvPr id="6" name="Rettangolo arrotondato 5">
            <a:extLst>
              <a:ext uri="{FF2B5EF4-FFF2-40B4-BE49-F238E27FC236}">
                <a16:creationId xmlns:a16="http://schemas.microsoft.com/office/drawing/2014/main" id="{1D884777-ACDE-4528-AE0A-E5701D729DB1}"/>
              </a:ext>
            </a:extLst>
          </p:cNvPr>
          <p:cNvSpPr/>
          <p:nvPr/>
        </p:nvSpPr>
        <p:spPr>
          <a:xfrm>
            <a:off x="7410449" y="3675017"/>
            <a:ext cx="4005943" cy="190717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C9EDD392-6ECC-4ED4-AF0F-9B8DEB124E22}"/>
              </a:ext>
            </a:extLst>
          </p:cNvPr>
          <p:cNvSpPr txBox="1"/>
          <p:nvPr/>
        </p:nvSpPr>
        <p:spPr>
          <a:xfrm>
            <a:off x="7471954" y="3675017"/>
            <a:ext cx="3944438" cy="1477328"/>
          </a:xfrm>
          <a:prstGeom prst="rect">
            <a:avLst/>
          </a:prstGeom>
          <a:noFill/>
        </p:spPr>
        <p:txBody>
          <a:bodyPr wrap="square" rtlCol="0">
            <a:spAutoFit/>
          </a:bodyPr>
          <a:lstStyle/>
          <a:p>
            <a:r>
              <a:rPr lang="it-IT" dirty="0" err="1"/>
              <a:t>Webster</a:t>
            </a:r>
            <a:r>
              <a:rPr lang="it-IT" dirty="0"/>
              <a:t> è un algoritmo locale(valido per singolo incrocio).</a:t>
            </a:r>
          </a:p>
          <a:p>
            <a:r>
              <a:rPr lang="it-IT" dirty="0"/>
              <a:t>Supponendo incroci sufficientemente distanti diventa un buon algoritmo anche su un insieme di incroci.</a:t>
            </a:r>
          </a:p>
        </p:txBody>
      </p:sp>
    </p:spTree>
    <p:extLst>
      <p:ext uri="{BB962C8B-B14F-4D97-AF65-F5344CB8AC3E}">
        <p14:creationId xmlns:p14="http://schemas.microsoft.com/office/powerpoint/2010/main" val="148987347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4">
            <a:extLst>
              <a:ext uri="{FF2B5EF4-FFF2-40B4-BE49-F238E27FC236}">
                <a16:creationId xmlns:a16="http://schemas.microsoft.com/office/drawing/2014/main" id="{538A4684-8F7F-48BF-8A2A-3BB255ED61E0}"/>
              </a:ext>
            </a:extLst>
          </p:cNvPr>
          <p:cNvSpPr txBox="1">
            <a:spLocks/>
          </p:cNvSpPr>
          <p:nvPr/>
        </p:nvSpPr>
        <p:spPr>
          <a:xfrm>
            <a:off x="2614589" y="505266"/>
            <a:ext cx="6962820" cy="698657"/>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it-IT" sz="3200" dirty="0">
                <a:latin typeface="Montserrat" panose="00000500000000000000" pitchFamily="2" charset="0"/>
              </a:rPr>
              <a:t>Topologia stato dei semafori</a:t>
            </a:r>
          </a:p>
        </p:txBody>
      </p:sp>
      <p:pic>
        <p:nvPicPr>
          <p:cNvPr id="5" name="Immagine 4">
            <a:extLst>
              <a:ext uri="{FF2B5EF4-FFF2-40B4-BE49-F238E27FC236}">
                <a16:creationId xmlns:a16="http://schemas.microsoft.com/office/drawing/2014/main" id="{D457D12B-D892-4813-9411-223C220C7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46" y="2486526"/>
            <a:ext cx="11413707" cy="2665547"/>
          </a:xfrm>
          <a:prstGeom prst="rect">
            <a:avLst/>
          </a:prstGeom>
        </p:spPr>
      </p:pic>
    </p:spTree>
    <p:extLst>
      <p:ext uri="{BB962C8B-B14F-4D97-AF65-F5344CB8AC3E}">
        <p14:creationId xmlns:p14="http://schemas.microsoft.com/office/powerpoint/2010/main" val="10234484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rot="16200000" flipH="1">
            <a:off x="8863417" y="-211310"/>
            <a:ext cx="3117273" cy="3539893"/>
          </a:xfrm>
          <a:prstGeom prst="rtTriangle">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Shape 124">
            <a:extLst>
              <a:ext uri="{FF2B5EF4-FFF2-40B4-BE49-F238E27FC236}">
                <a16:creationId xmlns:a16="http://schemas.microsoft.com/office/drawing/2014/main" id="{2939AC66-1A62-492A-AB3D-91D534975B41}"/>
              </a:ext>
            </a:extLst>
          </p:cNvPr>
          <p:cNvSpPr txBox="1">
            <a:spLocks/>
          </p:cNvSpPr>
          <p:nvPr/>
        </p:nvSpPr>
        <p:spPr>
          <a:xfrm>
            <a:off x="779891" y="268217"/>
            <a:ext cx="2810286" cy="698657"/>
          </a:xfrm>
          <a:prstGeom prst="rect">
            <a:avLst/>
          </a:prstGeom>
        </p:spPr>
        <p:txBody>
          <a:bodyPr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it-IT" sz="4500" dirty="0">
                <a:latin typeface="Linux Libertine" panose="02000503000000000000" pitchFamily="2" charset="0"/>
                <a:ea typeface="Linux Libertine" panose="02000503000000000000" pitchFamily="2" charset="0"/>
                <a:cs typeface="Linux Libertine" panose="02000503000000000000" pitchFamily="2" charset="0"/>
              </a:rPr>
              <a:t>AGENDA</a:t>
            </a:r>
          </a:p>
        </p:txBody>
      </p:sp>
      <p:sp>
        <p:nvSpPr>
          <p:cNvPr id="5" name="Rettangolo 4"/>
          <p:cNvSpPr/>
          <p:nvPr/>
        </p:nvSpPr>
        <p:spPr>
          <a:xfrm>
            <a:off x="1036924" y="1773886"/>
            <a:ext cx="6480720" cy="4493538"/>
          </a:xfrm>
          <a:prstGeom prst="rect">
            <a:avLst/>
          </a:prstGeom>
        </p:spPr>
        <p:txBody>
          <a:bodyPr wrap="square">
            <a:spAutoFit/>
          </a:bodyPr>
          <a:lstStyle/>
          <a:p>
            <a:pPr marL="285750"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Architettura del sistema</a:t>
            </a:r>
          </a:p>
          <a:p>
            <a:pPr marL="285750"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Docker</a:t>
            </a:r>
          </a:p>
          <a:p>
            <a:pPr marL="285750" indent="-285750" fontAlgn="base">
              <a:buFont typeface="Arial" panose="020B0604020202020204" pitchFamily="34" charset="0"/>
              <a:buChar char="•"/>
            </a:pPr>
            <a:r>
              <a:rPr lang="it-IT" sz="2200"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Kubernetes</a:t>
            </a:r>
            <a:endPar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EKS</a:t>
            </a:r>
          </a:p>
          <a:p>
            <a:pPr marL="285750" indent="-285750" fontAlgn="base">
              <a:buFont typeface="Arial" panose="020B0604020202020204" pitchFamily="34" charset="0"/>
              <a:buChar char="•"/>
            </a:pPr>
            <a:r>
              <a:rPr lang="it-IT" sz="2200"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MongoDB</a:t>
            </a:r>
            <a:endPar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Spring, </a:t>
            </a:r>
            <a:r>
              <a:rPr lang="it-IT" sz="2200"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React</a:t>
            </a:r>
            <a:endPar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85750" fontAlgn="base">
              <a:buFont typeface="Arial" panose="020B0604020202020204" pitchFamily="34" charset="0"/>
              <a:buChar char="•"/>
            </a:pPr>
            <a:r>
              <a:rPr lang="it-IT" sz="2200"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ApacheKafka</a:t>
            </a:r>
            <a:endPar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85750" fontAlgn="base">
              <a:buFont typeface="Arial" panose="020B0604020202020204" pitchFamily="34" charset="0"/>
              <a:buChar char="•"/>
            </a:pPr>
            <a:r>
              <a:rPr lang="it-IT" sz="2200" dirty="0" err="1">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ApacheStorm</a:t>
            </a:r>
            <a:endPar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742950" lvl="1"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Query1</a:t>
            </a:r>
          </a:p>
          <a:p>
            <a:pPr marL="742950" lvl="1"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Query2</a:t>
            </a:r>
          </a:p>
          <a:p>
            <a:pPr marL="742950" lvl="1"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Query Controllo</a:t>
            </a:r>
          </a:p>
          <a:p>
            <a:pPr marL="742950" lvl="1"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Query Stato dei semafori</a:t>
            </a:r>
          </a:p>
          <a:p>
            <a:pPr marL="285750" indent="-285750" fontAlgn="base">
              <a:buFont typeface="Arial" panose="020B0604020202020204" pitchFamily="34" charset="0"/>
              <a:buChar char="•"/>
            </a:pPr>
            <a:r>
              <a:rPr lang="it-IT" sz="2200"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rPr>
              <a:t>Calcolo latenza e throughput</a:t>
            </a:r>
          </a:p>
        </p:txBody>
      </p:sp>
      <p:pic>
        <p:nvPicPr>
          <p:cNvPr id="17" name="Immagine 16">
            <a:extLst>
              <a:ext uri="{FF2B5EF4-FFF2-40B4-BE49-F238E27FC236}">
                <a16:creationId xmlns:a16="http://schemas.microsoft.com/office/drawing/2014/main" id="{80B23CC9-3D7D-46A1-8C88-3B514B57A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856" y="2166647"/>
            <a:ext cx="3802502" cy="1901251"/>
          </a:xfrm>
          <a:prstGeom prst="rect">
            <a:avLst/>
          </a:prstGeom>
        </p:spPr>
      </p:pic>
      <p:pic>
        <p:nvPicPr>
          <p:cNvPr id="19" name="Immagine 18">
            <a:extLst>
              <a:ext uri="{FF2B5EF4-FFF2-40B4-BE49-F238E27FC236}">
                <a16:creationId xmlns:a16="http://schemas.microsoft.com/office/drawing/2014/main" id="{0A13666F-28EA-495C-98A2-7F89C8716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1145" y="3175899"/>
            <a:ext cx="3802500" cy="1901250"/>
          </a:xfrm>
          <a:prstGeom prst="rect">
            <a:avLst/>
          </a:prstGeom>
        </p:spPr>
      </p:pic>
      <p:pic>
        <p:nvPicPr>
          <p:cNvPr id="24" name="Elemento grafico 23">
            <a:extLst>
              <a:ext uri="{FF2B5EF4-FFF2-40B4-BE49-F238E27FC236}">
                <a16:creationId xmlns:a16="http://schemas.microsoft.com/office/drawing/2014/main" id="{0F6ADE83-4393-4A8B-AD1A-2F9BED3057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2679" y="3682101"/>
            <a:ext cx="2438400" cy="2047875"/>
          </a:xfrm>
          <a:prstGeom prst="rect">
            <a:avLst/>
          </a:prstGeom>
        </p:spPr>
      </p:pic>
      <p:pic>
        <p:nvPicPr>
          <p:cNvPr id="25" name="Immagine 24">
            <a:extLst>
              <a:ext uri="{FF2B5EF4-FFF2-40B4-BE49-F238E27FC236}">
                <a16:creationId xmlns:a16="http://schemas.microsoft.com/office/drawing/2014/main" id="{0CABFB66-E416-4C38-939F-54342A9694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6665" y="1211640"/>
            <a:ext cx="4097343" cy="1556991"/>
          </a:xfrm>
          <a:prstGeom prst="rect">
            <a:avLst/>
          </a:prstGeom>
        </p:spPr>
      </p:pic>
    </p:spTree>
    <p:extLst>
      <p:ext uri="{BB962C8B-B14F-4D97-AF65-F5344CB8AC3E}">
        <p14:creationId xmlns:p14="http://schemas.microsoft.com/office/powerpoint/2010/main" val="4908552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EE9E5193-9063-48A3-9FD8-B4ADAC406C09}"/>
              </a:ext>
            </a:extLst>
          </p:cNvPr>
          <p:cNvSpPr txBox="1"/>
          <p:nvPr/>
        </p:nvSpPr>
        <p:spPr>
          <a:xfrm>
            <a:off x="1028700" y="190501"/>
            <a:ext cx="2886075" cy="2486024"/>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dirty="0">
                <a:solidFill>
                  <a:schemeClr val="bg1"/>
                </a:solidFill>
                <a:latin typeface="+mj-lt"/>
                <a:ea typeface="+mj-ea"/>
                <a:cs typeface="+mj-cs"/>
              </a:rPr>
              <a:t>TOPOLOGIA STATO SEMAFORI</a:t>
            </a:r>
          </a:p>
        </p:txBody>
      </p:sp>
      <p:sp>
        <p:nvSpPr>
          <p:cNvPr id="4" name="Rettangolo 3">
            <a:extLst>
              <a:ext uri="{FF2B5EF4-FFF2-40B4-BE49-F238E27FC236}">
                <a16:creationId xmlns:a16="http://schemas.microsoft.com/office/drawing/2014/main" id="{78E564C2-7F63-45B2-A9CF-13385E246505}"/>
              </a:ext>
            </a:extLst>
          </p:cNvPr>
          <p:cNvSpPr/>
          <p:nvPr/>
        </p:nvSpPr>
        <p:spPr>
          <a:xfrm>
            <a:off x="4362449" y="187166"/>
            <a:ext cx="6096000" cy="1754326"/>
          </a:xfrm>
          <a:prstGeom prst="rect">
            <a:avLst/>
          </a:prstGeom>
        </p:spPr>
        <p:txBody>
          <a:bodyPr>
            <a:spAutoFit/>
          </a:bodyPr>
          <a:lstStyle/>
          <a:p>
            <a:r>
              <a:rPr lang="it-IT" b="1" dirty="0"/>
              <a:t>Scopo</a:t>
            </a:r>
            <a:r>
              <a:rPr lang="it-IT" dirty="0"/>
              <a:t>: Capire quali Incroci contengono semafori con lampade guaste. </a:t>
            </a:r>
          </a:p>
          <a:p>
            <a:endParaRPr lang="it-IT" dirty="0"/>
          </a:p>
          <a:p>
            <a:r>
              <a:rPr lang="it-IT" b="1" dirty="0" err="1"/>
              <a:t>Spout</a:t>
            </a:r>
            <a:r>
              <a:rPr lang="it-IT" dirty="0"/>
              <a:t>: Lo </a:t>
            </a:r>
            <a:r>
              <a:rPr lang="it-IT" dirty="0" err="1"/>
              <a:t>Spout</a:t>
            </a:r>
            <a:r>
              <a:rPr lang="it-IT" dirty="0"/>
              <a:t> è unico ed è di tipo </a:t>
            </a:r>
            <a:r>
              <a:rPr lang="it-IT" dirty="0" err="1"/>
              <a:t>KafkaSpout.Prende</a:t>
            </a:r>
            <a:r>
              <a:rPr lang="it-IT" dirty="0"/>
              <a:t> le </a:t>
            </a:r>
            <a:r>
              <a:rPr lang="it-IT" dirty="0" err="1"/>
              <a:t>tuple</a:t>
            </a:r>
            <a:r>
              <a:rPr lang="it-IT" dirty="0"/>
              <a:t> dal </a:t>
            </a:r>
            <a:r>
              <a:rPr lang="it-IT" dirty="0" err="1"/>
              <a:t>topic</a:t>
            </a:r>
            <a:r>
              <a:rPr lang="it-IT" dirty="0"/>
              <a:t> di Kafka e le propaga nella topologia.</a:t>
            </a:r>
          </a:p>
          <a:p>
            <a:endParaRPr lang="it-IT" dirty="0"/>
          </a:p>
        </p:txBody>
      </p:sp>
      <p:sp>
        <p:nvSpPr>
          <p:cNvPr id="5" name="Rettangolo 4">
            <a:extLst>
              <a:ext uri="{FF2B5EF4-FFF2-40B4-BE49-F238E27FC236}">
                <a16:creationId xmlns:a16="http://schemas.microsoft.com/office/drawing/2014/main" id="{F2A77148-AD78-455C-8BF0-7880814F8FCB}"/>
              </a:ext>
            </a:extLst>
          </p:cNvPr>
          <p:cNvSpPr/>
          <p:nvPr/>
        </p:nvSpPr>
        <p:spPr>
          <a:xfrm>
            <a:off x="800100" y="3333751"/>
            <a:ext cx="6096000" cy="1477328"/>
          </a:xfrm>
          <a:prstGeom prst="rect">
            <a:avLst/>
          </a:prstGeom>
        </p:spPr>
        <p:txBody>
          <a:bodyPr>
            <a:spAutoFit/>
          </a:bodyPr>
          <a:lstStyle/>
          <a:p>
            <a:r>
              <a:rPr lang="it-IT" dirty="0"/>
              <a:t>Bolt usati:</a:t>
            </a:r>
          </a:p>
          <a:p>
            <a:pPr marL="285750" indent="-285750">
              <a:buFont typeface="Arial" panose="020B0604020202020204" pitchFamily="34" charset="0"/>
              <a:buChar char="•"/>
            </a:pPr>
            <a:r>
              <a:rPr lang="it-IT" b="1" dirty="0" err="1"/>
              <a:t>CheckStateBolt</a:t>
            </a:r>
            <a:r>
              <a:rPr lang="it-IT" dirty="0"/>
              <a:t>: Per ogni </a:t>
            </a:r>
            <a:r>
              <a:rPr lang="it-IT" dirty="0" err="1"/>
              <a:t>tupla</a:t>
            </a:r>
            <a:r>
              <a:rPr lang="it-IT" dirty="0"/>
              <a:t> capisce se il relativo sensore ha lampada guasta.</a:t>
            </a:r>
          </a:p>
          <a:p>
            <a:pPr marL="285750" indent="-285750">
              <a:buFont typeface="Arial" panose="020B0604020202020204" pitchFamily="34" charset="0"/>
              <a:buChar char="•"/>
            </a:pPr>
            <a:r>
              <a:rPr lang="it-IT" b="1" dirty="0" err="1"/>
              <a:t>MongoDBBolt</a:t>
            </a:r>
            <a:r>
              <a:rPr lang="it-IT" dirty="0"/>
              <a:t>: Memorizza nel DB le info dei sensori con lampade guaste.</a:t>
            </a:r>
          </a:p>
        </p:txBody>
      </p:sp>
      <p:sp>
        <p:nvSpPr>
          <p:cNvPr id="6" name="Rettangolo arrotondato 5">
            <a:extLst>
              <a:ext uri="{FF2B5EF4-FFF2-40B4-BE49-F238E27FC236}">
                <a16:creationId xmlns:a16="http://schemas.microsoft.com/office/drawing/2014/main" id="{59E0DC3A-0061-4AB8-979A-C87A145148F2}"/>
              </a:ext>
            </a:extLst>
          </p:cNvPr>
          <p:cNvSpPr/>
          <p:nvPr/>
        </p:nvSpPr>
        <p:spPr>
          <a:xfrm>
            <a:off x="7410448" y="3386002"/>
            <a:ext cx="4005943" cy="190717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E2ED74DD-7694-4B82-976D-20F1AA9C27FF}"/>
              </a:ext>
            </a:extLst>
          </p:cNvPr>
          <p:cNvSpPr txBox="1"/>
          <p:nvPr/>
        </p:nvSpPr>
        <p:spPr>
          <a:xfrm>
            <a:off x="7410449" y="3570514"/>
            <a:ext cx="4005943" cy="1477328"/>
          </a:xfrm>
          <a:prstGeom prst="rect">
            <a:avLst/>
          </a:prstGeom>
          <a:noFill/>
        </p:spPr>
        <p:txBody>
          <a:bodyPr wrap="square" rtlCol="0">
            <a:spAutoFit/>
          </a:bodyPr>
          <a:lstStyle/>
          <a:p>
            <a:r>
              <a:rPr lang="it-IT" dirty="0"/>
              <a:t> L’amministratore di sistema ha la possibilità di segnare i sensori come riparati e quindi eliminare dal DB la relativa entry che segna il sensore come guasto.</a:t>
            </a:r>
          </a:p>
        </p:txBody>
      </p:sp>
    </p:spTree>
    <p:extLst>
      <p:ext uri="{BB962C8B-B14F-4D97-AF65-F5344CB8AC3E}">
        <p14:creationId xmlns:p14="http://schemas.microsoft.com/office/powerpoint/2010/main" val="358206854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3FF4E0E7-2806-4702-A8DB-9F4816CB3341}"/>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Calcolo latenza e throughput</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BD6B3503-7056-430F-9077-5B8F282D6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3102042"/>
            <a:ext cx="5455917" cy="2647188"/>
          </a:xfrm>
          <a:prstGeom prst="rect">
            <a:avLst/>
          </a:prstGeom>
        </p:spPr>
      </p:pic>
      <p:cxnSp>
        <p:nvCxnSpPr>
          <p:cNvPr id="24"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Immagine 3">
            <a:extLst>
              <a:ext uri="{FF2B5EF4-FFF2-40B4-BE49-F238E27FC236}">
                <a16:creationId xmlns:a16="http://schemas.microsoft.com/office/drawing/2014/main" id="{0A9210A4-8113-4048-97E7-9448993A6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102042"/>
            <a:ext cx="5455917" cy="2647188"/>
          </a:xfrm>
          <a:prstGeom prst="rect">
            <a:avLst/>
          </a:prstGeom>
        </p:spPr>
      </p:pic>
    </p:spTree>
    <p:extLst>
      <p:ext uri="{BB962C8B-B14F-4D97-AF65-F5344CB8AC3E}">
        <p14:creationId xmlns:p14="http://schemas.microsoft.com/office/powerpoint/2010/main" val="360806951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1886" y="278674"/>
            <a:ext cx="9753600" cy="4031873"/>
          </a:xfrm>
          <a:prstGeom prst="rect">
            <a:avLst/>
          </a:prstGeom>
          <a:noFill/>
        </p:spPr>
        <p:txBody>
          <a:bodyPr wrap="square" rtlCol="0">
            <a:spAutoFit/>
          </a:bodyPr>
          <a:lstStyle/>
          <a:p>
            <a:r>
              <a:rPr lang="it-IT" dirty="0"/>
              <a:t>Procedura calcolo </a:t>
            </a:r>
            <a:r>
              <a:rPr lang="it-IT" dirty="0" err="1"/>
              <a:t>Throughput</a:t>
            </a:r>
            <a:r>
              <a:rPr lang="it-IT" dirty="0"/>
              <a:t> e latenza:</a:t>
            </a:r>
          </a:p>
          <a:p>
            <a:pPr marL="742950" lvl="1" indent="-285750">
              <a:buFont typeface="Arial" panose="020B0604020202020204" pitchFamily="34" charset="0"/>
              <a:buChar char="•"/>
            </a:pPr>
            <a:r>
              <a:rPr lang="it-IT" dirty="0"/>
              <a:t>Dati per calcolo </a:t>
            </a:r>
            <a:r>
              <a:rPr lang="it-IT" dirty="0" err="1"/>
              <a:t>throughput</a:t>
            </a:r>
            <a:r>
              <a:rPr lang="it-IT" dirty="0"/>
              <a:t> e latenza ottenuti tramite </a:t>
            </a:r>
            <a:r>
              <a:rPr lang="it-IT" b="1" dirty="0" err="1"/>
              <a:t>Storm</a:t>
            </a:r>
            <a:r>
              <a:rPr lang="it-IT" b="1" dirty="0"/>
              <a:t> UI REST API</a:t>
            </a:r>
            <a:r>
              <a:rPr lang="it-IT" dirty="0"/>
              <a:t>: </a:t>
            </a:r>
            <a:r>
              <a:rPr lang="it-IT" altLang="it-IT" dirty="0">
                <a:latin typeface="Arial Unicode MS"/>
              </a:rPr>
              <a:t>Chiamata </a:t>
            </a:r>
            <a:r>
              <a:rPr lang="it-IT" altLang="it-IT" b="1" dirty="0">
                <a:solidFill>
                  <a:schemeClr val="accent1">
                    <a:lumMod val="75000"/>
                  </a:schemeClr>
                </a:solidFill>
                <a:latin typeface="Arial Unicode MS"/>
              </a:rPr>
              <a:t>http://&lt;ui-host&gt;:&lt;ui-port&gt;/api/v1/</a:t>
            </a:r>
            <a:r>
              <a:rPr lang="it-IT" altLang="it-IT" b="1" dirty="0">
                <a:solidFill>
                  <a:schemeClr val="accent1">
                    <a:lumMod val="75000"/>
                  </a:schemeClr>
                </a:solidFill>
              </a:rPr>
              <a:t> </a:t>
            </a:r>
            <a:r>
              <a:rPr lang="it-IT" b="1" dirty="0" err="1">
                <a:solidFill>
                  <a:schemeClr val="accent1">
                    <a:lumMod val="75000"/>
                  </a:schemeClr>
                </a:solidFill>
              </a:rPr>
              <a:t>topology</a:t>
            </a:r>
            <a:r>
              <a:rPr lang="it-IT" b="1" dirty="0">
                <a:solidFill>
                  <a:schemeClr val="accent1">
                    <a:lumMod val="75000"/>
                  </a:schemeClr>
                </a:solidFill>
              </a:rPr>
              <a:t>/:</a:t>
            </a:r>
            <a:r>
              <a:rPr lang="it-IT" b="1" dirty="0" err="1"/>
              <a:t>topology_id</a:t>
            </a:r>
            <a:r>
              <a:rPr lang="it-IT" b="1" dirty="0"/>
              <a:t> </a:t>
            </a:r>
            <a:r>
              <a:rPr lang="it-IT" dirty="0"/>
              <a:t>ritorna le informazioni sulla topologia </a:t>
            </a:r>
            <a:r>
              <a:rPr lang="it-IT" b="1" dirty="0" err="1"/>
              <a:t>topology_id</a:t>
            </a:r>
            <a:r>
              <a:rPr lang="it-IT" dirty="0"/>
              <a:t> in formato JSON.</a:t>
            </a:r>
          </a:p>
          <a:p>
            <a:pPr marL="742950" lvl="1" indent="-285750">
              <a:buFont typeface="Arial" panose="020B0604020202020204" pitchFamily="34" charset="0"/>
              <a:buChar char="•"/>
            </a:pPr>
            <a:r>
              <a:rPr lang="it-IT" dirty="0"/>
              <a:t>Ogni L secondi chiamata </a:t>
            </a:r>
            <a:r>
              <a:rPr lang="it-IT" b="1" dirty="0" err="1"/>
              <a:t>Storm</a:t>
            </a:r>
            <a:r>
              <a:rPr lang="it-IT" b="1" dirty="0"/>
              <a:t> UI REST :</a:t>
            </a:r>
          </a:p>
          <a:p>
            <a:pPr marL="742950" lvl="1" indent="-285750">
              <a:buFont typeface="Arial" panose="020B0604020202020204" pitchFamily="34" charset="0"/>
              <a:buChar char="•"/>
            </a:pPr>
            <a:r>
              <a:rPr lang="it-IT" dirty="0"/>
              <a:t>Vengono estratti i valori della latenza e numero </a:t>
            </a:r>
            <a:r>
              <a:rPr lang="it-IT" dirty="0" err="1"/>
              <a:t>tuple</a:t>
            </a:r>
            <a:r>
              <a:rPr lang="it-IT" dirty="0"/>
              <a:t> emesse dall’avvio della topologia.</a:t>
            </a:r>
          </a:p>
          <a:p>
            <a:pPr marL="742950" lvl="1" indent="-285750">
              <a:buFont typeface="Arial" panose="020B0604020202020204" pitchFamily="34" charset="0"/>
              <a:buChar char="•"/>
            </a:pPr>
            <a:r>
              <a:rPr lang="it-IT" dirty="0"/>
              <a:t>I dati vengono memorizzati in un file CSV</a:t>
            </a:r>
          </a:p>
          <a:p>
            <a:pPr marL="742950" lvl="1" indent="-285750">
              <a:buFont typeface="Arial" panose="020B0604020202020204" pitchFamily="34" charset="0"/>
              <a:buChar char="•"/>
            </a:pPr>
            <a:r>
              <a:rPr lang="it-IT" dirty="0"/>
              <a:t>I dati vengono elaborati:</a:t>
            </a:r>
          </a:p>
          <a:p>
            <a:pPr marL="1200150" lvl="2" indent="-285750">
              <a:buFont typeface="Arial" panose="020B0604020202020204" pitchFamily="34" charset="0"/>
              <a:buChar char="•"/>
            </a:pPr>
            <a:r>
              <a:rPr lang="it-IT" dirty="0"/>
              <a:t> </a:t>
            </a:r>
            <a:r>
              <a:rPr lang="it-IT" dirty="0" err="1"/>
              <a:t>Throughput</a:t>
            </a:r>
            <a:r>
              <a:rPr lang="it-IT" dirty="0"/>
              <a:t> in [</a:t>
            </a:r>
            <a:r>
              <a:rPr lang="it-IT" dirty="0" err="1"/>
              <a:t>t,t+L</a:t>
            </a:r>
            <a:r>
              <a:rPr lang="it-IT" dirty="0"/>
              <a:t>]=</a:t>
            </a:r>
            <a:r>
              <a:rPr lang="it-IT" dirty="0" err="1"/>
              <a:t>TupleEmesse</a:t>
            </a:r>
            <a:r>
              <a:rPr lang="it-IT" dirty="0"/>
              <a:t> in [</a:t>
            </a:r>
            <a:r>
              <a:rPr lang="it-IT" dirty="0" err="1"/>
              <a:t>t,t+L</a:t>
            </a:r>
            <a:r>
              <a:rPr lang="it-IT" dirty="0"/>
              <a:t>]/L=(</a:t>
            </a:r>
            <a:r>
              <a:rPr lang="it-IT" dirty="0" err="1"/>
              <a:t>TupleEmesse</a:t>
            </a:r>
            <a:r>
              <a:rPr lang="it-IT" dirty="0"/>
              <a:t>[0,t+L]-</a:t>
            </a:r>
            <a:r>
              <a:rPr lang="it-IT" dirty="0" err="1"/>
              <a:t>TupleEmesse</a:t>
            </a:r>
            <a:r>
              <a:rPr lang="it-IT" dirty="0"/>
              <a:t>[0,t])/L. </a:t>
            </a:r>
          </a:p>
          <a:p>
            <a:pPr marL="742950" lvl="1" indent="-285750">
              <a:buFont typeface="Arial" panose="020B0604020202020204" pitchFamily="34" charset="0"/>
              <a:buChar char="•"/>
            </a:pPr>
            <a:r>
              <a:rPr lang="it-IT" dirty="0"/>
              <a:t>I dati elaborati vengono plottati con </a:t>
            </a:r>
            <a:r>
              <a:rPr lang="it-IT" dirty="0" err="1"/>
              <a:t>Matlab</a:t>
            </a:r>
            <a:r>
              <a:rPr lang="it-IT" dirty="0"/>
              <a:t>.</a:t>
            </a:r>
          </a:p>
          <a:p>
            <a:endParaRPr lang="it-IT" dirty="0"/>
          </a:p>
          <a:p>
            <a:endParaRPr lang="it-IT" altLang="it-IT" sz="4000" dirty="0">
              <a:latin typeface="Arial" panose="020B0604020202020204" pitchFamily="34" charset="0"/>
            </a:endParaRPr>
          </a:p>
          <a:p>
            <a:endParaRPr lang="it-IT" b="1" dirty="0"/>
          </a:p>
        </p:txBody>
      </p:sp>
    </p:spTree>
    <p:extLst>
      <p:ext uri="{BB962C8B-B14F-4D97-AF65-F5344CB8AC3E}">
        <p14:creationId xmlns:p14="http://schemas.microsoft.com/office/powerpoint/2010/main" val="179043157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697" y="1700808"/>
            <a:ext cx="3693285" cy="2908461"/>
          </a:xfrm>
          <a:prstGeom prst="rect">
            <a:avLst/>
          </a:prstGeom>
        </p:spPr>
      </p:pic>
      <p:sp>
        <p:nvSpPr>
          <p:cNvPr id="10" name="Rettangolo 9"/>
          <p:cNvSpPr/>
          <p:nvPr/>
        </p:nvSpPr>
        <p:spPr>
          <a:xfrm>
            <a:off x="4292572" y="5781854"/>
            <a:ext cx="3655167" cy="461665"/>
          </a:xfrm>
          <a:prstGeom prst="rect">
            <a:avLst/>
          </a:prstGeom>
        </p:spPr>
        <p:txBody>
          <a:bodyPr wrap="none">
            <a:spAutoFit/>
          </a:bodyPr>
          <a:lstStyle/>
          <a:p>
            <a:pPr algn="ctr"/>
            <a:r>
              <a:rPr lang="it-IT" sz="2400" dirty="0">
                <a:latin typeface="Montserrat" panose="00000500000000000000" pitchFamily="2" charset="0"/>
              </a:rPr>
              <a:t>Grazie per l’attenzione</a:t>
            </a:r>
            <a:endParaRPr lang="en-US" sz="2400" dirty="0">
              <a:latin typeface="Montserrat" panose="00000500000000000000" pitchFamily="2" charset="0"/>
              <a:cs typeface="Lato Light" panose="020F0402020204030203" pitchFamily="34" charset="0"/>
            </a:endParaRPr>
          </a:p>
        </p:txBody>
      </p:sp>
    </p:spTree>
    <p:extLst>
      <p:ext uri="{BB962C8B-B14F-4D97-AF65-F5344CB8AC3E}">
        <p14:creationId xmlns:p14="http://schemas.microsoft.com/office/powerpoint/2010/main" val="190686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con angoli arrotondati 11">
            <a:extLst>
              <a:ext uri="{FF2B5EF4-FFF2-40B4-BE49-F238E27FC236}">
                <a16:creationId xmlns:a16="http://schemas.microsoft.com/office/drawing/2014/main" id="{0E65A7A1-BE91-417D-9E80-FEF69F1150A5}"/>
              </a:ext>
            </a:extLst>
          </p:cNvPr>
          <p:cNvSpPr/>
          <p:nvPr/>
        </p:nvSpPr>
        <p:spPr>
          <a:xfrm>
            <a:off x="1422787" y="3226545"/>
            <a:ext cx="4060127" cy="2401031"/>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2EBFECAB-2635-4700-AF1A-506585D57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03" y="3437169"/>
            <a:ext cx="2165494" cy="822888"/>
          </a:xfrm>
          <a:prstGeom prst="rect">
            <a:avLst/>
          </a:prstGeom>
        </p:spPr>
      </p:pic>
      <p:pic>
        <p:nvPicPr>
          <p:cNvPr id="18" name="Elemento grafico 17">
            <a:extLst>
              <a:ext uri="{FF2B5EF4-FFF2-40B4-BE49-F238E27FC236}">
                <a16:creationId xmlns:a16="http://schemas.microsoft.com/office/drawing/2014/main" id="{37F78C19-89E1-4B09-A585-9A5A3BE605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7800" y="4460189"/>
            <a:ext cx="860104" cy="1041532"/>
          </a:xfrm>
          <a:prstGeom prst="rect">
            <a:avLst/>
          </a:prstGeom>
        </p:spPr>
      </p:pic>
      <p:pic>
        <p:nvPicPr>
          <p:cNvPr id="19" name="Elemento grafico 18">
            <a:extLst>
              <a:ext uri="{FF2B5EF4-FFF2-40B4-BE49-F238E27FC236}">
                <a16:creationId xmlns:a16="http://schemas.microsoft.com/office/drawing/2014/main" id="{2D096FAC-930D-42DF-A6A4-3CF51396D5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74448" y="4470680"/>
            <a:ext cx="860104" cy="1041532"/>
          </a:xfrm>
          <a:prstGeom prst="rect">
            <a:avLst/>
          </a:prstGeom>
        </p:spPr>
      </p:pic>
      <p:pic>
        <p:nvPicPr>
          <p:cNvPr id="20" name="Elemento grafico 19">
            <a:extLst>
              <a:ext uri="{FF2B5EF4-FFF2-40B4-BE49-F238E27FC236}">
                <a16:creationId xmlns:a16="http://schemas.microsoft.com/office/drawing/2014/main" id="{7FB22E8D-ABF9-4B9F-97F8-6AAEDEAE43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1096" y="4470680"/>
            <a:ext cx="860104" cy="1041532"/>
          </a:xfrm>
          <a:prstGeom prst="rect">
            <a:avLst/>
          </a:prstGeom>
        </p:spPr>
      </p:pic>
      <p:sp>
        <p:nvSpPr>
          <p:cNvPr id="21" name="CasellaDiTesto 20">
            <a:extLst>
              <a:ext uri="{FF2B5EF4-FFF2-40B4-BE49-F238E27FC236}">
                <a16:creationId xmlns:a16="http://schemas.microsoft.com/office/drawing/2014/main" id="{7573ACF2-FDF0-466C-806F-9DA9E2F24AB0}"/>
              </a:ext>
            </a:extLst>
          </p:cNvPr>
          <p:cNvSpPr txBox="1"/>
          <p:nvPr/>
        </p:nvSpPr>
        <p:spPr>
          <a:xfrm>
            <a:off x="2615720" y="323010"/>
            <a:ext cx="6960560" cy="707886"/>
          </a:xfrm>
          <a:prstGeom prst="rect">
            <a:avLst/>
          </a:prstGeom>
          <a:noFill/>
        </p:spPr>
        <p:txBody>
          <a:bodyPr wrap="none" rtlCol="0">
            <a:spAutoFit/>
          </a:bodyPr>
          <a:lstStyle/>
          <a:p>
            <a:pPr algn="just"/>
            <a:r>
              <a:rPr lang="it-IT" sz="4000" b="1" i="1" dirty="0">
                <a:latin typeface="Linux Libertine" panose="02000503000000000000" pitchFamily="2" charset="0"/>
                <a:ea typeface="Linux Libertine" panose="02000503000000000000" pitchFamily="2" charset="0"/>
                <a:cs typeface="Linux Libertine" panose="02000503000000000000" pitchFamily="2" charset="0"/>
              </a:rPr>
              <a:t>ARCHITETTURA DEL SISTEMA</a:t>
            </a:r>
          </a:p>
        </p:txBody>
      </p:sp>
      <p:sp>
        <p:nvSpPr>
          <p:cNvPr id="22" name="Rettangolo con angoli arrotondati 21">
            <a:extLst>
              <a:ext uri="{FF2B5EF4-FFF2-40B4-BE49-F238E27FC236}">
                <a16:creationId xmlns:a16="http://schemas.microsoft.com/office/drawing/2014/main" id="{F37CAB9C-1BE7-4557-B312-9E3B4535CF12}"/>
              </a:ext>
            </a:extLst>
          </p:cNvPr>
          <p:cNvSpPr/>
          <p:nvPr/>
        </p:nvSpPr>
        <p:spPr>
          <a:xfrm>
            <a:off x="7648809" y="3390693"/>
            <a:ext cx="3102984" cy="2204678"/>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3" name="Elemento grafico 22">
            <a:extLst>
              <a:ext uri="{FF2B5EF4-FFF2-40B4-BE49-F238E27FC236}">
                <a16:creationId xmlns:a16="http://schemas.microsoft.com/office/drawing/2014/main" id="{4CCD9CF6-29AA-4AEA-B0B5-2ABDA516DA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7583" y="4725839"/>
            <a:ext cx="602595" cy="729705"/>
          </a:xfrm>
          <a:prstGeom prst="rect">
            <a:avLst/>
          </a:prstGeom>
        </p:spPr>
      </p:pic>
      <p:pic>
        <p:nvPicPr>
          <p:cNvPr id="24" name="Elemento grafico 23">
            <a:extLst>
              <a:ext uri="{FF2B5EF4-FFF2-40B4-BE49-F238E27FC236}">
                <a16:creationId xmlns:a16="http://schemas.microsoft.com/office/drawing/2014/main" id="{53BC1823-C2BB-4A00-8AC8-E52EBA238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7197" y="4725839"/>
            <a:ext cx="602595" cy="729705"/>
          </a:xfrm>
          <a:prstGeom prst="rect">
            <a:avLst/>
          </a:prstGeom>
        </p:spPr>
      </p:pic>
      <p:pic>
        <p:nvPicPr>
          <p:cNvPr id="25" name="Elemento grafico 24">
            <a:extLst>
              <a:ext uri="{FF2B5EF4-FFF2-40B4-BE49-F238E27FC236}">
                <a16:creationId xmlns:a16="http://schemas.microsoft.com/office/drawing/2014/main" id="{DD972ACE-D72A-4FCF-9F64-58DE7647ED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46811" y="4743426"/>
            <a:ext cx="602595" cy="729705"/>
          </a:xfrm>
          <a:prstGeom prst="rect">
            <a:avLst/>
          </a:prstGeom>
        </p:spPr>
      </p:pic>
      <p:pic>
        <p:nvPicPr>
          <p:cNvPr id="27" name="Immagine 26">
            <a:extLst>
              <a:ext uri="{FF2B5EF4-FFF2-40B4-BE49-F238E27FC236}">
                <a16:creationId xmlns:a16="http://schemas.microsoft.com/office/drawing/2014/main" id="{7853C18E-1FB2-4F10-952B-8ABA7A13E1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477" y="3580310"/>
            <a:ext cx="3175316" cy="846751"/>
          </a:xfrm>
          <a:prstGeom prst="rect">
            <a:avLst/>
          </a:prstGeom>
        </p:spPr>
      </p:pic>
      <p:cxnSp>
        <p:nvCxnSpPr>
          <p:cNvPr id="29" name="Connettore 2 28">
            <a:extLst>
              <a:ext uri="{FF2B5EF4-FFF2-40B4-BE49-F238E27FC236}">
                <a16:creationId xmlns:a16="http://schemas.microsoft.com/office/drawing/2014/main" id="{0C2A4E9F-E2F7-4AA8-AE49-01EBD7EF75B1}"/>
              </a:ext>
            </a:extLst>
          </p:cNvPr>
          <p:cNvCxnSpPr>
            <a:cxnSpLocks/>
          </p:cNvCxnSpPr>
          <p:nvPr/>
        </p:nvCxnSpPr>
        <p:spPr>
          <a:xfrm flipV="1">
            <a:off x="5641145" y="4470680"/>
            <a:ext cx="1828800" cy="22352"/>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39" name="Elemento grafico 38">
            <a:extLst>
              <a:ext uri="{FF2B5EF4-FFF2-40B4-BE49-F238E27FC236}">
                <a16:creationId xmlns:a16="http://schemas.microsoft.com/office/drawing/2014/main" id="{39E7E5FB-9B3C-49EB-B041-98059A3216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3768" y="1713671"/>
            <a:ext cx="3369726" cy="1087832"/>
          </a:xfrm>
          <a:prstGeom prst="rect">
            <a:avLst/>
          </a:prstGeom>
        </p:spPr>
      </p:pic>
      <p:sp>
        <p:nvSpPr>
          <p:cNvPr id="40" name="Rettangolo con angoli arrotondati 39">
            <a:extLst>
              <a:ext uri="{FF2B5EF4-FFF2-40B4-BE49-F238E27FC236}">
                <a16:creationId xmlns:a16="http://schemas.microsoft.com/office/drawing/2014/main" id="{3CD2C498-DAF6-44A4-BFB9-7E8231AC80A0}"/>
              </a:ext>
            </a:extLst>
          </p:cNvPr>
          <p:cNvSpPr/>
          <p:nvPr/>
        </p:nvSpPr>
        <p:spPr>
          <a:xfrm>
            <a:off x="430739" y="1262629"/>
            <a:ext cx="11315784" cy="474703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9659313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753AD64E-ADBD-47A2-8FC1-359D50BF4E71}"/>
              </a:ext>
            </a:extLst>
          </p:cNvPr>
          <p:cNvSpPr txBox="1"/>
          <p:nvPr/>
        </p:nvSpPr>
        <p:spPr>
          <a:xfrm>
            <a:off x="6443536" y="159026"/>
            <a:ext cx="5430412" cy="6374296"/>
          </a:xfrm>
          <a:prstGeom prst="rect">
            <a:avLst/>
          </a:prstGeom>
        </p:spPr>
        <p:txBody>
          <a:bodyPr vert="horz" lIns="91440" tIns="45720" rIns="91440" bIns="45720" rtlCol="0" anchor="b">
            <a:normAutofit/>
          </a:bodyPr>
          <a:lstStyle/>
          <a:p>
            <a:pPr marL="857250" indent="-857250">
              <a:lnSpc>
                <a:spcPct val="90000"/>
              </a:lnSpc>
              <a:spcBef>
                <a:spcPct val="0"/>
              </a:spcBef>
              <a:spcAft>
                <a:spcPts val="600"/>
              </a:spcAft>
              <a:buFont typeface="Arial" panose="020B0604020202020204" pitchFamily="34" charset="0"/>
              <a:buChar char="•"/>
            </a:pPr>
            <a:r>
              <a:rPr lang="it-IT" sz="24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Software open source che permette di distribuire e gestire applicazioni in container in modo scalabile. </a:t>
            </a:r>
          </a:p>
          <a:p>
            <a:pPr marL="857250" indent="-857250">
              <a:lnSpc>
                <a:spcPct val="90000"/>
              </a:lnSpc>
              <a:spcBef>
                <a:spcPct val="0"/>
              </a:spcBef>
              <a:spcAft>
                <a:spcPts val="600"/>
              </a:spcAft>
              <a:buFont typeface="Arial" panose="020B0604020202020204" pitchFamily="34" charset="0"/>
              <a:buChar char="•"/>
            </a:pPr>
            <a:r>
              <a:rPr lang="it-IT" sz="24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Self-</a:t>
            </a:r>
            <a:r>
              <a:rPr lang="it-IT" sz="24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healing</a:t>
            </a:r>
            <a:r>
              <a:rPr lang="it-IT" sz="24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riavvia i container che hanno subito un fallimento in modo trasparente all’utente.</a:t>
            </a:r>
          </a:p>
          <a:p>
            <a:pPr marL="857250" indent="-857250">
              <a:lnSpc>
                <a:spcPct val="90000"/>
              </a:lnSpc>
              <a:spcBef>
                <a:spcPct val="0"/>
              </a:spcBef>
              <a:spcAft>
                <a:spcPts val="600"/>
              </a:spcAft>
              <a:buFont typeface="Arial" panose="020B0604020202020204" pitchFamily="34" charset="0"/>
              <a:buChar char="•"/>
            </a:pPr>
            <a:r>
              <a:rPr lang="it-IT" sz="24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Scaling</a:t>
            </a:r>
            <a:r>
              <a:rPr lang="it-IT" sz="24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orizzontale: permette lo scale up o down con semplici comandi.</a:t>
            </a:r>
          </a:p>
          <a:p>
            <a:pPr marL="857250" indent="-857250">
              <a:lnSpc>
                <a:spcPct val="90000"/>
              </a:lnSpc>
              <a:spcBef>
                <a:spcPct val="0"/>
              </a:spcBef>
              <a:spcAft>
                <a:spcPts val="600"/>
              </a:spcAft>
              <a:buFont typeface="Arial" panose="020B0604020202020204" pitchFamily="34" charset="0"/>
              <a:buChar char="•"/>
            </a:pPr>
            <a:endParaRPr lang="en-US" sz="2400" b="1" i="1" dirty="0">
              <a:solidFill>
                <a:schemeClr val="bg1"/>
              </a:solidFill>
              <a:latin typeface="+mj-lt"/>
              <a:ea typeface="+mj-ea"/>
              <a:cs typeface="+mj-cs"/>
            </a:endParaRPr>
          </a:p>
          <a:p>
            <a:pPr>
              <a:lnSpc>
                <a:spcPct val="90000"/>
              </a:lnSpc>
              <a:spcBef>
                <a:spcPct val="0"/>
              </a:spcBef>
              <a:spcAft>
                <a:spcPts val="600"/>
              </a:spcAft>
            </a:pPr>
            <a:endParaRPr lang="en-US" sz="2400" b="1" i="1" kern="1200" dirty="0">
              <a:solidFill>
                <a:schemeClr val="bg1"/>
              </a:solidFill>
              <a:latin typeface="+mj-lt"/>
              <a:ea typeface="+mj-ea"/>
              <a:cs typeface="+mj-cs"/>
            </a:endParaRPr>
          </a:p>
          <a:p>
            <a:pPr>
              <a:lnSpc>
                <a:spcPct val="90000"/>
              </a:lnSpc>
              <a:spcBef>
                <a:spcPct val="0"/>
              </a:spcBef>
              <a:spcAft>
                <a:spcPts val="600"/>
              </a:spcAft>
            </a:pPr>
            <a:endParaRPr lang="en-US" sz="2400" b="1" i="1" dirty="0">
              <a:solidFill>
                <a:schemeClr val="bg1"/>
              </a:solidFill>
              <a:latin typeface="+mj-lt"/>
              <a:ea typeface="+mj-ea"/>
              <a:cs typeface="+mj-cs"/>
            </a:endParaRPr>
          </a:p>
        </p:txBody>
      </p:sp>
      <p:sp>
        <p:nvSpPr>
          <p:cNvPr id="35"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lemento grafico 6">
            <a:extLst>
              <a:ext uri="{FF2B5EF4-FFF2-40B4-BE49-F238E27FC236}">
                <a16:creationId xmlns:a16="http://schemas.microsoft.com/office/drawing/2014/main" id="{C0BFE4E8-A357-4E33-A575-79181366AF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1732954"/>
            <a:ext cx="4047843" cy="2023921"/>
          </a:xfrm>
          <a:prstGeom prst="rect">
            <a:avLst/>
          </a:prstGeom>
        </p:spPr>
      </p:pic>
    </p:spTree>
    <p:extLst>
      <p:ext uri="{BB962C8B-B14F-4D97-AF65-F5344CB8AC3E}">
        <p14:creationId xmlns:p14="http://schemas.microsoft.com/office/powerpoint/2010/main" val="109882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rchitettura cini-Page-2">
            <a:extLst>
              <a:ext uri="{FF2B5EF4-FFF2-40B4-BE49-F238E27FC236}">
                <a16:creationId xmlns:a16="http://schemas.microsoft.com/office/drawing/2014/main" id="{9F3BFD7B-506D-4289-9FD8-5A1FB3C04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008" y="643466"/>
            <a:ext cx="6477984" cy="55710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225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ECAFE3A3-841A-4232-9DF6-5AB83DF6A289}"/>
              </a:ext>
            </a:extLst>
          </p:cNvPr>
          <p:cNvSpPr/>
          <p:nvPr/>
        </p:nvSpPr>
        <p:spPr>
          <a:xfrm>
            <a:off x="2734811" y="1378227"/>
            <a:ext cx="9011712" cy="4631442"/>
          </a:xfrm>
          <a:prstGeom prst="round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05107A0B-CC48-4B57-A6A4-2CEBF936CCAD}"/>
              </a:ext>
            </a:extLst>
          </p:cNvPr>
          <p:cNvSpPr txBox="1"/>
          <p:nvPr/>
        </p:nvSpPr>
        <p:spPr>
          <a:xfrm>
            <a:off x="4838285" y="323010"/>
            <a:ext cx="2515432" cy="707886"/>
          </a:xfrm>
          <a:prstGeom prst="rect">
            <a:avLst/>
          </a:prstGeom>
          <a:noFill/>
        </p:spPr>
        <p:txBody>
          <a:bodyPr wrap="none" rtlCol="0">
            <a:spAutoFit/>
          </a:bodyPr>
          <a:lstStyle/>
          <a:p>
            <a:pPr algn="just"/>
            <a:r>
              <a:rPr lang="it-IT" sz="4000" b="1" i="1" dirty="0" err="1">
                <a:latin typeface="Linux Libertine" panose="02000503000000000000" pitchFamily="2" charset="0"/>
                <a:ea typeface="Linux Libertine" panose="02000503000000000000" pitchFamily="2" charset="0"/>
                <a:cs typeface="Linux Libertine" panose="02000503000000000000" pitchFamily="2" charset="0"/>
              </a:rPr>
              <a:t>Kubernetes</a:t>
            </a:r>
            <a:endParaRPr lang="it-IT" sz="4000" b="1" i="1" dirty="0">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1" name="Rettangolo 10">
            <a:extLst>
              <a:ext uri="{FF2B5EF4-FFF2-40B4-BE49-F238E27FC236}">
                <a16:creationId xmlns:a16="http://schemas.microsoft.com/office/drawing/2014/main" id="{693120E5-AA58-400A-A91A-6BC1BCB8D373}"/>
              </a:ext>
            </a:extLst>
          </p:cNvPr>
          <p:cNvSpPr/>
          <p:nvPr/>
        </p:nvSpPr>
        <p:spPr>
          <a:xfrm>
            <a:off x="3132708" y="2317829"/>
            <a:ext cx="4187439" cy="3161944"/>
          </a:xfrm>
          <a:prstGeom prst="rect">
            <a:avLst/>
          </a:prstGeom>
          <a:solidFill>
            <a:schemeClr val="accent6">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a:extLst>
              <a:ext uri="{FF2B5EF4-FFF2-40B4-BE49-F238E27FC236}">
                <a16:creationId xmlns:a16="http://schemas.microsoft.com/office/drawing/2014/main" id="{8F250EF3-E5E3-4F97-ADFC-74AECCAFB745}"/>
              </a:ext>
            </a:extLst>
          </p:cNvPr>
          <p:cNvSpPr/>
          <p:nvPr/>
        </p:nvSpPr>
        <p:spPr>
          <a:xfrm>
            <a:off x="3250686" y="3471489"/>
            <a:ext cx="3794332" cy="996212"/>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393F0C1C-B86A-4599-9727-01CBBD803FB6}"/>
              </a:ext>
            </a:extLst>
          </p:cNvPr>
          <p:cNvSpPr txBox="1"/>
          <p:nvPr/>
        </p:nvSpPr>
        <p:spPr>
          <a:xfrm>
            <a:off x="3303625" y="2570215"/>
            <a:ext cx="1229952" cy="523220"/>
          </a:xfrm>
          <a:prstGeom prst="rect">
            <a:avLst/>
          </a:prstGeom>
          <a:noFill/>
        </p:spPr>
        <p:txBody>
          <a:bodyPr wrap="none" rtlCol="0">
            <a:spAutoFit/>
          </a:bodyPr>
          <a:lstStyle/>
          <a:p>
            <a:r>
              <a:rPr lang="it-IT" sz="2800" dirty="0"/>
              <a:t>Service</a:t>
            </a:r>
            <a:endParaRPr lang="it-IT" dirty="0"/>
          </a:p>
        </p:txBody>
      </p:sp>
      <p:sp>
        <p:nvSpPr>
          <p:cNvPr id="14" name="CasellaDiTesto 13">
            <a:extLst>
              <a:ext uri="{FF2B5EF4-FFF2-40B4-BE49-F238E27FC236}">
                <a16:creationId xmlns:a16="http://schemas.microsoft.com/office/drawing/2014/main" id="{91BCA709-8E00-435D-BB9F-46FE2FBA4FCC}"/>
              </a:ext>
            </a:extLst>
          </p:cNvPr>
          <p:cNvSpPr txBox="1"/>
          <p:nvPr/>
        </p:nvSpPr>
        <p:spPr>
          <a:xfrm>
            <a:off x="3087537" y="1606513"/>
            <a:ext cx="2997872" cy="523220"/>
          </a:xfrm>
          <a:prstGeom prst="rect">
            <a:avLst/>
          </a:prstGeom>
          <a:noFill/>
        </p:spPr>
        <p:txBody>
          <a:bodyPr wrap="none" rtlCol="0">
            <a:spAutoFit/>
          </a:bodyPr>
          <a:lstStyle/>
          <a:p>
            <a:r>
              <a:rPr lang="it-IT" sz="2800" dirty="0" err="1">
                <a:latin typeface="Linux Libertine" panose="02000503000000000000" pitchFamily="2" charset="0"/>
                <a:ea typeface="Linux Libertine" panose="02000503000000000000" pitchFamily="2" charset="0"/>
                <a:cs typeface="Linux Libertine" panose="02000503000000000000" pitchFamily="2" charset="0"/>
              </a:rPr>
              <a:t>Kubernetes</a:t>
            </a:r>
            <a:r>
              <a:rPr lang="it-IT" sz="2800" dirty="0">
                <a:latin typeface="Linux Libertine" panose="02000503000000000000" pitchFamily="2" charset="0"/>
                <a:ea typeface="Linux Libertine" panose="02000503000000000000" pitchFamily="2" charset="0"/>
                <a:cs typeface="Linux Libertine" panose="02000503000000000000" pitchFamily="2" charset="0"/>
              </a:rPr>
              <a:t> cluster</a:t>
            </a:r>
            <a:endParaRPr lang="it-IT" dirty="0">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6" name="CasellaDiTesto 15">
            <a:extLst>
              <a:ext uri="{FF2B5EF4-FFF2-40B4-BE49-F238E27FC236}">
                <a16:creationId xmlns:a16="http://schemas.microsoft.com/office/drawing/2014/main" id="{931673B0-EFF3-4AFD-959C-A70975564EC9}"/>
              </a:ext>
            </a:extLst>
          </p:cNvPr>
          <p:cNvSpPr txBox="1"/>
          <p:nvPr/>
        </p:nvSpPr>
        <p:spPr>
          <a:xfrm>
            <a:off x="4547582" y="3707985"/>
            <a:ext cx="2263761" cy="523220"/>
          </a:xfrm>
          <a:prstGeom prst="rect">
            <a:avLst/>
          </a:prstGeom>
          <a:noFill/>
        </p:spPr>
        <p:txBody>
          <a:bodyPr wrap="none" rtlCol="0">
            <a:spAutoFit/>
          </a:bodyPr>
          <a:lstStyle/>
          <a:p>
            <a:r>
              <a:rPr lang="it-IT" sz="2800" dirty="0" err="1">
                <a:latin typeface="Linux Libertine" panose="02000503000000000000" pitchFamily="2" charset="0"/>
                <a:ea typeface="Linux Libertine" panose="02000503000000000000" pitchFamily="2" charset="0"/>
                <a:cs typeface="Linux Libertine" panose="02000503000000000000" pitchFamily="2" charset="0"/>
              </a:rPr>
              <a:t>Load</a:t>
            </a:r>
            <a:r>
              <a:rPr lang="it-IT" sz="2800" dirty="0">
                <a:latin typeface="Linux Libertine" panose="02000503000000000000" pitchFamily="2" charset="0"/>
                <a:ea typeface="Linux Libertine" panose="02000503000000000000" pitchFamily="2" charset="0"/>
                <a:cs typeface="Linux Libertine" panose="02000503000000000000" pitchFamily="2" charset="0"/>
              </a:rPr>
              <a:t> </a:t>
            </a:r>
            <a:r>
              <a:rPr lang="it-IT" sz="2800" dirty="0" err="1">
                <a:latin typeface="Linux Libertine" panose="02000503000000000000" pitchFamily="2" charset="0"/>
                <a:ea typeface="Linux Libertine" panose="02000503000000000000" pitchFamily="2" charset="0"/>
                <a:cs typeface="Linux Libertine" panose="02000503000000000000" pitchFamily="2" charset="0"/>
              </a:rPr>
              <a:t>Balancer</a:t>
            </a:r>
            <a:endParaRPr lang="it-IT" dirty="0">
              <a:latin typeface="Linux Libertine" panose="02000503000000000000" pitchFamily="2" charset="0"/>
              <a:ea typeface="Linux Libertine" panose="02000503000000000000" pitchFamily="2" charset="0"/>
              <a:cs typeface="Linux Libertine" panose="02000503000000000000" pitchFamily="2" charset="0"/>
            </a:endParaRPr>
          </a:p>
        </p:txBody>
      </p:sp>
      <p:pic>
        <p:nvPicPr>
          <p:cNvPr id="18" name="Elemento grafico 17" descr="Computer">
            <a:extLst>
              <a:ext uri="{FF2B5EF4-FFF2-40B4-BE49-F238E27FC236}">
                <a16:creationId xmlns:a16="http://schemas.microsoft.com/office/drawing/2014/main" id="{2503D94A-D83C-4F12-8B40-7FC0FAC56A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384" y="3308145"/>
            <a:ext cx="914400" cy="914400"/>
          </a:xfrm>
          <a:prstGeom prst="rect">
            <a:avLst/>
          </a:prstGeom>
        </p:spPr>
      </p:pic>
      <p:pic>
        <p:nvPicPr>
          <p:cNvPr id="19" name="Elemento grafico 18" descr="Computer">
            <a:extLst>
              <a:ext uri="{FF2B5EF4-FFF2-40B4-BE49-F238E27FC236}">
                <a16:creationId xmlns:a16="http://schemas.microsoft.com/office/drawing/2014/main" id="{E83AF3B8-486C-4286-8223-32AB8F26E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384" y="4628019"/>
            <a:ext cx="914400" cy="914400"/>
          </a:xfrm>
          <a:prstGeom prst="rect">
            <a:avLst/>
          </a:prstGeom>
        </p:spPr>
      </p:pic>
      <p:pic>
        <p:nvPicPr>
          <p:cNvPr id="20" name="Elemento grafico 19" descr="Computer">
            <a:extLst>
              <a:ext uri="{FF2B5EF4-FFF2-40B4-BE49-F238E27FC236}">
                <a16:creationId xmlns:a16="http://schemas.microsoft.com/office/drawing/2014/main" id="{D6761DB9-1591-408A-972F-90E2E8EF6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384" y="1925969"/>
            <a:ext cx="914400" cy="914400"/>
          </a:xfrm>
          <a:prstGeom prst="rect">
            <a:avLst/>
          </a:prstGeom>
        </p:spPr>
      </p:pic>
      <p:cxnSp>
        <p:nvCxnSpPr>
          <p:cNvPr id="22" name="Connettore 2 21">
            <a:extLst>
              <a:ext uri="{FF2B5EF4-FFF2-40B4-BE49-F238E27FC236}">
                <a16:creationId xmlns:a16="http://schemas.microsoft.com/office/drawing/2014/main" id="{C813AA59-6042-4FF4-B4D8-3CD02EE941E1}"/>
              </a:ext>
            </a:extLst>
          </p:cNvPr>
          <p:cNvCxnSpPr>
            <a:cxnSpLocks/>
            <a:stCxn id="20" idx="3"/>
          </p:cNvCxnSpPr>
          <p:nvPr/>
        </p:nvCxnSpPr>
        <p:spPr>
          <a:xfrm>
            <a:off x="1407784" y="2383169"/>
            <a:ext cx="1650920" cy="1577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7BA4CB62-233B-45E5-BEBE-7F5CD7FC118E}"/>
              </a:ext>
            </a:extLst>
          </p:cNvPr>
          <p:cNvCxnSpPr>
            <a:cxnSpLocks/>
            <a:stCxn id="18" idx="3"/>
          </p:cNvCxnSpPr>
          <p:nvPr/>
        </p:nvCxnSpPr>
        <p:spPr>
          <a:xfrm>
            <a:off x="1407784" y="3765345"/>
            <a:ext cx="1650920" cy="195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5A64137D-475C-4E2E-9801-9A4769679177}"/>
              </a:ext>
            </a:extLst>
          </p:cNvPr>
          <p:cNvCxnSpPr>
            <a:cxnSpLocks/>
            <a:stCxn id="19" idx="3"/>
          </p:cNvCxnSpPr>
          <p:nvPr/>
        </p:nvCxnSpPr>
        <p:spPr>
          <a:xfrm flipV="1">
            <a:off x="1407784" y="3960936"/>
            <a:ext cx="1650920" cy="1124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tangolo 28">
            <a:extLst>
              <a:ext uri="{FF2B5EF4-FFF2-40B4-BE49-F238E27FC236}">
                <a16:creationId xmlns:a16="http://schemas.microsoft.com/office/drawing/2014/main" id="{39A1BEF0-E42F-4861-823E-DA5AE0FA9B20}"/>
              </a:ext>
            </a:extLst>
          </p:cNvPr>
          <p:cNvSpPr/>
          <p:nvPr/>
        </p:nvSpPr>
        <p:spPr>
          <a:xfrm>
            <a:off x="7583055" y="1773382"/>
            <a:ext cx="3694545" cy="997527"/>
          </a:xfrm>
          <a:prstGeom prst="rect">
            <a:avLst/>
          </a:prstGeom>
          <a:solidFill>
            <a:schemeClr val="accent6">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30">
            <a:extLst>
              <a:ext uri="{FF2B5EF4-FFF2-40B4-BE49-F238E27FC236}">
                <a16:creationId xmlns:a16="http://schemas.microsoft.com/office/drawing/2014/main" id="{1976F64A-8A34-43DB-BA92-745B8377A251}"/>
              </a:ext>
            </a:extLst>
          </p:cNvPr>
          <p:cNvSpPr/>
          <p:nvPr/>
        </p:nvSpPr>
        <p:spPr>
          <a:xfrm>
            <a:off x="7583054" y="3118240"/>
            <a:ext cx="3694545" cy="997527"/>
          </a:xfrm>
          <a:prstGeom prst="rect">
            <a:avLst/>
          </a:prstGeom>
          <a:solidFill>
            <a:schemeClr val="accent6">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F6587FE0-9090-4FCB-A674-93F7A428FB03}"/>
              </a:ext>
            </a:extLst>
          </p:cNvPr>
          <p:cNvSpPr/>
          <p:nvPr/>
        </p:nvSpPr>
        <p:spPr>
          <a:xfrm>
            <a:off x="7609916" y="4482246"/>
            <a:ext cx="3694545" cy="997527"/>
          </a:xfrm>
          <a:prstGeom prst="rect">
            <a:avLst/>
          </a:prstGeom>
          <a:solidFill>
            <a:schemeClr val="accent6">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522A1610-789F-4FB5-8FDE-AC5E5B0C00A1}"/>
              </a:ext>
            </a:extLst>
          </p:cNvPr>
          <p:cNvSpPr txBox="1"/>
          <p:nvPr/>
        </p:nvSpPr>
        <p:spPr>
          <a:xfrm>
            <a:off x="9175817" y="2003476"/>
            <a:ext cx="741742" cy="1231106"/>
          </a:xfrm>
          <a:prstGeom prst="rect">
            <a:avLst/>
          </a:prstGeom>
          <a:noFill/>
        </p:spPr>
        <p:txBody>
          <a:bodyPr wrap="none" rtlCol="0">
            <a:spAutoFit/>
          </a:bodyPr>
          <a:lstStyle/>
          <a:p>
            <a:r>
              <a:rPr lang="it-IT" sz="2800" dirty="0" err="1">
                <a:latin typeface="Linux Libertine" panose="02000503000000000000" pitchFamily="2" charset="0"/>
                <a:ea typeface="Linux Libertine" panose="02000503000000000000" pitchFamily="2" charset="0"/>
                <a:cs typeface="Linux Libertine" panose="02000503000000000000" pitchFamily="2" charset="0"/>
              </a:rPr>
              <a:t>Pod</a:t>
            </a:r>
            <a:endParaRPr lang="it-IT" sz="2800" dirty="0">
              <a:latin typeface="Linux Libertine" panose="02000503000000000000" pitchFamily="2" charset="0"/>
              <a:ea typeface="Linux Libertine" panose="02000503000000000000" pitchFamily="2" charset="0"/>
              <a:cs typeface="Linux Libertine" panose="02000503000000000000" pitchFamily="2" charset="0"/>
            </a:endParaRPr>
          </a:p>
          <a:p>
            <a:endParaRPr lang="it-IT" sz="2800" dirty="0"/>
          </a:p>
          <a:p>
            <a:endParaRPr lang="it-IT" dirty="0"/>
          </a:p>
        </p:txBody>
      </p:sp>
      <p:sp>
        <p:nvSpPr>
          <p:cNvPr id="34" name="CasellaDiTesto 33">
            <a:extLst>
              <a:ext uri="{FF2B5EF4-FFF2-40B4-BE49-F238E27FC236}">
                <a16:creationId xmlns:a16="http://schemas.microsoft.com/office/drawing/2014/main" id="{637EDB62-5913-4CEA-A81A-EE10361C910C}"/>
              </a:ext>
            </a:extLst>
          </p:cNvPr>
          <p:cNvSpPr txBox="1"/>
          <p:nvPr/>
        </p:nvSpPr>
        <p:spPr>
          <a:xfrm>
            <a:off x="9192323" y="3343843"/>
            <a:ext cx="741742" cy="523220"/>
          </a:xfrm>
          <a:prstGeom prst="rect">
            <a:avLst/>
          </a:prstGeom>
          <a:noFill/>
        </p:spPr>
        <p:txBody>
          <a:bodyPr wrap="none" rtlCol="0">
            <a:spAutoFit/>
          </a:bodyPr>
          <a:lstStyle/>
          <a:p>
            <a:r>
              <a:rPr lang="it-IT" sz="2800" dirty="0" err="1">
                <a:latin typeface="Linux Libertine" panose="02000503000000000000" pitchFamily="2" charset="0"/>
                <a:ea typeface="Linux Libertine" panose="02000503000000000000" pitchFamily="2" charset="0"/>
                <a:cs typeface="Linux Libertine" panose="02000503000000000000" pitchFamily="2" charset="0"/>
              </a:rPr>
              <a:t>Pod</a:t>
            </a:r>
            <a:endParaRPr lang="it-IT" dirty="0">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35" name="CasellaDiTesto 34">
            <a:extLst>
              <a:ext uri="{FF2B5EF4-FFF2-40B4-BE49-F238E27FC236}">
                <a16:creationId xmlns:a16="http://schemas.microsoft.com/office/drawing/2014/main" id="{4A84878F-1ADC-484E-99DF-8409BA846B32}"/>
              </a:ext>
            </a:extLst>
          </p:cNvPr>
          <p:cNvSpPr txBox="1"/>
          <p:nvPr/>
        </p:nvSpPr>
        <p:spPr>
          <a:xfrm>
            <a:off x="9175817" y="4719399"/>
            <a:ext cx="737702" cy="523220"/>
          </a:xfrm>
          <a:prstGeom prst="rect">
            <a:avLst/>
          </a:prstGeom>
          <a:noFill/>
        </p:spPr>
        <p:txBody>
          <a:bodyPr wrap="none" rtlCol="0">
            <a:spAutoFit/>
          </a:bodyPr>
          <a:lstStyle/>
          <a:p>
            <a:r>
              <a:rPr lang="it-IT" sz="2800" dirty="0" err="1">
                <a:latin typeface="Linux Libertine" panose="02000503000000000000" pitchFamily="2" charset="0"/>
                <a:ea typeface="Linux Libertine" panose="02000503000000000000" pitchFamily="2" charset="0"/>
                <a:cs typeface="Linux Libertine" panose="02000503000000000000" pitchFamily="2" charset="0"/>
              </a:rPr>
              <a:t>Pod</a:t>
            </a:r>
            <a:endParaRPr lang="it-IT" dirty="0">
              <a:latin typeface="Linux Libertine" panose="02000503000000000000" pitchFamily="2" charset="0"/>
              <a:ea typeface="Linux Libertine" panose="02000503000000000000" pitchFamily="2" charset="0"/>
              <a:cs typeface="Linux Libertine" panose="02000503000000000000" pitchFamily="2" charset="0"/>
            </a:endParaRPr>
          </a:p>
        </p:txBody>
      </p:sp>
      <p:pic>
        <p:nvPicPr>
          <p:cNvPr id="37" name="Immagine 36">
            <a:extLst>
              <a:ext uri="{FF2B5EF4-FFF2-40B4-BE49-F238E27FC236}">
                <a16:creationId xmlns:a16="http://schemas.microsoft.com/office/drawing/2014/main" id="{037FE8FD-1A0C-4906-B22F-9A6646EEA6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790" y="1907683"/>
            <a:ext cx="741742" cy="741742"/>
          </a:xfrm>
          <a:prstGeom prst="rect">
            <a:avLst/>
          </a:prstGeom>
        </p:spPr>
      </p:pic>
      <p:pic>
        <p:nvPicPr>
          <p:cNvPr id="38" name="Immagine 37">
            <a:extLst>
              <a:ext uri="{FF2B5EF4-FFF2-40B4-BE49-F238E27FC236}">
                <a16:creationId xmlns:a16="http://schemas.microsoft.com/office/drawing/2014/main" id="{B2388A5E-496F-4ED9-90A2-667B9D077A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789" y="3234582"/>
            <a:ext cx="741742" cy="741742"/>
          </a:xfrm>
          <a:prstGeom prst="rect">
            <a:avLst/>
          </a:prstGeom>
        </p:spPr>
      </p:pic>
      <p:pic>
        <p:nvPicPr>
          <p:cNvPr id="39" name="Immagine 38">
            <a:extLst>
              <a:ext uri="{FF2B5EF4-FFF2-40B4-BE49-F238E27FC236}">
                <a16:creationId xmlns:a16="http://schemas.microsoft.com/office/drawing/2014/main" id="{2CED0DD0-5C1A-4D99-9DDC-C1CF045C4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789" y="4610138"/>
            <a:ext cx="741742" cy="741742"/>
          </a:xfrm>
          <a:prstGeom prst="rect">
            <a:avLst/>
          </a:prstGeom>
        </p:spPr>
      </p:pic>
      <p:pic>
        <p:nvPicPr>
          <p:cNvPr id="41" name="Elemento grafico 40" descr="Gerarchia">
            <a:extLst>
              <a:ext uri="{FF2B5EF4-FFF2-40B4-BE49-F238E27FC236}">
                <a16:creationId xmlns:a16="http://schemas.microsoft.com/office/drawing/2014/main" id="{3B549394-C66A-43BA-8A6E-0843BF0A0C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27475" y="3503468"/>
            <a:ext cx="914400" cy="914400"/>
          </a:xfrm>
          <a:prstGeom prst="rect">
            <a:avLst/>
          </a:prstGeom>
        </p:spPr>
      </p:pic>
      <p:cxnSp>
        <p:nvCxnSpPr>
          <p:cNvPr id="43" name="Connettore 2 42">
            <a:extLst>
              <a:ext uri="{FF2B5EF4-FFF2-40B4-BE49-F238E27FC236}">
                <a16:creationId xmlns:a16="http://schemas.microsoft.com/office/drawing/2014/main" id="{384D5BD5-9616-44FA-B10A-C1B9493E2A08}"/>
              </a:ext>
            </a:extLst>
          </p:cNvPr>
          <p:cNvCxnSpPr>
            <a:endCxn id="12" idx="1"/>
          </p:cNvCxnSpPr>
          <p:nvPr/>
        </p:nvCxnSpPr>
        <p:spPr>
          <a:xfrm>
            <a:off x="3058704" y="3969595"/>
            <a:ext cx="1919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ttore 2 44">
            <a:extLst>
              <a:ext uri="{FF2B5EF4-FFF2-40B4-BE49-F238E27FC236}">
                <a16:creationId xmlns:a16="http://schemas.microsoft.com/office/drawing/2014/main" id="{50E00237-9583-4632-9238-16CBE48F378C}"/>
              </a:ext>
            </a:extLst>
          </p:cNvPr>
          <p:cNvCxnSpPr>
            <a:cxnSpLocks/>
            <a:stCxn id="12" idx="3"/>
            <a:endCxn id="29" idx="1"/>
          </p:cNvCxnSpPr>
          <p:nvPr/>
        </p:nvCxnSpPr>
        <p:spPr>
          <a:xfrm flipV="1">
            <a:off x="7045018" y="2272146"/>
            <a:ext cx="538037" cy="1697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A29C8EAE-6E92-4F54-9FEE-4D76AA72E304}"/>
              </a:ext>
            </a:extLst>
          </p:cNvPr>
          <p:cNvCxnSpPr>
            <a:cxnSpLocks/>
            <a:stCxn id="12" idx="3"/>
            <a:endCxn id="31" idx="1"/>
          </p:cNvCxnSpPr>
          <p:nvPr/>
        </p:nvCxnSpPr>
        <p:spPr>
          <a:xfrm flipV="1">
            <a:off x="7045018" y="3617004"/>
            <a:ext cx="538036" cy="352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3516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Elemento grafico 1">
            <a:extLst>
              <a:ext uri="{FF2B5EF4-FFF2-40B4-BE49-F238E27FC236}">
                <a16:creationId xmlns:a16="http://schemas.microsoft.com/office/drawing/2014/main" id="{099C19C5-F96A-4C29-B012-E8D7397261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349" y="1901417"/>
            <a:ext cx="3661831" cy="3075365"/>
          </a:xfrm>
          <a:prstGeom prst="rect">
            <a:avLst/>
          </a:prstGeom>
        </p:spPr>
      </p:pic>
      <p:sp>
        <p:nvSpPr>
          <p:cNvPr id="3" name="CasellaDiTesto 2">
            <a:extLst>
              <a:ext uri="{FF2B5EF4-FFF2-40B4-BE49-F238E27FC236}">
                <a16:creationId xmlns:a16="http://schemas.microsoft.com/office/drawing/2014/main" id="{AABCFF72-0ECB-4120-B77F-27E9C72D67A2}"/>
              </a:ext>
            </a:extLst>
          </p:cNvPr>
          <p:cNvSpPr txBox="1"/>
          <p:nvPr/>
        </p:nvSpPr>
        <p:spPr>
          <a:xfrm>
            <a:off x="6096000" y="1901419"/>
            <a:ext cx="4977578" cy="423816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it-IT" sz="2400" dirty="0">
                <a:latin typeface="Linux Libertine" panose="02000503000000000000" pitchFamily="2" charset="0"/>
                <a:ea typeface="Linux Libertine" panose="02000503000000000000" pitchFamily="2" charset="0"/>
                <a:cs typeface="Linux Libertine" panose="02000503000000000000" pitchFamily="2" charset="0"/>
              </a:rPr>
              <a:t>Docker è un progetto open-source che automatizza il deployment di applicazioni all’interno di container software. </a:t>
            </a:r>
          </a:p>
          <a:p>
            <a:pPr marL="285750" indent="-228600">
              <a:lnSpc>
                <a:spcPct val="90000"/>
              </a:lnSpc>
              <a:spcAft>
                <a:spcPts val="600"/>
              </a:spcAft>
              <a:buFont typeface="Arial" panose="020B0604020202020204" pitchFamily="34" charset="0"/>
              <a:buChar char="•"/>
            </a:pPr>
            <a:r>
              <a:rPr lang="it-IT" sz="2400" dirty="0">
                <a:latin typeface="Linux Libertine" panose="02000503000000000000" pitchFamily="2" charset="0"/>
                <a:ea typeface="Linux Libertine" panose="02000503000000000000" pitchFamily="2" charset="0"/>
                <a:cs typeface="Linux Libertine" panose="02000503000000000000" pitchFamily="2" charset="0"/>
              </a:rPr>
              <a:t>Vantaggi:</a:t>
            </a:r>
          </a:p>
          <a:p>
            <a:pPr marL="742950" lvl="1" indent="-228600">
              <a:lnSpc>
                <a:spcPct val="90000"/>
              </a:lnSpc>
              <a:spcAft>
                <a:spcPts val="600"/>
              </a:spcAft>
              <a:buFont typeface="Arial" panose="020B0604020202020204" pitchFamily="34" charset="0"/>
              <a:buChar char="•"/>
            </a:pPr>
            <a:r>
              <a:rPr lang="it-IT" sz="2400" dirty="0">
                <a:latin typeface="Linux Libertine" panose="02000503000000000000" pitchFamily="2" charset="0"/>
                <a:ea typeface="Linux Libertine" panose="02000503000000000000" pitchFamily="2" charset="0"/>
                <a:cs typeface="Linux Libertine" panose="02000503000000000000" pitchFamily="2" charset="0"/>
              </a:rPr>
              <a:t>Gestione rapida del </a:t>
            </a:r>
            <a:r>
              <a:rPr lang="it-IT" sz="2400" dirty="0" err="1">
                <a:latin typeface="Linux Libertine" panose="02000503000000000000" pitchFamily="2" charset="0"/>
                <a:ea typeface="Linux Libertine" panose="02000503000000000000" pitchFamily="2" charset="0"/>
                <a:cs typeface="Linux Libertine" panose="02000503000000000000" pitchFamily="2" charset="0"/>
              </a:rPr>
              <a:t>deploy</a:t>
            </a:r>
            <a:r>
              <a:rPr lang="it-IT" sz="2400" dirty="0">
                <a:latin typeface="Linux Libertine" panose="02000503000000000000" pitchFamily="2" charset="0"/>
                <a:ea typeface="Linux Libertine" panose="02000503000000000000" pitchFamily="2" charset="0"/>
                <a:cs typeface="Linux Libertine" panose="02000503000000000000" pitchFamily="2" charset="0"/>
              </a:rPr>
              <a:t>.</a:t>
            </a:r>
          </a:p>
          <a:p>
            <a:pPr marL="742950" lvl="1" indent="-228600">
              <a:lnSpc>
                <a:spcPct val="90000"/>
              </a:lnSpc>
              <a:spcAft>
                <a:spcPts val="600"/>
              </a:spcAft>
              <a:buFont typeface="Arial" panose="020B0604020202020204" pitchFamily="34" charset="0"/>
              <a:buChar char="•"/>
            </a:pPr>
            <a:r>
              <a:rPr lang="it-IT" sz="2400" dirty="0">
                <a:latin typeface="Linux Libertine" panose="02000503000000000000" pitchFamily="2" charset="0"/>
                <a:ea typeface="Linux Libertine" panose="02000503000000000000" pitchFamily="2" charset="0"/>
                <a:cs typeface="Linux Libertine" panose="02000503000000000000" pitchFamily="2" charset="0"/>
              </a:rPr>
              <a:t>Portabilità.</a:t>
            </a:r>
          </a:p>
          <a:p>
            <a:pPr marL="742950" lvl="1" indent="-228600">
              <a:lnSpc>
                <a:spcPct val="90000"/>
              </a:lnSpc>
              <a:spcAft>
                <a:spcPts val="600"/>
              </a:spcAft>
              <a:buFont typeface="Arial" panose="020B0604020202020204" pitchFamily="34" charset="0"/>
              <a:buChar char="•"/>
            </a:pPr>
            <a:endParaRPr lang="it-IT" sz="2400" dirty="0">
              <a:latin typeface="Linux Libertine" panose="02000503000000000000" pitchFamily="2" charset="0"/>
              <a:ea typeface="Linux Libertine" panose="02000503000000000000" pitchFamily="2" charset="0"/>
              <a:cs typeface="Linux Libertine" panose="02000503000000000000" pitchFamily="2" charset="0"/>
            </a:endParaRPr>
          </a:p>
          <a:p>
            <a:pPr marL="285750" indent="-228600">
              <a:lnSpc>
                <a:spcPct val="90000"/>
              </a:lnSpc>
              <a:spcAft>
                <a:spcPts val="600"/>
              </a:spcAft>
              <a:buFont typeface="Arial" panose="020B0604020202020204" pitchFamily="34" charset="0"/>
              <a:buChar char="•"/>
            </a:pPr>
            <a:endParaRPr lang="en-US" sz="2400" dirty="0">
              <a:solidFill>
                <a:srgbClr val="000000"/>
              </a:solidFill>
            </a:endParaRPr>
          </a:p>
          <a:p>
            <a:pPr marL="285750" indent="-228600">
              <a:lnSpc>
                <a:spcPct val="90000"/>
              </a:lnSpc>
              <a:spcAft>
                <a:spcPts val="600"/>
              </a:spcAft>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305890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833A03C-3DB8-4FFB-872C-6EADF0953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412" y="2425964"/>
            <a:ext cx="4818588" cy="2006071"/>
          </a:xfrm>
          <a:prstGeom prst="rect">
            <a:avLst/>
          </a:prstGeom>
        </p:spPr>
      </p:pic>
      <p:sp>
        <p:nvSpPr>
          <p:cNvPr id="5" name="Rettangolo 4">
            <a:extLst>
              <a:ext uri="{FF2B5EF4-FFF2-40B4-BE49-F238E27FC236}">
                <a16:creationId xmlns:a16="http://schemas.microsoft.com/office/drawing/2014/main" id="{B3C3D389-D2BF-46FD-8286-41415887072F}"/>
              </a:ext>
            </a:extLst>
          </p:cNvPr>
          <p:cNvSpPr/>
          <p:nvPr/>
        </p:nvSpPr>
        <p:spPr>
          <a:xfrm>
            <a:off x="6785811" y="-364958"/>
            <a:ext cx="5406189" cy="7587916"/>
          </a:xfrm>
          <a:prstGeom prst="rect">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it-IT" sz="24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Servizio gestito per </a:t>
            </a:r>
            <a:r>
              <a:rPr lang="it-IT" sz="2400" dirty="0" err="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Kubernetes</a:t>
            </a:r>
            <a:r>
              <a:rPr lang="it-IT" sz="2400" dirty="0">
                <a:latin typeface="Linux Libertine" panose="02000503000000000000" pitchFamily="2" charset="0"/>
                <a:ea typeface="Linux Libertine" panose="02000503000000000000" pitchFamily="2" charset="0"/>
                <a:cs typeface="Linux Libertine" panose="02000503000000000000" pitchFamily="2" charset="0"/>
              </a:rPr>
              <a:t>.</a:t>
            </a:r>
          </a:p>
          <a:p>
            <a:pPr marL="285750" indent="-285750" algn="ctr">
              <a:buFont typeface="Arial" panose="020B0604020202020204" pitchFamily="34" charset="0"/>
              <a:buChar char="•"/>
            </a:pPr>
            <a:r>
              <a:rPr lang="it-IT" sz="2400" dirty="0">
                <a:latin typeface="Linux Libertine" panose="02000503000000000000" pitchFamily="2" charset="0"/>
                <a:ea typeface="Linux Libertine" panose="02000503000000000000" pitchFamily="2" charset="0"/>
                <a:cs typeface="Linux Libertine" panose="02000503000000000000" pitchFamily="2" charset="0"/>
              </a:rPr>
              <a:t> Gestisce automaticamente la disponibilità e la scalabilità dei nodi.</a:t>
            </a:r>
          </a:p>
          <a:p>
            <a:pPr marL="285750" indent="-285750" algn="ctr">
              <a:buFont typeface="Arial" panose="020B0604020202020204" pitchFamily="34" charset="0"/>
              <a:buChar char="•"/>
            </a:pPr>
            <a:r>
              <a:rPr lang="it-IT" sz="2400" dirty="0">
                <a:latin typeface="Linux Libertine" panose="02000503000000000000" pitchFamily="2" charset="0"/>
                <a:ea typeface="Linux Libertine" panose="02000503000000000000" pitchFamily="2" charset="0"/>
                <a:cs typeface="Linux Libertine" panose="02000503000000000000" pitchFamily="2" charset="0"/>
              </a:rPr>
              <a:t> EKS si integra con diversi servizi AWS per fornire scalabilità e sicurezza per le applicazioni. Tra questi servizi, </a:t>
            </a:r>
            <a:r>
              <a:rPr lang="it-IT" sz="2400" dirty="0" err="1">
                <a:latin typeface="Linux Libertine" panose="02000503000000000000" pitchFamily="2" charset="0"/>
                <a:ea typeface="Linux Libertine" panose="02000503000000000000" pitchFamily="2" charset="0"/>
                <a:cs typeface="Linux Libertine" panose="02000503000000000000" pitchFamily="2" charset="0"/>
              </a:rPr>
              <a:t>Elastic</a:t>
            </a:r>
            <a:r>
              <a:rPr lang="it-IT" sz="2400" dirty="0">
                <a:latin typeface="Linux Libertine" panose="02000503000000000000" pitchFamily="2" charset="0"/>
                <a:ea typeface="Linux Libertine" panose="02000503000000000000" pitchFamily="2" charset="0"/>
                <a:cs typeface="Linux Libertine" panose="02000503000000000000" pitchFamily="2" charset="0"/>
              </a:rPr>
              <a:t> </a:t>
            </a:r>
            <a:r>
              <a:rPr lang="it-IT" sz="2400" dirty="0" err="1">
                <a:latin typeface="Linux Libertine" panose="02000503000000000000" pitchFamily="2" charset="0"/>
                <a:ea typeface="Linux Libertine" panose="02000503000000000000" pitchFamily="2" charset="0"/>
                <a:cs typeface="Linux Libertine" panose="02000503000000000000" pitchFamily="2" charset="0"/>
              </a:rPr>
              <a:t>Load</a:t>
            </a:r>
            <a:r>
              <a:rPr lang="it-IT" sz="2400" dirty="0">
                <a:latin typeface="Linux Libertine" panose="02000503000000000000" pitchFamily="2" charset="0"/>
                <a:ea typeface="Linux Libertine" panose="02000503000000000000" pitchFamily="2" charset="0"/>
                <a:cs typeface="Linux Libertine" panose="02000503000000000000" pitchFamily="2" charset="0"/>
              </a:rPr>
              <a:t> Balancing per la distribuzione del carico, IAM per l'autenticazione, Amazon VPC per l'isolamento.</a:t>
            </a:r>
          </a:p>
          <a:p>
            <a:pPr marL="285750" indent="-285750" algn="ctr">
              <a:buFont typeface="Arial" panose="020B0604020202020204" pitchFamily="34" charset="0"/>
              <a:buChar char="•"/>
            </a:pPr>
            <a:endParaRPr lang="it-IT" dirty="0"/>
          </a:p>
        </p:txBody>
      </p:sp>
    </p:spTree>
    <p:extLst>
      <p:ext uri="{BB962C8B-B14F-4D97-AF65-F5344CB8AC3E}">
        <p14:creationId xmlns:p14="http://schemas.microsoft.com/office/powerpoint/2010/main" val="406547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6D82E911-62C5-40B8-88E2-A9FAC9D5B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512526"/>
            <a:ext cx="6250769" cy="1672080"/>
          </a:xfrm>
          <a:prstGeom prst="rect">
            <a:avLst/>
          </a:prstGeom>
        </p:spPr>
      </p:pic>
      <p:sp>
        <p:nvSpPr>
          <p:cNvPr id="5" name="CustomShape 2">
            <a:extLst>
              <a:ext uri="{FF2B5EF4-FFF2-40B4-BE49-F238E27FC236}">
                <a16:creationId xmlns:a16="http://schemas.microsoft.com/office/drawing/2014/main" id="{C94C4ECF-73D6-4C05-9D56-DB9E5A3D7B58}"/>
              </a:ext>
            </a:extLst>
          </p:cNvPr>
          <p:cNvSpPr/>
          <p:nvPr/>
        </p:nvSpPr>
        <p:spPr>
          <a:xfrm>
            <a:off x="448582" y="1190746"/>
            <a:ext cx="3502440" cy="28532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70000" lnSpcReduction="20000"/>
          </a:bodyPr>
          <a:lstStyle/>
          <a:p>
            <a:pPr marL="57960">
              <a:lnSpc>
                <a:spcPct val="90000"/>
              </a:lnSpc>
              <a:spcAft>
                <a:spcPts val="601"/>
              </a:spcAft>
              <a:buClr>
                <a:srgbClr val="FFFFFF"/>
              </a:buClr>
            </a:pP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Vantaggi:</a:t>
            </a:r>
            <a:endParaRPr lang="it-IT" sz="24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a:lnSpc>
                <a:spcPct val="90000"/>
              </a:lnSpc>
              <a:spcAft>
                <a:spcPts val="601"/>
              </a:spcAft>
            </a:pPr>
            <a:endParaRPr lang="it-IT" sz="2400" b="0" strike="noStrike" spc="-1" dirty="0">
              <a:solidFill>
                <a:srgbClr val="000000"/>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Bassa </a:t>
            </a: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complessità</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nell’utilizzo</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Garantisce alta</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disponibilità</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È scalabile</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a:t>
            </a: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orizzontalmente</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Ha </a:t>
            </a:r>
            <a:r>
              <a:rPr lang="it-IT" sz="2400" spc="-1" dirty="0" err="1">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query</a:t>
            </a: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ottimizzate per la gestione</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di big data</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Ha un'ottima</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documentazione</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Offre partizionamento</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del </a:t>
            </a:r>
            <a:r>
              <a:rPr lang="it-IT" sz="2400" b="0" strike="noStrike" spc="-1" dirty="0" err="1">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db</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4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Utilizzato in applicazioni</a:t>
            </a:r>
            <a:r>
              <a:rPr lang="it-IT" sz="24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real-time</a:t>
            </a:r>
            <a:endParaRPr lang="it-IT" sz="24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a:lnSpc>
                <a:spcPct val="90000"/>
              </a:lnSpc>
              <a:spcAft>
                <a:spcPts val="601"/>
              </a:spcAft>
            </a:pPr>
            <a:endParaRPr lang="it-IT" sz="2000" b="0" strike="noStrike" spc="-1" dirty="0">
              <a:solidFill>
                <a:srgbClr val="000000"/>
              </a:solidFill>
              <a:uFill>
                <a:solidFill>
                  <a:srgbClr val="FFFFFF"/>
                </a:solidFill>
              </a:uFill>
              <a:latin typeface="Arial"/>
            </a:endParaRPr>
          </a:p>
        </p:txBody>
      </p:sp>
      <p:sp>
        <p:nvSpPr>
          <p:cNvPr id="6" name="CustomShape 2">
            <a:extLst>
              <a:ext uri="{FF2B5EF4-FFF2-40B4-BE49-F238E27FC236}">
                <a16:creationId xmlns:a16="http://schemas.microsoft.com/office/drawing/2014/main" id="{539BB503-79E4-4352-B779-27927D3F4C09}"/>
              </a:ext>
            </a:extLst>
          </p:cNvPr>
          <p:cNvSpPr/>
          <p:nvPr/>
        </p:nvSpPr>
        <p:spPr>
          <a:xfrm>
            <a:off x="504000" y="4043966"/>
            <a:ext cx="3502440" cy="20087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92500" lnSpcReduction="10000"/>
          </a:bodyPr>
          <a:lstStyle/>
          <a:p>
            <a:pPr marL="57785">
              <a:lnSpc>
                <a:spcPct val="90000"/>
              </a:lnSpc>
              <a:spcAft>
                <a:spcPts val="601"/>
              </a:spcAft>
              <a:buClr>
                <a:srgbClr val="FFFFFF"/>
              </a:buClr>
            </a:pPr>
            <a:r>
              <a:rPr lang="it-IT" sz="20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Collection progettate</a:t>
            </a:r>
            <a:r>
              <a:rPr lang="it-IT" sz="2000" b="0" strike="noStrike"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a:t>
            </a:r>
            <a:r>
              <a:rPr lang="it-IT" sz="2000" spc="-1" dirty="0">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 </a:t>
            </a:r>
            <a:endParaRPr lang="it-IT" sz="2000" b="0" strike="noStrike"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a:lnSpc>
                <a:spcPct val="90000"/>
              </a:lnSpc>
              <a:spcAft>
                <a:spcPts val="601"/>
              </a:spcAft>
            </a:pPr>
            <a:endParaRPr lang="it-IT" sz="2000" spc="-1" dirty="0">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000" spc="-1" dirty="0" err="1">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SdccRank</a:t>
            </a:r>
            <a:endParaRPr lang="it-IT" sz="2000" b="0" strike="noStrike" spc="-1" dirty="0" err="1">
              <a:solidFill>
                <a:srgbClr val="FFFFFF"/>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000" spc="-1" dirty="0" err="1">
                <a:solidFill>
                  <a:srgbClr val="FFFFFF"/>
                </a:solidFill>
                <a:latin typeface="Linux Libertine" panose="02000503000000000000" pitchFamily="2" charset="0"/>
                <a:ea typeface="Linux Libertine" panose="02000503000000000000" pitchFamily="2" charset="0"/>
                <a:cs typeface="Linux Libertine" panose="02000503000000000000" pitchFamily="2" charset="0"/>
              </a:rPr>
              <a:t>SdccMedian</a:t>
            </a:r>
          </a:p>
          <a:p>
            <a:pPr marL="285750" indent="-227330">
              <a:lnSpc>
                <a:spcPct val="90000"/>
              </a:lnSpc>
              <a:spcAft>
                <a:spcPts val="601"/>
              </a:spcAft>
              <a:buClr>
                <a:srgbClr val="FFFFFF"/>
              </a:buClr>
              <a:buFont typeface="Arial"/>
              <a:buChar char="•"/>
            </a:pPr>
            <a:r>
              <a:rPr lang="it-IT" sz="2000" b="0" strike="noStrike" spc="-1" err="1">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StateTrafficLight</a:t>
            </a:r>
            <a:endParaRPr lang="it-IT" sz="2000" b="0" strike="noStrike" spc="-1">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marL="285750" indent="-227330">
              <a:lnSpc>
                <a:spcPct val="90000"/>
              </a:lnSpc>
              <a:spcAft>
                <a:spcPts val="601"/>
              </a:spcAft>
              <a:buClr>
                <a:srgbClr val="FFFFFF"/>
              </a:buClr>
              <a:buFont typeface="Arial"/>
              <a:buChar char="•"/>
            </a:pPr>
            <a:r>
              <a:rPr lang="it-IT" sz="2000" b="0" strike="noStrike" spc="-1" err="1">
                <a:solidFill>
                  <a:srgbClr val="FFFFFF"/>
                </a:solidFill>
                <a:uFill>
                  <a:solidFill>
                    <a:srgbClr val="FFFFFF"/>
                  </a:solidFill>
                </a:uFill>
                <a:latin typeface="Linux Libertine" panose="02000503000000000000" pitchFamily="2" charset="0"/>
                <a:ea typeface="Linux Libertine" panose="02000503000000000000" pitchFamily="2" charset="0"/>
                <a:cs typeface="Linux Libertine" panose="02000503000000000000" pitchFamily="2" charset="0"/>
              </a:rPr>
              <a:t>SdccIntersection</a:t>
            </a:r>
            <a:endParaRPr lang="it-IT" sz="2000" b="0" strike="noStrike" spc="-1">
              <a:solidFill>
                <a:srgbClr val="000000"/>
              </a:solidFill>
              <a:latin typeface="Linux Libertine" panose="02000503000000000000" pitchFamily="2" charset="0"/>
              <a:ea typeface="Linux Libertine" panose="02000503000000000000" pitchFamily="2" charset="0"/>
              <a:cs typeface="Linux Libertine" panose="02000503000000000000" pitchFamily="2" charset="0"/>
            </a:endParaRPr>
          </a:p>
          <a:p>
            <a:pPr>
              <a:lnSpc>
                <a:spcPct val="90000"/>
              </a:lnSpc>
              <a:spcAft>
                <a:spcPts val="601"/>
              </a:spcAft>
            </a:pPr>
            <a:endParaRPr lang="it-IT" sz="2000" b="0" strike="noStrike" spc="-1" dirty="0">
              <a:solidFill>
                <a:srgbClr val="000000"/>
              </a:solidFill>
              <a:uFill>
                <a:solidFill>
                  <a:srgbClr val="FFFFFF"/>
                </a:solidFill>
              </a:uFill>
              <a:latin typeface="Arial"/>
            </a:endParaRPr>
          </a:p>
          <a:p>
            <a:pPr>
              <a:lnSpc>
                <a:spcPct val="90000"/>
              </a:lnSpc>
              <a:spcAft>
                <a:spcPts val="601"/>
              </a:spcAft>
            </a:pPr>
            <a:endParaRPr lang="it-IT"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509890832"/>
      </p:ext>
    </p:extLst>
  </p:cSld>
  <p:clrMapOvr>
    <a:masterClrMapping/>
  </p:clrMapOvr>
  <p:transition spd="slow">
    <p:cover/>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1496</Words>
  <Application>Microsoft Office PowerPoint</Application>
  <PresentationFormat>Widescreen</PresentationFormat>
  <Paragraphs>172</Paragraphs>
  <Slides>23</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23</vt:i4>
      </vt:variant>
    </vt:vector>
  </HeadingPairs>
  <TitlesOfParts>
    <vt:vector size="31" baseType="lpstr">
      <vt:lpstr>Arial</vt:lpstr>
      <vt:lpstr>Arial Unicode MS</vt:lpstr>
      <vt:lpstr>Calibri</vt:lpstr>
      <vt:lpstr>Calibri Light</vt:lpstr>
      <vt:lpstr>Lato Light</vt:lpstr>
      <vt:lpstr>Linux Libertine</vt:lpstr>
      <vt:lpstr>Montserrat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anthony pusceddu</dc:creator>
  <cp:lastModifiedBy>anthony pusceddu</cp:lastModifiedBy>
  <cp:revision>38</cp:revision>
  <dcterms:created xsi:type="dcterms:W3CDTF">2018-11-12T09:00:01Z</dcterms:created>
  <dcterms:modified xsi:type="dcterms:W3CDTF">2018-11-13T08:33:00Z</dcterms:modified>
</cp:coreProperties>
</file>