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  <p:sldMasterId id="214748366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623050" cy="9810750"/>
  <p:embeddedFontLs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aveat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swa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790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677531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677531ee_0_6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72677531ee_0_60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34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3669c27a_0_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3669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64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3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1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69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1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</a:t>
            </a:r>
            <a:r>
              <a:rPr lang="en-US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P2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67075" y="4389825"/>
            <a:ext cx="3105926" cy="6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36325" y="44790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Oswald"/>
                <a:ea typeface="Oswald"/>
                <a:cs typeface="Oswald"/>
                <a:sym typeface="Oswald"/>
              </a:rPr>
              <a:t>CADP </a:t>
            </a:r>
            <a:r>
              <a:rPr lang="en-US" sz="2300" dirty="0" smtClean="0">
                <a:latin typeface="Oswald"/>
                <a:ea typeface="Oswald"/>
                <a:cs typeface="Oswald"/>
                <a:sym typeface="Oswald"/>
              </a:rPr>
              <a:t>2023</a:t>
            </a:r>
            <a:endParaRPr sz="23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596197" y="3997450"/>
            <a:ext cx="3321300" cy="971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423262" y="2680109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272575" y="2680109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416912" y="2674156"/>
            <a:ext cx="527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189912" y="1643094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70700" y="1479975"/>
            <a:ext cx="4429800" cy="3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paramValor;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uno (a: integer);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integer;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total:= 3;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total:= total + a;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a:= a + 1;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total es: ',total); 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a es: ', a);        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12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x: integer;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x:= 30;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uno(x);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x es: ', x);          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  <a:p>
            <a:pPr marL="9144" lvl="0" indent="-91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200"/>
          </a:p>
        </p:txBody>
      </p:sp>
      <p:cxnSp>
        <p:nvCxnSpPr>
          <p:cNvPr id="104" name="Google Shape;104;p19"/>
          <p:cNvCxnSpPr/>
          <p:nvPr/>
        </p:nvCxnSpPr>
        <p:spPr>
          <a:xfrm>
            <a:off x="477837" y="4175522"/>
            <a:ext cx="252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5" name="Google Shape;105;p19"/>
          <p:cNvSpPr txBox="1"/>
          <p:nvPr/>
        </p:nvSpPr>
        <p:spPr>
          <a:xfrm>
            <a:off x="5943650" y="1084000"/>
            <a:ext cx="2660700" cy="2495100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985075" y="1123900"/>
            <a:ext cx="2811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142287" y="1632378"/>
            <a:ext cx="528600" cy="282300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218487" y="1891934"/>
            <a:ext cx="336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477837" y="4349353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494500" y="3833247"/>
            <a:ext cx="252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521280" y="1827493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6233925" y="2593325"/>
            <a:ext cx="1882800" cy="800100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658812" y="2139553"/>
            <a:ext cx="252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4" name="Google Shape;114;p19"/>
          <p:cNvSpPr txBox="1"/>
          <p:nvPr/>
        </p:nvSpPr>
        <p:spPr>
          <a:xfrm>
            <a:off x="6142275" y="2291956"/>
            <a:ext cx="10008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rgbClr val="008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467712" y="2961096"/>
            <a:ext cx="31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364525" y="2658678"/>
            <a:ext cx="528600" cy="282300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178894" y="2946800"/>
            <a:ext cx="10008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229712" y="2658678"/>
            <a:ext cx="528600" cy="282300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762000" y="2552700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762000" y="2771775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1" name="Google Shape;121;p19"/>
          <p:cNvSpPr txBox="1"/>
          <p:nvPr/>
        </p:nvSpPr>
        <p:spPr>
          <a:xfrm>
            <a:off x="7280512" y="2674156"/>
            <a:ext cx="311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773112" y="2933700"/>
            <a:ext cx="252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779462" y="3127772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4" name="Google Shape;124;p19"/>
          <p:cNvSpPr txBox="1"/>
          <p:nvPr/>
        </p:nvSpPr>
        <p:spPr>
          <a:xfrm>
            <a:off x="5686537" y="4106331"/>
            <a:ext cx="3235200" cy="2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total es: 33 </a:t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766762" y="3311128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5688125" y="4343265"/>
            <a:ext cx="3235200" cy="2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a es: 31</a:t>
            </a: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527050" y="3426619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476250" y="4517231"/>
            <a:ext cx="252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9" name="Google Shape;129;p19"/>
          <p:cNvSpPr txBox="1"/>
          <p:nvPr/>
        </p:nvSpPr>
        <p:spPr>
          <a:xfrm>
            <a:off x="5686425" y="4635103"/>
            <a:ext cx="3237000" cy="2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x es: 30 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>
            <a:off x="479425" y="4705350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23812" y="17418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3800" y="904875"/>
            <a:ext cx="4819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</a:t>
            </a:r>
            <a:r>
              <a:rPr lang="en-US" sz="200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cemos</a:t>
            </a: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ejecuci</a:t>
            </a:r>
            <a:r>
              <a:rPr lang="en-US" sz="200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ón d</a:t>
            </a: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código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596200" y="3688825"/>
            <a:ext cx="2811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PANTALLA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19"/>
          <p:cNvSpPr/>
          <p:nvPr/>
        </p:nvSpPr>
        <p:spPr>
          <a:xfrm rot="-786964" flipH="1">
            <a:off x="5596205" y="1876200"/>
            <a:ext cx="637745" cy="971736"/>
          </a:xfrm>
          <a:custGeom>
            <a:avLst/>
            <a:gdLst/>
            <a:ahLst/>
            <a:cxnLst/>
            <a:rect l="l" t="t" r="r" b="b"/>
            <a:pathLst>
              <a:path w="21600" h="4284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16"/>
                  <a:pt x="14165" y="40949"/>
                  <a:pt x="3921" y="42840"/>
                </a:cubicBezTo>
              </a:path>
              <a:path w="21600" h="42841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16"/>
                  <a:pt x="14165" y="40949"/>
                  <a:pt x="3921" y="428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E6913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163436" y="4237475"/>
            <a:ext cx="311100" cy="222900"/>
          </a:xfrm>
          <a:prstGeom prst="rect">
            <a:avLst/>
          </a:prstGeom>
          <a:solidFill>
            <a:srgbClr val="FFFF00">
              <a:alpha val="44130"/>
            </a:srgbClr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340964" y="4906072"/>
            <a:ext cx="25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5596197" y="3997450"/>
            <a:ext cx="3321300" cy="971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596200" y="3688825"/>
            <a:ext cx="2811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PANTALLA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638850" y="1084000"/>
            <a:ext cx="2660700" cy="2495100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930825" y="1546059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813550" y="2795588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934000" y="1538915"/>
            <a:ext cx="438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09575" y="1052513"/>
            <a:ext cx="48801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paramReferencia;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uno (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a: integer);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integer;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total:= 3;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total:= total + a;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a:= a + 1;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total es: ',total); 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a es: ', a);        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13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x: integer;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x:= 30;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uno(x);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('El valor de x es: ', x);          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300"/>
          </a:p>
        </p:txBody>
      </p:sp>
      <p:sp>
        <p:nvSpPr>
          <p:cNvPr id="148" name="Google Shape;148;p20"/>
          <p:cNvSpPr txBox="1"/>
          <p:nvPr/>
        </p:nvSpPr>
        <p:spPr>
          <a:xfrm>
            <a:off x="5881612" y="1530581"/>
            <a:ext cx="528600" cy="282300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957812" y="1790138"/>
            <a:ext cx="336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762625" y="2667000"/>
            <a:ext cx="2376600" cy="728400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835650" y="2407444"/>
            <a:ext cx="603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Uno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719887" y="3062288"/>
            <a:ext cx="666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770687" y="2774156"/>
            <a:ext cx="528600" cy="282300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821487" y="2789634"/>
            <a:ext cx="311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664149" y="4109547"/>
            <a:ext cx="3060600" cy="2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total es: 33 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665749" y="4346472"/>
            <a:ext cx="3060600" cy="2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a es: 31 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660407" y="4600069"/>
            <a:ext cx="3060600" cy="2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valor de x es: 31 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>
            <a:off x="308431" y="3613788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308335" y="4018140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308281" y="4210220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308335" y="1424839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sp>
        <p:nvSpPr>
          <p:cNvPr id="162" name="Google Shape;162;p20"/>
          <p:cNvSpPr txBox="1"/>
          <p:nvPr/>
        </p:nvSpPr>
        <p:spPr>
          <a:xfrm>
            <a:off x="5864225" y="2882503"/>
            <a:ext cx="311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>
            <a:off x="523596" y="1816042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606409" y="2212708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606517" y="2406047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606635" y="2628032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606624" y="2815095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606624" y="2992148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294600" y="3208646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308356" y="4431265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308431" y="4628361"/>
            <a:ext cx="3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</p:spPr>
      </p:cxnSp>
      <p:sp>
        <p:nvSpPr>
          <p:cNvPr id="172" name="Google Shape;172;p20"/>
          <p:cNvSpPr/>
          <p:nvPr/>
        </p:nvSpPr>
        <p:spPr>
          <a:xfrm rot="-176790" flipH="1">
            <a:off x="5518250" y="1701365"/>
            <a:ext cx="431761" cy="1373049"/>
          </a:xfrm>
          <a:custGeom>
            <a:avLst/>
            <a:gdLst/>
            <a:ahLst/>
            <a:cxnLst/>
            <a:rect l="l" t="t" r="r" b="b"/>
            <a:pathLst>
              <a:path w="21600" h="4284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16"/>
                  <a:pt x="14165" y="40949"/>
                  <a:pt x="3921" y="42840"/>
                </a:cubicBezTo>
              </a:path>
              <a:path w="21600" h="42841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16"/>
                  <a:pt x="14165" y="40949"/>
                  <a:pt x="3921" y="428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46162" y="316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23800" y="600075"/>
            <a:ext cx="4819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</a:t>
            </a:r>
            <a:r>
              <a:rPr lang="en-US" sz="200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cemos</a:t>
            </a: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ejecuci</a:t>
            </a:r>
            <a:r>
              <a:rPr lang="en-US" sz="200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ón d</a:t>
            </a:r>
            <a:r>
              <a:rPr lang="en-US" sz="2000" i="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código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680275" y="1123900"/>
            <a:ext cx="2811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011036" y="4085075"/>
            <a:ext cx="311100" cy="222900"/>
          </a:xfrm>
          <a:prstGeom prst="rect">
            <a:avLst/>
          </a:prstGeom>
          <a:solidFill>
            <a:srgbClr val="FFFF00">
              <a:alpha val="44130"/>
            </a:srgbClr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67975" y="1307492"/>
            <a:ext cx="311100" cy="222900"/>
          </a:xfrm>
          <a:prstGeom prst="rect">
            <a:avLst/>
          </a:prstGeom>
          <a:solidFill>
            <a:srgbClr val="FFFF00">
              <a:alpha val="44130"/>
            </a:srgbClr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468312" y="1720453"/>
            <a:ext cx="84249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a) 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</a:t>
            </a: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procedimiento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reciba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como parámetro </a:t>
            </a: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 número 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entero y </a:t>
            </a: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retorne 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cantidad de dígitos impares y la cantidad de dígitos pares que posee el número recibido.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8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b) 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Utilizando el procedimiento definido en </a:t>
            </a: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a)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realice un programa que lea 20 números enteros e informe la cantidad de números que tienen más dígitos pares que impares.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00212" y="908544"/>
            <a:ext cx="8464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 rot="-17536">
            <a:off x="1446767" y="3671294"/>
            <a:ext cx="6469284" cy="4332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¿Qué datos debemos comunicar entre el módulo y su llamador?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613400" y="4302958"/>
            <a:ext cx="8136000" cy="438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marR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7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descomponer (num: integer;</a:t>
            </a:r>
            <a:r>
              <a:rPr lang="en-US" sz="17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-US" sz="17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cantP, cantI: integer);</a:t>
            </a:r>
            <a:endParaRPr sz="1700"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84287" y="184656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961625" y="1455625"/>
            <a:ext cx="7666500" cy="353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descomponer (num: integer;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cantP,cantI: integer);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dig: integer;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cantP:= 0;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cantI:= 0;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(num &lt;&gt; 0)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dig:= num mod 10;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((dig mod 2) = 0)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cantP:= cantP + 1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cantI:= cantI + 1;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num:= num div 10;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57212" y="398606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 rot="-135056">
            <a:off x="4172547" y="868699"/>
            <a:ext cx="4155206" cy="4950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1900" b="1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VARIABLE LOCAL: 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Accesible sólo por el </a:t>
            </a:r>
            <a:r>
              <a:rPr lang="en-US" sz="19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proceso</a:t>
            </a:r>
            <a:endParaRPr sz="19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 flipH="1">
            <a:off x="2759825" y="1316450"/>
            <a:ext cx="2106000" cy="796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238125" y="1221575"/>
            <a:ext cx="8731200" cy="384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ejercicio;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descomponer (num: integer;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cantP,cantI: integer);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r>
              <a:rPr lang="en-US" sz="15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{... aquí va el cuerpo del procedure descomponer </a:t>
            </a:r>
            <a:r>
              <a:rPr lang="en-US" sz="1500" i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5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500" b="0" i="1" u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endParaRPr sz="1500" i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i, num, pares, impares: integer;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 integer;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20 do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readln(num);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descomponer(num, pares, impares);</a:t>
            </a:r>
            <a:endParaRPr sz="1500">
              <a:solidFill>
                <a:srgbClr val="00FF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(pares &gt; impares)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cant:= cant + 1;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cant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 nros que tienen mas dig pares que imp es:’, cant);</a:t>
            </a:r>
            <a:endParaRPr sz="15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95287" y="371475"/>
            <a:ext cx="8569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400" i="0" u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Solución</a:t>
            </a:r>
            <a:endParaRPr sz="3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 rot="-135160">
            <a:off x="4374892" y="730108"/>
            <a:ext cx="3060565" cy="4318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VARIABLES DEL PROG. PPAL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2" name="Google Shape;202;p23"/>
          <p:cNvSpPr/>
          <p:nvPr/>
        </p:nvSpPr>
        <p:spPr>
          <a:xfrm rot="-2707425">
            <a:off x="3875628" y="1690643"/>
            <a:ext cx="1941205" cy="226472"/>
          </a:xfrm>
          <a:custGeom>
            <a:avLst/>
            <a:gdLst/>
            <a:ahLst/>
            <a:cxnLst/>
            <a:rect l="l" t="t" r="r" b="b"/>
            <a:pathLst>
              <a:path w="2371725" h="186209" extrusionOk="0">
                <a:moveTo>
                  <a:pt x="0" y="42862"/>
                </a:moveTo>
                <a:cubicBezTo>
                  <a:pt x="438150" y="117871"/>
                  <a:pt x="876300" y="192881"/>
                  <a:pt x="1271587" y="185737"/>
                </a:cubicBezTo>
                <a:cubicBezTo>
                  <a:pt x="1666874" y="178593"/>
                  <a:pt x="2019299" y="89296"/>
                  <a:pt x="2371725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Presentación en pantalla (16:9)</PresentationFormat>
  <Paragraphs>116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20" baseType="lpstr">
      <vt:lpstr>Roboto Condensed</vt:lpstr>
      <vt:lpstr>Economica</vt:lpstr>
      <vt:lpstr>Courier New</vt:lpstr>
      <vt:lpstr>Roboto Condensed Light</vt:lpstr>
      <vt:lpstr>Consolas</vt:lpstr>
      <vt:lpstr>Caveat</vt:lpstr>
      <vt:lpstr>Architects Daughter</vt:lpstr>
      <vt:lpstr>Arial</vt:lpstr>
      <vt:lpstr>Calibri</vt:lpstr>
      <vt:lpstr>Oswald</vt:lpstr>
      <vt:lpstr>Times New Roman</vt:lpstr>
      <vt:lpstr>1_Tema de Office</vt:lpstr>
      <vt:lpstr>2_Tema de Office</vt:lpstr>
      <vt:lpstr>Simple Light</vt:lpstr>
      <vt:lpstr>Modularización</vt:lpstr>
      <vt:lpstr>MODULARIZACIÓN</vt:lpstr>
      <vt:lpstr>MODULARIZACIÓN</vt:lpstr>
      <vt:lpstr>MODULARIZACIÓN</vt:lpstr>
      <vt:lpstr>MODULARIZACIÓN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Modularización</dc:title>
  <cp:lastModifiedBy>María Lucía Violini</cp:lastModifiedBy>
  <cp:revision>2</cp:revision>
  <dcterms:modified xsi:type="dcterms:W3CDTF">2023-03-30T16:26:34Z</dcterms:modified>
</cp:coreProperties>
</file>