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368" r:id="rId2"/>
    <p:sldId id="2370" r:id="rId3"/>
    <p:sldId id="2366" r:id="rId4"/>
    <p:sldId id="2235" r:id="rId5"/>
    <p:sldId id="2372" r:id="rId6"/>
    <p:sldId id="2371" r:id="rId7"/>
    <p:sldId id="2367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552"/>
    <a:srgbClr val="A6D9EC"/>
    <a:srgbClr val="0071B8"/>
    <a:srgbClr val="EF7701"/>
    <a:srgbClr val="F0AB00"/>
    <a:srgbClr val="FFC737"/>
    <a:srgbClr val="000000"/>
    <a:srgbClr val="001334"/>
    <a:srgbClr val="000820"/>
    <a:srgbClr val="000C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95" autoAdjust="0"/>
    <p:restoredTop sz="96098" autoAdjust="0"/>
  </p:normalViewPr>
  <p:slideViewPr>
    <p:cSldViewPr snapToGrid="0" snapToObjects="1">
      <p:cViewPr varScale="1">
        <p:scale>
          <a:sx n="49" d="100"/>
          <a:sy n="49" d="100"/>
        </p:scale>
        <p:origin x="208" y="85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6/20/18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4575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DC0BE5-8237-434B-AB26-F93C2EF449B3}" type="slidenum">
              <a:rPr lang="en-US" altLang="x-none"/>
              <a:pPr/>
              <a:t>3</a:t>
            </a:fld>
            <a:endParaRPr lang="en-US" altLang="x-none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1143000"/>
            <a:ext cx="5481637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65760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BD35B7-DAF1-5B4D-94FA-36B61FD74AC4}" type="slidenum">
              <a:rPr lang="en-US" altLang="x-none"/>
              <a:pPr/>
              <a:t>4</a:t>
            </a:fld>
            <a:endParaRPr lang="en-US" altLang="x-non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16838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BD35B7-DAF1-5B4D-94FA-36B61FD74AC4}" type="slidenum">
              <a:rPr lang="en-US" altLang="x-none"/>
              <a:pPr/>
              <a:t>5</a:t>
            </a:fld>
            <a:endParaRPr lang="en-US" altLang="x-non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728521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BD35B7-DAF1-5B4D-94FA-36B61FD74AC4}" type="slidenum">
              <a:rPr lang="en-US" altLang="x-none"/>
              <a:pPr/>
              <a:t>6</a:t>
            </a:fld>
            <a:endParaRPr lang="en-US" altLang="x-non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298465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DC0BE5-8237-434B-AB26-F93C2EF449B3}" type="slidenum">
              <a:rPr lang="en-US" altLang="x-none"/>
              <a:pPr/>
              <a:t>7</a:t>
            </a:fld>
            <a:endParaRPr lang="en-US" altLang="x-none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1143000"/>
            <a:ext cx="5481637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25589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907290" y="1760999"/>
            <a:ext cx="5963377" cy="6706612"/>
          </a:xfrm>
          <a:custGeom>
            <a:avLst/>
            <a:gdLst>
              <a:gd name="connsiteX0" fmla="*/ 2419818 w 5963377"/>
              <a:gd name="connsiteY0" fmla="*/ 0 h 6706612"/>
              <a:gd name="connsiteX1" fmla="*/ 5963377 w 5963377"/>
              <a:gd name="connsiteY1" fmla="*/ 0 h 6706612"/>
              <a:gd name="connsiteX2" fmla="*/ 3543559 w 5963377"/>
              <a:gd name="connsiteY2" fmla="*/ 6706612 h 6706612"/>
              <a:gd name="connsiteX3" fmla="*/ 0 w 5963377"/>
              <a:gd name="connsiteY3" fmla="*/ 6706612 h 67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3377" h="6706612">
                <a:moveTo>
                  <a:pt x="2419818" y="0"/>
                </a:moveTo>
                <a:lnTo>
                  <a:pt x="5963377" y="0"/>
                </a:lnTo>
                <a:lnTo>
                  <a:pt x="3543559" y="6706612"/>
                </a:lnTo>
                <a:lnTo>
                  <a:pt x="0" y="67066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12447855" y="6171188"/>
            <a:ext cx="5963377" cy="6706612"/>
          </a:xfrm>
          <a:custGeom>
            <a:avLst/>
            <a:gdLst>
              <a:gd name="connsiteX0" fmla="*/ 2419818 w 5963377"/>
              <a:gd name="connsiteY0" fmla="*/ 0 h 6706612"/>
              <a:gd name="connsiteX1" fmla="*/ 5963377 w 5963377"/>
              <a:gd name="connsiteY1" fmla="*/ 0 h 6706612"/>
              <a:gd name="connsiteX2" fmla="*/ 3543559 w 5963377"/>
              <a:gd name="connsiteY2" fmla="*/ 6706612 h 6706612"/>
              <a:gd name="connsiteX3" fmla="*/ 0 w 5963377"/>
              <a:gd name="connsiteY3" fmla="*/ 6706612 h 67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3377" h="6706612">
                <a:moveTo>
                  <a:pt x="2419818" y="0"/>
                </a:moveTo>
                <a:lnTo>
                  <a:pt x="5963377" y="0"/>
                </a:lnTo>
                <a:lnTo>
                  <a:pt x="3543559" y="6706612"/>
                </a:lnTo>
                <a:lnTo>
                  <a:pt x="0" y="67066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184037" y="1760999"/>
            <a:ext cx="5963377" cy="6706612"/>
          </a:xfrm>
          <a:custGeom>
            <a:avLst/>
            <a:gdLst>
              <a:gd name="connsiteX0" fmla="*/ 2419818 w 5963377"/>
              <a:gd name="connsiteY0" fmla="*/ 0 h 6706612"/>
              <a:gd name="connsiteX1" fmla="*/ 5963377 w 5963377"/>
              <a:gd name="connsiteY1" fmla="*/ 0 h 6706612"/>
              <a:gd name="connsiteX2" fmla="*/ 3543559 w 5963377"/>
              <a:gd name="connsiteY2" fmla="*/ 6706612 h 6706612"/>
              <a:gd name="connsiteX3" fmla="*/ 0 w 5963377"/>
              <a:gd name="connsiteY3" fmla="*/ 6706612 h 67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3377" h="6706612">
                <a:moveTo>
                  <a:pt x="2419818" y="0"/>
                </a:moveTo>
                <a:lnTo>
                  <a:pt x="5963377" y="0"/>
                </a:lnTo>
                <a:lnTo>
                  <a:pt x="3543559" y="6706612"/>
                </a:lnTo>
                <a:lnTo>
                  <a:pt x="0" y="67066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09590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40" r:id="rId3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b="0" i="0" kern="1200">
          <a:solidFill>
            <a:schemeClr val="tx1"/>
          </a:solidFill>
          <a:latin typeface="Open Sans Regular" charset="0"/>
          <a:ea typeface="Open Sans Regular" charset="0"/>
          <a:cs typeface="Open Sans Regular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b="0" i="0" kern="1200" dirty="0" smtClean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b="0" i="0" kern="1200" dirty="0" smtClean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dirty="0" smtClean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 smtClean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feld 23"/>
          <p:cNvSpPr txBox="1"/>
          <p:nvPr/>
        </p:nvSpPr>
        <p:spPr>
          <a:xfrm>
            <a:off x="21831706" y="13206101"/>
            <a:ext cx="686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dirty="0"/>
              <a:t>Copyright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Roulet</a:t>
            </a:r>
            <a:r>
              <a:rPr lang="de-CH" sz="1800" dirty="0"/>
              <a:t>©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1F22CE4-B3FC-9E47-A48D-4261DB11E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825" y="2423160"/>
            <a:ext cx="13390880" cy="1004316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14" y="1142419"/>
            <a:ext cx="10965767" cy="7310511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F30A6B-841D-AA49-8046-58343C66DA00}"/>
              </a:ext>
            </a:extLst>
          </p:cNvPr>
          <p:cNvSpPr/>
          <p:nvPr/>
        </p:nvSpPr>
        <p:spPr>
          <a:xfrm>
            <a:off x="975614" y="5849035"/>
            <a:ext cx="3605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Fertigungsprozess</a:t>
            </a:r>
          </a:p>
        </p:txBody>
      </p:sp>
    </p:spTree>
    <p:extLst>
      <p:ext uri="{BB962C8B-B14F-4D97-AF65-F5344CB8AC3E}">
        <p14:creationId xmlns:p14="http://schemas.microsoft.com/office/powerpoint/2010/main" val="1813415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lh4.googleusercontent.com/lXanQ0HMWvbGkIC4VgQO8NZEaK5fBOS2YV1dK_3BivD0zqM_32GQFadrhCKnUK6vlfI92yHyw7Ml3_hFp85PK5ZM7igaVVzcMIL-9XJ0Vd3LORVMcf-NogTbkyDZY8Z28mcIT897"/>
          <p:cNvSpPr>
            <a:spLocks noChangeAspect="1" noChangeArrowheads="1"/>
          </p:cNvSpPr>
          <p:nvPr/>
        </p:nvSpPr>
        <p:spPr bwMode="auto">
          <a:xfrm>
            <a:off x="130175" y="-2133600"/>
            <a:ext cx="59436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026" name="Picture 2" descr="https://lh5.googleusercontent.com/Iu5VHEUVQ4nEnpFJ2PKqObAqsfT2OeF1SY-PFs2tvwenMSQar9I3dJkOUDvsbep9nEBzUnW3GGuT53gTRRwzhkG-8k4WzBmdAzdY_cOdxW3ja-G9Pk76NyUSr7te2PCSX9jZsb4o">
            <a:extLst>
              <a:ext uri="{FF2B5EF4-FFF2-40B4-BE49-F238E27FC236}">
                <a16:creationId xmlns:a16="http://schemas.microsoft.com/office/drawing/2014/main" id="{C7DC1835-FD73-F04C-B2E7-96F553B0D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955" y="821906"/>
            <a:ext cx="21537740" cy="3283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91140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8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8125 L 0 -1.4902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rallelogram 28"/>
          <p:cNvSpPr/>
          <p:nvPr/>
        </p:nvSpPr>
        <p:spPr>
          <a:xfrm>
            <a:off x="18184037" y="1733692"/>
            <a:ext cx="5973230" cy="6733919"/>
          </a:xfrm>
          <a:prstGeom prst="parallelogram">
            <a:avLst>
              <a:gd name="adj" fmla="val 406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Open Sans Regular" charset="0"/>
            </a:endParaRPr>
          </a:p>
        </p:txBody>
      </p:sp>
      <p:sp>
        <p:nvSpPr>
          <p:cNvPr id="30" name="Parallelogram 29"/>
          <p:cNvSpPr/>
          <p:nvPr/>
        </p:nvSpPr>
        <p:spPr>
          <a:xfrm>
            <a:off x="12438002" y="6143881"/>
            <a:ext cx="5973230" cy="6733919"/>
          </a:xfrm>
          <a:prstGeom prst="parallelogram">
            <a:avLst>
              <a:gd name="adj" fmla="val 406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Open Sans Regular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12174" y="5409335"/>
            <a:ext cx="6684266" cy="2607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0"/>
              </a:lnSpc>
            </a:pPr>
            <a:r>
              <a:rPr lang="de-CH" sz="8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Der Fertigungs-</a:t>
            </a:r>
          </a:p>
          <a:p>
            <a:pPr>
              <a:lnSpc>
                <a:spcPts val="10000"/>
              </a:lnSpc>
            </a:pPr>
            <a:r>
              <a:rPr lang="de-CH" sz="8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Prozess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86774" y="8345873"/>
            <a:ext cx="6680034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CH" sz="3000" dirty="0">
                <a:solidFill>
                  <a:schemeClr val="accent5"/>
                </a:solidFill>
                <a:latin typeface="Montserrat Light" charset="0"/>
                <a:ea typeface="Montserrat Light" charset="0"/>
                <a:cs typeface="Montserrat Light" charset="0"/>
              </a:rPr>
              <a:t>Warum wir genau diesen Prozess wählten</a:t>
            </a:r>
          </a:p>
        </p:txBody>
      </p:sp>
      <p:sp>
        <p:nvSpPr>
          <p:cNvPr id="45" name="Parallelogram 44"/>
          <p:cNvSpPr/>
          <p:nvPr/>
        </p:nvSpPr>
        <p:spPr>
          <a:xfrm>
            <a:off x="9897436" y="1760999"/>
            <a:ext cx="5973230" cy="6733919"/>
          </a:xfrm>
          <a:prstGeom prst="parallelogram">
            <a:avLst>
              <a:gd name="adj" fmla="val 406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Open Sans Regular" charset="0"/>
            </a:endParaRPr>
          </a:p>
        </p:txBody>
      </p:sp>
      <p:sp>
        <p:nvSpPr>
          <p:cNvPr id="16" name="Shape 2641"/>
          <p:cNvSpPr/>
          <p:nvPr/>
        </p:nvSpPr>
        <p:spPr>
          <a:xfrm>
            <a:off x="1712174" y="3332199"/>
            <a:ext cx="2473962" cy="157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06"/>
                </a:moveTo>
                <a:lnTo>
                  <a:pt x="16691" y="14138"/>
                </a:lnTo>
                <a:lnTo>
                  <a:pt x="16691" y="7462"/>
                </a:lnTo>
                <a:lnTo>
                  <a:pt x="20618" y="4994"/>
                </a:lnTo>
                <a:cubicBezTo>
                  <a:pt x="20618" y="4994"/>
                  <a:pt x="20618" y="16606"/>
                  <a:pt x="20618" y="16606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4"/>
                </a:cubicBezTo>
                <a:lnTo>
                  <a:pt x="20890" y="3167"/>
                </a:lnTo>
                <a:lnTo>
                  <a:pt x="16018" y="6229"/>
                </a:lnTo>
                <a:cubicBezTo>
                  <a:pt x="16013" y="6233"/>
                  <a:pt x="16008" y="6235"/>
                  <a:pt x="16003" y="6239"/>
                </a:cubicBezTo>
                <a:lnTo>
                  <a:pt x="15980" y="6252"/>
                </a:lnTo>
                <a:lnTo>
                  <a:pt x="15983" y="6260"/>
                </a:lnTo>
                <a:cubicBezTo>
                  <a:pt x="15822" y="6387"/>
                  <a:pt x="15709" y="6641"/>
                  <a:pt x="15709" y="6943"/>
                </a:cubicBezTo>
                <a:lnTo>
                  <a:pt x="15709" y="14657"/>
                </a:lnTo>
                <a:cubicBezTo>
                  <a:pt x="15709" y="14959"/>
                  <a:pt x="15822" y="15213"/>
                  <a:pt x="15983" y="15340"/>
                </a:cubicBezTo>
                <a:lnTo>
                  <a:pt x="15980" y="15347"/>
                </a:lnTo>
                <a:lnTo>
                  <a:pt x="16002" y="15360"/>
                </a:lnTo>
                <a:cubicBezTo>
                  <a:pt x="16008" y="15365"/>
                  <a:pt x="16013" y="15368"/>
                  <a:pt x="16018" y="15371"/>
                </a:cubicBez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1"/>
                  <a:pt x="21380" y="3086"/>
                  <a:pt x="21109" y="3086"/>
                </a:cubicBezTo>
                <a:moveTo>
                  <a:pt x="13745" y="18514"/>
                </a:moveTo>
                <a:cubicBezTo>
                  <a:pt x="13745" y="19367"/>
                  <a:pt x="13306" y="20057"/>
                  <a:pt x="12764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3086"/>
                </a:lnTo>
                <a:cubicBezTo>
                  <a:pt x="982" y="2233"/>
                  <a:pt x="1422" y="1543"/>
                  <a:pt x="1964" y="1543"/>
                </a:cubicBezTo>
                <a:lnTo>
                  <a:pt x="12764" y="1543"/>
                </a:lnTo>
                <a:cubicBezTo>
                  <a:pt x="13306" y="1543"/>
                  <a:pt x="13745" y="2233"/>
                  <a:pt x="13745" y="3086"/>
                </a:cubicBezTo>
                <a:cubicBezTo>
                  <a:pt x="13745" y="3086"/>
                  <a:pt x="13745" y="18514"/>
                  <a:pt x="13745" y="18514"/>
                </a:cubicBezTo>
                <a:close/>
                <a:moveTo>
                  <a:pt x="12764" y="0"/>
                </a:move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2764" y="21600"/>
                </a:lnTo>
                <a:cubicBezTo>
                  <a:pt x="13848" y="21600"/>
                  <a:pt x="14727" y="20219"/>
                  <a:pt x="14727" y="18514"/>
                </a:cubicBezTo>
                <a:lnTo>
                  <a:pt x="14727" y="3086"/>
                </a:lnTo>
                <a:cubicBezTo>
                  <a:pt x="14727" y="1382"/>
                  <a:pt x="13848" y="0"/>
                  <a:pt x="12764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CH" sz="2999"/>
          </a:p>
        </p:txBody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FCEDAC89-546B-B647-813B-A7F14106EA2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" b="-203"/>
          <a:stretch/>
        </p:blipFill>
        <p:spPr>
          <a:xfrm>
            <a:off x="9897436" y="1760998"/>
            <a:ext cx="5973231" cy="6733919"/>
          </a:xfrm>
        </p:spPr>
      </p:pic>
      <p:pic>
        <p:nvPicPr>
          <p:cNvPr id="5" name="Bildplatzhalter 4">
            <a:extLst>
              <a:ext uri="{FF2B5EF4-FFF2-40B4-BE49-F238E27FC236}">
                <a16:creationId xmlns:a16="http://schemas.microsoft.com/office/drawing/2014/main" id="{AAF51F23-1078-5743-9D3B-B45E6789049F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9" t="407" r="31031" b="-407"/>
          <a:stretch/>
        </p:blipFill>
        <p:spPr>
          <a:xfrm>
            <a:off x="18184037" y="1760999"/>
            <a:ext cx="5963377" cy="6706612"/>
          </a:xfrm>
        </p:spPr>
      </p:pic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6B441450-61C3-F14B-8F65-91A95F0B67B2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" t="425" r="40424" b="-425"/>
          <a:stretch/>
        </p:blipFill>
        <p:spPr>
          <a:xfrm>
            <a:off x="12467634" y="6095071"/>
            <a:ext cx="5963377" cy="6706612"/>
          </a:xfrm>
        </p:spPr>
      </p:pic>
    </p:spTree>
    <p:extLst>
      <p:ext uri="{BB962C8B-B14F-4D97-AF65-F5344CB8AC3E}">
        <p14:creationId xmlns:p14="http://schemas.microsoft.com/office/powerpoint/2010/main" val="1498842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8968006" y="743713"/>
            <a:ext cx="6451831" cy="1277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66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Fertigungsprozess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192573" y="9193806"/>
            <a:ext cx="1640898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CH" sz="3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Lagerung</a:t>
            </a: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15082026" y="9798604"/>
            <a:ext cx="7631693" cy="126586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de-CH" dirty="0"/>
              <a:t>Das fertige Produkt wird nun abhängig vom Auslöser zu bestimmten Standorten verschickt.</a:t>
            </a:r>
            <a:endParaRPr lang="de-CH" sz="2700" dirty="0">
              <a:solidFill>
                <a:schemeClr val="tx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92573" y="3988760"/>
            <a:ext cx="1114408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CH" sz="3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Druck</a:t>
            </a: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15082026" y="4593558"/>
            <a:ext cx="7631693" cy="126586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de-CH" dirty="0"/>
              <a:t>Um Medikamente gut ausliefern zu können müssen diese in einer Verpackung gesammelt werden.</a:t>
            </a:r>
            <a:endParaRPr lang="de-CH" sz="2700" dirty="0">
              <a:solidFill>
                <a:schemeClr val="tx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192573" y="6567837"/>
            <a:ext cx="205498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CH" sz="3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Verpackung</a:t>
            </a:r>
          </a:p>
        </p:txBody>
      </p:sp>
      <p:sp>
        <p:nvSpPr>
          <p:cNvPr id="49" name="Subtitle 2"/>
          <p:cNvSpPr txBox="1">
            <a:spLocks/>
          </p:cNvSpPr>
          <p:nvPr/>
        </p:nvSpPr>
        <p:spPr>
          <a:xfrm>
            <a:off x="15082026" y="7172635"/>
            <a:ext cx="7631693" cy="126586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de-CH" dirty="0"/>
              <a:t>Die Resultate aus Druck- und Herstellungsprozess werden in diesem Schritt zusammengeführt.</a:t>
            </a:r>
            <a:endParaRPr lang="de-CH" sz="2700" dirty="0">
              <a:solidFill>
                <a:schemeClr val="tx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553801" y="6416087"/>
            <a:ext cx="931665" cy="1974900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11500">
                <a:solidFill>
                  <a:schemeClr val="accent5"/>
                </a:solidFill>
                <a:latin typeface="Montserrat Light" charset="0"/>
                <a:ea typeface="Montserrat Light" charset="0"/>
                <a:cs typeface="Montserrat Light" charset="0"/>
              </a:rPr>
              <a:t>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553801" y="8971512"/>
            <a:ext cx="931665" cy="1974900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11500">
                <a:solidFill>
                  <a:schemeClr val="accent6"/>
                </a:solidFill>
                <a:latin typeface="Montserrat Light" charset="0"/>
                <a:ea typeface="Montserrat Light" charset="0"/>
                <a:cs typeface="Montserrat Light" charset="0"/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553801" y="3814088"/>
            <a:ext cx="931665" cy="1974900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11500">
                <a:solidFill>
                  <a:schemeClr val="accent4"/>
                </a:solidFill>
                <a:latin typeface="Montserrat Light" charset="0"/>
                <a:ea typeface="Montserrat Light" charset="0"/>
                <a:cs typeface="Montserrat Light" charset="0"/>
              </a:rPr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662213" y="9193806"/>
            <a:ext cx="2009653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CH" sz="3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Herstellung</a:t>
            </a:r>
          </a:p>
        </p:txBody>
      </p:sp>
      <p:sp>
        <p:nvSpPr>
          <p:cNvPr id="67" name="Subtitle 2"/>
          <p:cNvSpPr txBox="1">
            <a:spLocks/>
          </p:cNvSpPr>
          <p:nvPr/>
        </p:nvSpPr>
        <p:spPr>
          <a:xfrm>
            <a:off x="3551666" y="9798604"/>
            <a:ext cx="7631693" cy="18172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de-CH" dirty="0"/>
              <a:t>Nachdem der Input rechtmäßig überprüft und beschaffen wurde, beginnt synchron zum später erläuterten Druck-Prozess die Herstellung</a:t>
            </a:r>
            <a:endParaRPr lang="de-CH" sz="2700" dirty="0">
              <a:solidFill>
                <a:schemeClr val="tx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62213" y="3988760"/>
            <a:ext cx="1563248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CH" sz="3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Auslöser</a:t>
            </a:r>
          </a:p>
        </p:txBody>
      </p:sp>
      <p:sp>
        <p:nvSpPr>
          <p:cNvPr id="71" name="Subtitle 2"/>
          <p:cNvSpPr txBox="1">
            <a:spLocks/>
          </p:cNvSpPr>
          <p:nvPr/>
        </p:nvSpPr>
        <p:spPr>
          <a:xfrm>
            <a:off x="3551666" y="4593558"/>
            <a:ext cx="7631693" cy="127599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de-CH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Hier werden die Auslösung der Fertigung angesteuert.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662213" y="6567837"/>
            <a:ext cx="104067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CH" sz="3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Input</a:t>
            </a:r>
          </a:p>
        </p:txBody>
      </p:sp>
      <p:sp>
        <p:nvSpPr>
          <p:cNvPr id="73" name="Subtitle 2"/>
          <p:cNvSpPr txBox="1">
            <a:spLocks/>
          </p:cNvSpPr>
          <p:nvPr/>
        </p:nvSpPr>
        <p:spPr>
          <a:xfrm>
            <a:off x="3551666" y="7172635"/>
            <a:ext cx="7631693" cy="126586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de-CH" dirty="0"/>
              <a:t>Als Input gelten der aufgegebene Auftrag der Auslöser. Nach Input nach</a:t>
            </a:r>
            <a:endParaRPr lang="de-CH" sz="2700" dirty="0">
              <a:solidFill>
                <a:schemeClr val="tx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23441" y="6416087"/>
            <a:ext cx="931665" cy="1974900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11500">
                <a:solidFill>
                  <a:schemeClr val="accent2"/>
                </a:solidFill>
                <a:latin typeface="Montserrat Light" charset="0"/>
                <a:ea typeface="Montserrat Light" charset="0"/>
                <a:cs typeface="Montserrat Light" charset="0"/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08212" y="8971512"/>
            <a:ext cx="962122" cy="2015745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11500">
                <a:solidFill>
                  <a:schemeClr val="accent3"/>
                </a:solidFill>
                <a:latin typeface="Montserrat Light" charset="0"/>
                <a:ea typeface="Montserrat Light" charset="0"/>
                <a:cs typeface="Montserrat Light" charset="0"/>
              </a:rPr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3441" y="3814088"/>
            <a:ext cx="931665" cy="1974900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115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03458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6634721" y="743713"/>
            <a:ext cx="11118428" cy="1277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66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Wertung des Fertigungsprozess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023441" y="6416087"/>
            <a:ext cx="931665" cy="1974900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11500">
                <a:solidFill>
                  <a:schemeClr val="accent2"/>
                </a:solidFill>
                <a:latin typeface="Montserrat Light" charset="0"/>
                <a:ea typeface="Montserrat Light" charset="0"/>
                <a:cs typeface="Montserrat Light" charset="0"/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08212" y="8971512"/>
            <a:ext cx="962122" cy="2015745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11500">
                <a:solidFill>
                  <a:schemeClr val="accent3"/>
                </a:solidFill>
                <a:latin typeface="Montserrat Light" charset="0"/>
                <a:ea typeface="Montserrat Light" charset="0"/>
                <a:cs typeface="Montserrat Light" charset="0"/>
              </a:rPr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3441" y="3814088"/>
            <a:ext cx="931665" cy="1974900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115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1</a:t>
            </a:r>
          </a:p>
        </p:txBody>
      </p:sp>
      <p:sp>
        <p:nvSpPr>
          <p:cNvPr id="21" name="TextBox 42">
            <a:extLst>
              <a:ext uri="{FF2B5EF4-FFF2-40B4-BE49-F238E27FC236}">
                <a16:creationId xmlns:a16="http://schemas.microsoft.com/office/drawing/2014/main" id="{4ABDE784-892E-DF49-8A5A-B7AB475FF0C5}"/>
              </a:ext>
            </a:extLst>
          </p:cNvPr>
          <p:cNvSpPr txBox="1"/>
          <p:nvPr/>
        </p:nvSpPr>
        <p:spPr>
          <a:xfrm>
            <a:off x="4058665" y="3988760"/>
            <a:ext cx="2782749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CH" sz="3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Ruf der Novartis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8BBB3BB-CA83-0D49-B703-925B5B3BC5F6}"/>
              </a:ext>
            </a:extLst>
          </p:cNvPr>
          <p:cNvSpPr txBox="1">
            <a:spLocks/>
          </p:cNvSpPr>
          <p:nvPr/>
        </p:nvSpPr>
        <p:spPr>
          <a:xfrm>
            <a:off x="3948118" y="4593558"/>
            <a:ext cx="7631693" cy="126586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de-CH" dirty="0"/>
              <a:t>Die Novartis hat bezüglich der Zuverlässigkeit der Fertigung einen guten Ruf</a:t>
            </a:r>
            <a:endParaRPr lang="de-CH" sz="2700" dirty="0">
              <a:solidFill>
                <a:schemeClr val="tx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23" name="TextBox 42">
            <a:extLst>
              <a:ext uri="{FF2B5EF4-FFF2-40B4-BE49-F238E27FC236}">
                <a16:creationId xmlns:a16="http://schemas.microsoft.com/office/drawing/2014/main" id="{204072B4-F316-C643-A2F3-4D5573864E85}"/>
              </a:ext>
            </a:extLst>
          </p:cNvPr>
          <p:cNvSpPr txBox="1"/>
          <p:nvPr/>
        </p:nvSpPr>
        <p:spPr>
          <a:xfrm>
            <a:off x="4058665" y="6394869"/>
            <a:ext cx="1457322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CH" sz="3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Produkt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3204EF0-1350-A84D-9494-658AE6EA2779}"/>
              </a:ext>
            </a:extLst>
          </p:cNvPr>
          <p:cNvSpPr txBox="1">
            <a:spLocks/>
          </p:cNvSpPr>
          <p:nvPr/>
        </p:nvSpPr>
        <p:spPr>
          <a:xfrm>
            <a:off x="3948117" y="6931556"/>
            <a:ext cx="7631693" cy="18172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de-CH" dirty="0"/>
              <a:t>Neben der Forschung ist die Fertigung der wohl wichtigste Prozess eines jeden Pharmaunternehmens, da hier das eigentliche Produkt entsteht.</a:t>
            </a:r>
            <a:endParaRPr lang="de-CH" sz="2700" dirty="0">
              <a:solidFill>
                <a:schemeClr val="tx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25" name="TextBox 42">
            <a:extLst>
              <a:ext uri="{FF2B5EF4-FFF2-40B4-BE49-F238E27FC236}">
                <a16:creationId xmlns:a16="http://schemas.microsoft.com/office/drawing/2014/main" id="{50DD5849-9BFC-464B-AF04-896DBE9813E8}"/>
              </a:ext>
            </a:extLst>
          </p:cNvPr>
          <p:cNvSpPr txBox="1"/>
          <p:nvPr/>
        </p:nvSpPr>
        <p:spPr>
          <a:xfrm>
            <a:off x="4058665" y="9059979"/>
            <a:ext cx="2361737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CH" sz="3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Verfügbarkeit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9CE403F2-BAC6-B34C-A206-C9A35AE1972A}"/>
              </a:ext>
            </a:extLst>
          </p:cNvPr>
          <p:cNvSpPr txBox="1">
            <a:spLocks/>
          </p:cNvSpPr>
          <p:nvPr/>
        </p:nvSpPr>
        <p:spPr>
          <a:xfrm>
            <a:off x="3948118" y="9664777"/>
            <a:ext cx="7631693" cy="18172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de-CH" dirty="0"/>
              <a:t>In Bezug auf die Novartis sind die Standorte von Forschungszentren/Hauptsitz und Fertigung meist nahe beieinander</a:t>
            </a:r>
            <a:endParaRPr lang="de-CH" sz="2700" dirty="0">
              <a:solidFill>
                <a:schemeClr val="tx1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6059910-2168-B14D-BE95-5D84FF244557}"/>
              </a:ext>
            </a:extLst>
          </p:cNvPr>
          <p:cNvSpPr txBox="1">
            <a:spLocks/>
          </p:cNvSpPr>
          <p:nvPr/>
        </p:nvSpPr>
        <p:spPr>
          <a:xfrm>
            <a:off x="14233319" y="6551050"/>
            <a:ext cx="7631693" cy="313489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3200" dirty="0">
                <a:solidFill>
                  <a:srgbClr val="695D46"/>
                </a:solidFill>
                <a:latin typeface="Open Sans"/>
              </a:rPr>
              <a:t>In der Fertigung selbst sehen wir keine Chancen zur Verbesserung. Die Novartis versucht stets mit dem aktuellen technischen Fortschritt mitzuhalten und legt wert auf qualitativ hohe Instrumente.</a:t>
            </a:r>
            <a:endParaRPr lang="de-CH" sz="3200" dirty="0"/>
          </a:p>
        </p:txBody>
      </p:sp>
      <p:sp>
        <p:nvSpPr>
          <p:cNvPr id="14" name="TextBox 75">
            <a:extLst>
              <a:ext uri="{FF2B5EF4-FFF2-40B4-BE49-F238E27FC236}">
                <a16:creationId xmlns:a16="http://schemas.microsoft.com/office/drawing/2014/main" id="{B87D3C79-18B9-E148-8CE7-86CECCC1D7C2}"/>
              </a:ext>
            </a:extLst>
          </p:cNvPr>
          <p:cNvSpPr txBox="1"/>
          <p:nvPr/>
        </p:nvSpPr>
        <p:spPr>
          <a:xfrm>
            <a:off x="13472169" y="4204671"/>
            <a:ext cx="10129504" cy="2043636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115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Unsere Meinung</a:t>
            </a:r>
          </a:p>
        </p:txBody>
      </p:sp>
    </p:spTree>
    <p:extLst>
      <p:ext uri="{BB962C8B-B14F-4D97-AF65-F5344CB8AC3E}">
        <p14:creationId xmlns:p14="http://schemas.microsoft.com/office/powerpoint/2010/main" val="3005459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8338576" y="743713"/>
            <a:ext cx="7710701" cy="1277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66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Unser Lernfortschritt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023441" y="6416087"/>
            <a:ext cx="931665" cy="1974900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11500">
                <a:solidFill>
                  <a:schemeClr val="accent2"/>
                </a:solidFill>
                <a:latin typeface="Montserrat Light" charset="0"/>
                <a:ea typeface="Montserrat Light" charset="0"/>
                <a:cs typeface="Montserrat Light" charset="0"/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08212" y="8971512"/>
            <a:ext cx="962122" cy="2015745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11500">
                <a:solidFill>
                  <a:schemeClr val="accent3"/>
                </a:solidFill>
                <a:latin typeface="Montserrat Light" charset="0"/>
                <a:ea typeface="Montserrat Light" charset="0"/>
                <a:cs typeface="Montserrat Light" charset="0"/>
              </a:rPr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3441" y="3814088"/>
            <a:ext cx="931665" cy="1974900"/>
          </a:xfrm>
          <a:prstGeom prst="rect">
            <a:avLst/>
          </a:prstGeom>
          <a:noFill/>
        </p:spPr>
        <p:txBody>
          <a:bodyPr wrap="none" tIns="640080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11500" dirty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rPr>
              <a:t>1</a:t>
            </a:r>
          </a:p>
        </p:txBody>
      </p:sp>
      <p:sp>
        <p:nvSpPr>
          <p:cNvPr id="21" name="TextBox 42">
            <a:extLst>
              <a:ext uri="{FF2B5EF4-FFF2-40B4-BE49-F238E27FC236}">
                <a16:creationId xmlns:a16="http://schemas.microsoft.com/office/drawing/2014/main" id="{4ABDE784-892E-DF49-8A5A-B7AB475FF0C5}"/>
              </a:ext>
            </a:extLst>
          </p:cNvPr>
          <p:cNvSpPr txBox="1"/>
          <p:nvPr/>
        </p:nvSpPr>
        <p:spPr>
          <a:xfrm>
            <a:off x="4058665" y="3988760"/>
            <a:ext cx="3777829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CH" sz="3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Was wir gelernt haben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8BBB3BB-CA83-0D49-B703-925B5B3BC5F6}"/>
              </a:ext>
            </a:extLst>
          </p:cNvPr>
          <p:cNvSpPr txBox="1">
            <a:spLocks/>
          </p:cNvSpPr>
          <p:nvPr/>
        </p:nvSpPr>
        <p:spPr>
          <a:xfrm>
            <a:off x="3948118" y="4593558"/>
            <a:ext cx="7631693" cy="127599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de-CH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Wir haben wie die Geschäftsprozess der Novartis aussehen und konnten einen Einblick gewinnen.</a:t>
            </a:r>
          </a:p>
        </p:txBody>
      </p:sp>
      <p:sp>
        <p:nvSpPr>
          <p:cNvPr id="23" name="TextBox 42">
            <a:extLst>
              <a:ext uri="{FF2B5EF4-FFF2-40B4-BE49-F238E27FC236}">
                <a16:creationId xmlns:a16="http://schemas.microsoft.com/office/drawing/2014/main" id="{204072B4-F316-C643-A2F3-4D5573864E85}"/>
              </a:ext>
            </a:extLst>
          </p:cNvPr>
          <p:cNvSpPr txBox="1"/>
          <p:nvPr/>
        </p:nvSpPr>
        <p:spPr>
          <a:xfrm>
            <a:off x="4058665" y="6561011"/>
            <a:ext cx="5143652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CH" sz="3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Was uns nun das Wissen bringt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3204EF0-1350-A84D-9494-658AE6EA2779}"/>
              </a:ext>
            </a:extLst>
          </p:cNvPr>
          <p:cNvSpPr txBox="1">
            <a:spLocks/>
          </p:cNvSpPr>
          <p:nvPr/>
        </p:nvSpPr>
        <p:spPr>
          <a:xfrm>
            <a:off x="3948118" y="7165809"/>
            <a:ext cx="7631693" cy="127599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de-CH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Das neue Wisse kann uns nun etwas an den Prozesses nähern und wir wissen was alles abläuft.</a:t>
            </a:r>
          </a:p>
        </p:txBody>
      </p:sp>
      <p:sp>
        <p:nvSpPr>
          <p:cNvPr id="25" name="TextBox 42">
            <a:extLst>
              <a:ext uri="{FF2B5EF4-FFF2-40B4-BE49-F238E27FC236}">
                <a16:creationId xmlns:a16="http://schemas.microsoft.com/office/drawing/2014/main" id="{50DD5849-9BFC-464B-AF04-896DBE9813E8}"/>
              </a:ext>
            </a:extLst>
          </p:cNvPr>
          <p:cNvSpPr txBox="1"/>
          <p:nvPr/>
        </p:nvSpPr>
        <p:spPr>
          <a:xfrm>
            <a:off x="4058665" y="9059979"/>
            <a:ext cx="5505290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CH" sz="30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Was wir für nächstes Mal merken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9CE403F2-BAC6-B34C-A206-C9A35AE1972A}"/>
              </a:ext>
            </a:extLst>
          </p:cNvPr>
          <p:cNvSpPr txBox="1">
            <a:spLocks/>
          </p:cNvSpPr>
          <p:nvPr/>
        </p:nvSpPr>
        <p:spPr>
          <a:xfrm>
            <a:off x="3948118" y="9664777"/>
            <a:ext cx="7631693" cy="127599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de-CH" sz="27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Wir sollten eine Firma nehmen die bisschen öffentlicher ist und nicht so verschwiegen.</a:t>
            </a:r>
          </a:p>
        </p:txBody>
      </p:sp>
    </p:spTree>
    <p:extLst>
      <p:ext uri="{BB962C8B-B14F-4D97-AF65-F5344CB8AC3E}">
        <p14:creationId xmlns:p14="http://schemas.microsoft.com/office/powerpoint/2010/main" val="21255206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702948" y="1443593"/>
            <a:ext cx="11981205" cy="384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de-CH" sz="9600" b="1" dirty="0">
                <a:solidFill>
                  <a:schemeClr val="accent1"/>
                </a:solidFill>
                <a:latin typeface="Montserrat Bold" charset="0"/>
                <a:ea typeface="Montserrat Bold" charset="0"/>
                <a:cs typeface="Montserrat Bold" charset="0"/>
              </a:rPr>
              <a:t>Herzlichen Dank</a:t>
            </a:r>
          </a:p>
          <a:p>
            <a:pPr algn="ctr">
              <a:lnSpc>
                <a:spcPts val="10000"/>
              </a:lnSpc>
            </a:pPr>
            <a:r>
              <a:rPr lang="de-CH" sz="9600" b="1" dirty="0">
                <a:solidFill>
                  <a:schemeClr val="accent1"/>
                </a:solidFill>
                <a:latin typeface="Montserrat Bold" charset="0"/>
                <a:ea typeface="Montserrat Bold" charset="0"/>
                <a:cs typeface="Montserrat Bold" charset="0"/>
              </a:rPr>
              <a:t>Gibt es noch Fragen ?</a:t>
            </a:r>
          </a:p>
          <a:p>
            <a:pPr algn="ctr">
              <a:lnSpc>
                <a:spcPts val="10000"/>
              </a:lnSpc>
            </a:pPr>
            <a:r>
              <a:rPr lang="de-CH" sz="6600" b="1" dirty="0">
                <a:solidFill>
                  <a:schemeClr val="bg1"/>
                </a:solidFill>
                <a:latin typeface="Montserrat Bold" charset="0"/>
                <a:ea typeface="Montserrat Bold" charset="0"/>
                <a:cs typeface="Montserrat Bold" charset="0"/>
              </a:rPr>
              <a:t>Noch Fragen 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34ADFB7-1C91-3C42-B2D2-F44985BE8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1000"/>
                    </a14:imgEffect>
                    <a14:imgEffect>
                      <a14:colorTemperature colorTemp="6873"/>
                    </a14:imgEffect>
                    <a14:imgEffect>
                      <a14:saturation sat="301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076" y="350012"/>
            <a:ext cx="4224742" cy="13341290"/>
          </a:xfrm>
          <a:prstGeom prst="rect">
            <a:avLst/>
          </a:prstGeom>
          <a:effectLst>
            <a:outerShdw blurRad="228600" dir="12060000" sx="111000" sy="111000" algn="ctr" rotWithShape="0">
              <a:prstClr val="black">
                <a:alpha val="3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A65C12A-046E-B448-B75A-3D331F9C6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4718" y="1023073"/>
            <a:ext cx="4520030" cy="12443062"/>
          </a:xfrm>
          <a:prstGeom prst="rect">
            <a:avLst/>
          </a:prstGeom>
          <a:noFill/>
          <a:effectLst>
            <a:outerShdw blurRad="558800" dist="50800" dir="17460000" sx="115000" sy="115000" algn="ctr" rotWithShape="0">
              <a:srgbClr val="000000">
                <a:alpha val="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5397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Pitch Deck Light">
      <a:dk1>
        <a:srgbClr val="737572"/>
      </a:dk1>
      <a:lt1>
        <a:srgbClr val="FFFFFF"/>
      </a:lt1>
      <a:dk2>
        <a:srgbClr val="445469"/>
      </a:dk2>
      <a:lt2>
        <a:srgbClr val="FFFFFF"/>
      </a:lt2>
      <a:accent1>
        <a:srgbClr val="0E80C9"/>
      </a:accent1>
      <a:accent2>
        <a:srgbClr val="119CF4"/>
      </a:accent2>
      <a:accent3>
        <a:srgbClr val="445469"/>
      </a:accent3>
      <a:accent4>
        <a:srgbClr val="8AC153"/>
      </a:accent4>
      <a:accent5>
        <a:srgbClr val="BAEF69"/>
      </a:accent5>
      <a:accent6>
        <a:srgbClr val="A9A8AB"/>
      </a:accent6>
      <a:hlink>
        <a:srgbClr val="0E80C9"/>
      </a:hlink>
      <a:folHlink>
        <a:srgbClr val="0EA3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276</Words>
  <Application>Microsoft Macintosh PowerPoint</Application>
  <PresentationFormat>Benutzerdefiniert</PresentationFormat>
  <Paragraphs>54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7" baseType="lpstr">
      <vt:lpstr>Arial</vt:lpstr>
      <vt:lpstr>Calibri</vt:lpstr>
      <vt:lpstr>Gill Sans</vt:lpstr>
      <vt:lpstr>Montserrat Bold</vt:lpstr>
      <vt:lpstr>Montserrat Light</vt:lpstr>
      <vt:lpstr>Open Sans</vt:lpstr>
      <vt:lpstr>Open Sans Light</vt:lpstr>
      <vt:lpstr>Open Sans Regular</vt:lpstr>
      <vt:lpstr>Roboto Regular</vt:lpstr>
      <vt:lpstr>Default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Presentations</dc:title>
  <dc:subject/>
  <dc:creator>vmuser</dc:creator>
  <cp:keywords/>
  <dc:description/>
  <cp:lastModifiedBy>Roulet, Etienne (GIBM)</cp:lastModifiedBy>
  <cp:revision>6392</cp:revision>
  <dcterms:created xsi:type="dcterms:W3CDTF">2014-11-12T21:47:38Z</dcterms:created>
  <dcterms:modified xsi:type="dcterms:W3CDTF">2018-06-26T20:25:42Z</dcterms:modified>
  <cp:category/>
</cp:coreProperties>
</file>