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368" r:id="rId2"/>
    <p:sldId id="2370" r:id="rId3"/>
    <p:sldId id="2366" r:id="rId4"/>
    <p:sldId id="2235" r:id="rId5"/>
    <p:sldId id="2372" r:id="rId6"/>
    <p:sldId id="2371" r:id="rId7"/>
    <p:sldId id="2367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552"/>
    <a:srgbClr val="A6D9EC"/>
    <a:srgbClr val="0071B8"/>
    <a:srgbClr val="EF7701"/>
    <a:srgbClr val="F0AB00"/>
    <a:srgbClr val="FFC737"/>
    <a:srgbClr val="000000"/>
    <a:srgbClr val="001334"/>
    <a:srgbClr val="000820"/>
    <a:srgbClr val="000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098" autoAdjust="0"/>
  </p:normalViewPr>
  <p:slideViewPr>
    <p:cSldViewPr snapToGrid="0" snapToObjects="1">
      <p:cViewPr varScale="1">
        <p:scale>
          <a:sx n="57" d="100"/>
          <a:sy n="57" d="100"/>
        </p:scale>
        <p:origin x="616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45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6576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85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29846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2558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959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40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/>
          <p:cNvSpPr txBox="1"/>
          <p:nvPr/>
        </p:nvSpPr>
        <p:spPr>
          <a:xfrm>
            <a:off x="21831706" y="13206101"/>
            <a:ext cx="686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Copyright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Roulet</a:t>
            </a:r>
            <a:r>
              <a:rPr lang="de-CH" sz="18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F22CE4-B3FC-9E47-A48D-4261DB11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25" y="2423160"/>
            <a:ext cx="13390880" cy="1004316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" y="1142419"/>
            <a:ext cx="10965767" cy="731051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F30A6B-841D-AA49-8046-58343C66DA00}"/>
              </a:ext>
            </a:extLst>
          </p:cNvPr>
          <p:cNvSpPr/>
          <p:nvPr/>
        </p:nvSpPr>
        <p:spPr>
          <a:xfrm>
            <a:off x="975614" y="5849035"/>
            <a:ext cx="3605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Fertigungsprozess</a:t>
            </a:r>
          </a:p>
        </p:txBody>
      </p:sp>
    </p:spTree>
    <p:extLst>
      <p:ext uri="{BB962C8B-B14F-4D97-AF65-F5344CB8AC3E}">
        <p14:creationId xmlns:p14="http://schemas.microsoft.com/office/powerpoint/2010/main" val="181341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lh4.googleusercontent.com/lXanQ0HMWvbGkIC4VgQO8NZEaK5fBOS2YV1dK_3BivD0zqM_32GQFadrhCKnUK6vlfI92yHyw7Ml3_hFp85PK5ZM7igaVVzcMIL-9XJ0Vd3LORVMcf-NogTbkyDZY8Z28mcIT897"/>
          <p:cNvSpPr>
            <a:spLocks noChangeAspect="1" noChangeArrowheads="1"/>
          </p:cNvSpPr>
          <p:nvPr/>
        </p:nvSpPr>
        <p:spPr bwMode="auto">
          <a:xfrm>
            <a:off x="130175" y="-2133600"/>
            <a:ext cx="59436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6" name="Picture 2" descr="https://lh5.googleusercontent.com/Iu5VHEUVQ4nEnpFJ2PKqObAqsfT2OeF1SY-PFs2tvwenMSQar9I3dJkOUDvsbep9nEBzUnW3GGuT53gTRRwzhkG-8k4WzBmdAzdY_cOdxW3ja-G9Pk76NyUSr7te2PCSX9jZsb4o">
            <a:extLst>
              <a:ext uri="{FF2B5EF4-FFF2-40B4-BE49-F238E27FC236}">
                <a16:creationId xmlns:a16="http://schemas.microsoft.com/office/drawing/2014/main" id="{C7DC1835-FD73-F04C-B2E7-96F553B0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55" y="821906"/>
            <a:ext cx="21537740" cy="328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114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125 L 0 -1.490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/>
          <p:cNvSpPr/>
          <p:nvPr/>
        </p:nvSpPr>
        <p:spPr>
          <a:xfrm>
            <a:off x="18184037" y="1733692"/>
            <a:ext cx="5973230" cy="6733919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Open Sans Regular" charset="0"/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12438002" y="6143881"/>
            <a:ext cx="5973230" cy="6733919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Open Sans 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2174" y="5409335"/>
            <a:ext cx="6684266" cy="260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0"/>
              </a:lnSpc>
            </a:pPr>
            <a:r>
              <a:rPr lang="de-CH" sz="8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Der Fertigungs-</a:t>
            </a:r>
          </a:p>
          <a:p>
            <a:pPr>
              <a:lnSpc>
                <a:spcPts val="10000"/>
              </a:lnSpc>
            </a:pPr>
            <a:r>
              <a:rPr lang="de-CH" sz="8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Prozess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6774" y="8345873"/>
            <a:ext cx="668003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dirty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Warum wir genau diesen Prozess wählten</a:t>
            </a:r>
          </a:p>
        </p:txBody>
      </p:sp>
      <p:sp>
        <p:nvSpPr>
          <p:cNvPr id="45" name="Parallelogram 44"/>
          <p:cNvSpPr/>
          <p:nvPr/>
        </p:nvSpPr>
        <p:spPr>
          <a:xfrm>
            <a:off x="9897436" y="1760999"/>
            <a:ext cx="5973230" cy="6733919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Open Sans Regular" charset="0"/>
            </a:endParaRPr>
          </a:p>
        </p:txBody>
      </p:sp>
      <p:sp>
        <p:nvSpPr>
          <p:cNvPr id="16" name="Shape 2641"/>
          <p:cNvSpPr/>
          <p:nvPr/>
        </p:nvSpPr>
        <p:spPr>
          <a:xfrm>
            <a:off x="1712174" y="3332199"/>
            <a:ext cx="2473962" cy="157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CH" sz="2999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FCEDAC89-546B-B647-813B-A7F14106EA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b="-203"/>
          <a:stretch/>
        </p:blipFill>
        <p:spPr>
          <a:xfrm>
            <a:off x="9897436" y="1760998"/>
            <a:ext cx="5973231" cy="6733919"/>
          </a:xfrm>
        </p:spPr>
      </p:pic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AAF51F23-1078-5743-9D3B-B45E6789049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t="407" r="31031" b="-407"/>
          <a:stretch/>
        </p:blipFill>
        <p:spPr>
          <a:xfrm>
            <a:off x="18184037" y="1760999"/>
            <a:ext cx="5963377" cy="6706612"/>
          </a:xfrm>
        </p:spPr>
      </p:pic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6B441450-61C3-F14B-8F65-91A95F0B67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" t="425" r="40424" b="-425"/>
          <a:stretch/>
        </p:blipFill>
        <p:spPr>
          <a:xfrm>
            <a:off x="12467634" y="6095071"/>
            <a:ext cx="5963377" cy="6706612"/>
          </a:xfrm>
        </p:spPr>
      </p:pic>
    </p:spTree>
    <p:extLst>
      <p:ext uri="{BB962C8B-B14F-4D97-AF65-F5344CB8AC3E}">
        <p14:creationId xmlns:p14="http://schemas.microsoft.com/office/powerpoint/2010/main" val="1498842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8968006" y="743713"/>
            <a:ext cx="6451831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Fertigungsprozess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192573" y="9193806"/>
            <a:ext cx="164089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Lagerung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5082026" y="9798604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Das fertige Produkt wird nun abhängig vom Auslöser zu bestimmten Standorten verschickt.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92573" y="3988760"/>
            <a:ext cx="11144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Druck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5082026" y="4593558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Um Medikamente gut ausliefern zu können müssen diese in einer Verpackung gesammelt werden.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92573" y="6567837"/>
            <a:ext cx="205498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Verpackung</a:t>
            </a: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15082026" y="7172635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Die Resultate aus Druck- und Herstellungsprozess werden in diesem Schritt zusammengeführt.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55380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553801" y="8971512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6"/>
                </a:solidFill>
                <a:latin typeface="Montserrat Light" charset="0"/>
                <a:ea typeface="Montserrat Light" charset="0"/>
                <a:cs typeface="Montserrat Light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5380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4"/>
                </a:solidFill>
                <a:latin typeface="Montserrat Light" charset="0"/>
                <a:ea typeface="Montserrat Light" charset="0"/>
                <a:cs typeface="Montserrat Light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62213" y="9193806"/>
            <a:ext cx="200965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Herstellung</a:t>
            </a: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551666" y="9798604"/>
            <a:ext cx="7631693" cy="18172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Nachdem der Input rechtmäßig überprüft und beschaffen wurde, beginnt synchron zum später erläuterten Druck-Prozess die Herstellung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62213" y="3988760"/>
            <a:ext cx="156324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Auslöser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551666" y="4593558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Hier werden die Auslösung der Fertigung angesteuert.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62213" y="6567837"/>
            <a:ext cx="10406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Input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551666" y="7172635"/>
            <a:ext cx="7631693" cy="7144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Als Input gelten der aufgegebene Auftrag der Auslöser. 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344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3"/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344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6634721" y="743713"/>
            <a:ext cx="11118428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Wertung des Fertigungsprozess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344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3"/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344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4ABDE784-892E-DF49-8A5A-B7AB475FF0C5}"/>
              </a:ext>
            </a:extLst>
          </p:cNvPr>
          <p:cNvSpPr txBox="1"/>
          <p:nvPr/>
        </p:nvSpPr>
        <p:spPr>
          <a:xfrm>
            <a:off x="4058665" y="3988760"/>
            <a:ext cx="278274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Ruf der Novartis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8BBB3BB-CA83-0D49-B703-925B5B3BC5F6}"/>
              </a:ext>
            </a:extLst>
          </p:cNvPr>
          <p:cNvSpPr txBox="1">
            <a:spLocks/>
          </p:cNvSpPr>
          <p:nvPr/>
        </p:nvSpPr>
        <p:spPr>
          <a:xfrm>
            <a:off x="3948118" y="4593558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Die Novartis hat bezüglich der Zuverlässigkeit der Fertigung einen guten Ruf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204072B4-F316-C643-A2F3-4D5573864E85}"/>
              </a:ext>
            </a:extLst>
          </p:cNvPr>
          <p:cNvSpPr txBox="1"/>
          <p:nvPr/>
        </p:nvSpPr>
        <p:spPr>
          <a:xfrm>
            <a:off x="4058665" y="6394869"/>
            <a:ext cx="14573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Produkt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3204EF0-1350-A84D-9494-658AE6EA2779}"/>
              </a:ext>
            </a:extLst>
          </p:cNvPr>
          <p:cNvSpPr txBox="1">
            <a:spLocks/>
          </p:cNvSpPr>
          <p:nvPr/>
        </p:nvSpPr>
        <p:spPr>
          <a:xfrm>
            <a:off x="3948117" y="6931556"/>
            <a:ext cx="7631693" cy="18172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Neben der Forschung ist die Fertigung der wohl wichtigste Prozess eines jeden Pharmaunternehmens, da hier das eigentliche Produkt entsteht.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50DD5849-9BFC-464B-AF04-896DBE9813E8}"/>
              </a:ext>
            </a:extLst>
          </p:cNvPr>
          <p:cNvSpPr txBox="1"/>
          <p:nvPr/>
        </p:nvSpPr>
        <p:spPr>
          <a:xfrm>
            <a:off x="4058665" y="9059979"/>
            <a:ext cx="236173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Verfügbarkeit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CE403F2-BAC6-B34C-A206-C9A35AE1972A}"/>
              </a:ext>
            </a:extLst>
          </p:cNvPr>
          <p:cNvSpPr txBox="1">
            <a:spLocks/>
          </p:cNvSpPr>
          <p:nvPr/>
        </p:nvSpPr>
        <p:spPr>
          <a:xfrm>
            <a:off x="3948118" y="9664777"/>
            <a:ext cx="7631693" cy="18172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In Bezug auf die Novartis sind die Standorte von Forschungszentren/Hauptsitz und Fertigung meist nahe beieinander.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059910-2168-B14D-BE95-5D84FF244557}"/>
              </a:ext>
            </a:extLst>
          </p:cNvPr>
          <p:cNvSpPr txBox="1">
            <a:spLocks/>
          </p:cNvSpPr>
          <p:nvPr/>
        </p:nvSpPr>
        <p:spPr>
          <a:xfrm>
            <a:off x="14233319" y="6551050"/>
            <a:ext cx="7631693" cy="31348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>
                <a:solidFill>
                  <a:srgbClr val="695D46"/>
                </a:solidFill>
                <a:latin typeface="Open Sans"/>
              </a:rPr>
              <a:t>In der Fertigung selbst sehen wir keine Chancen zur Verbesserung. Die Novartis versucht stets mit dem aktuellen technischen Fortschritt mitzuhalten und legt wert auf qualitativ hohe Instrumente.</a:t>
            </a:r>
            <a:endParaRPr lang="de-CH" sz="3200" dirty="0"/>
          </a:p>
        </p:txBody>
      </p:sp>
      <p:sp>
        <p:nvSpPr>
          <p:cNvPr id="14" name="TextBox 75">
            <a:extLst>
              <a:ext uri="{FF2B5EF4-FFF2-40B4-BE49-F238E27FC236}">
                <a16:creationId xmlns:a16="http://schemas.microsoft.com/office/drawing/2014/main" id="{B87D3C79-18B9-E148-8CE7-86CECCC1D7C2}"/>
              </a:ext>
            </a:extLst>
          </p:cNvPr>
          <p:cNvSpPr txBox="1"/>
          <p:nvPr/>
        </p:nvSpPr>
        <p:spPr>
          <a:xfrm>
            <a:off x="13472169" y="4204671"/>
            <a:ext cx="10129504" cy="2043636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Unsere Meinung</a:t>
            </a:r>
          </a:p>
        </p:txBody>
      </p:sp>
    </p:spTree>
    <p:extLst>
      <p:ext uri="{BB962C8B-B14F-4D97-AF65-F5344CB8AC3E}">
        <p14:creationId xmlns:p14="http://schemas.microsoft.com/office/powerpoint/2010/main" val="3005459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8338576" y="743713"/>
            <a:ext cx="7710701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Unser Lernfortschritt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344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3"/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344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4ABDE784-892E-DF49-8A5A-B7AB475FF0C5}"/>
              </a:ext>
            </a:extLst>
          </p:cNvPr>
          <p:cNvSpPr txBox="1"/>
          <p:nvPr/>
        </p:nvSpPr>
        <p:spPr>
          <a:xfrm>
            <a:off x="4058665" y="3988760"/>
            <a:ext cx="377782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Was wir gelernt haben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8BBB3BB-CA83-0D49-B703-925B5B3BC5F6}"/>
              </a:ext>
            </a:extLst>
          </p:cNvPr>
          <p:cNvSpPr txBox="1">
            <a:spLocks/>
          </p:cNvSpPr>
          <p:nvPr/>
        </p:nvSpPr>
        <p:spPr>
          <a:xfrm>
            <a:off x="3948118" y="4593558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Wir haben wie die Geschäftsprozess der Novartis aussehen und konnten einen Einblick gewinnen.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204072B4-F316-C643-A2F3-4D5573864E85}"/>
              </a:ext>
            </a:extLst>
          </p:cNvPr>
          <p:cNvSpPr txBox="1"/>
          <p:nvPr/>
        </p:nvSpPr>
        <p:spPr>
          <a:xfrm>
            <a:off x="4058665" y="6561011"/>
            <a:ext cx="514365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Was uns nun das Wissen bringt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3204EF0-1350-A84D-9494-658AE6EA2779}"/>
              </a:ext>
            </a:extLst>
          </p:cNvPr>
          <p:cNvSpPr txBox="1">
            <a:spLocks/>
          </p:cNvSpPr>
          <p:nvPr/>
        </p:nvSpPr>
        <p:spPr>
          <a:xfrm>
            <a:off x="3948118" y="7165809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Das neue Wisse kann uns nun etwas an den Prozesses nähern und wir wissen was alles abläuft.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50DD5849-9BFC-464B-AF04-896DBE9813E8}"/>
              </a:ext>
            </a:extLst>
          </p:cNvPr>
          <p:cNvSpPr txBox="1"/>
          <p:nvPr/>
        </p:nvSpPr>
        <p:spPr>
          <a:xfrm>
            <a:off x="4058665" y="9059979"/>
            <a:ext cx="550529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Was wir für nächstes Mal merken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CE403F2-BAC6-B34C-A206-C9A35AE1972A}"/>
              </a:ext>
            </a:extLst>
          </p:cNvPr>
          <p:cNvSpPr txBox="1">
            <a:spLocks/>
          </p:cNvSpPr>
          <p:nvPr/>
        </p:nvSpPr>
        <p:spPr>
          <a:xfrm>
            <a:off x="3948118" y="9664777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Wir sollten eine Firma nehmen die bisschen öffentlicher ist und nicht so verschwiegen.</a:t>
            </a:r>
          </a:p>
        </p:txBody>
      </p:sp>
    </p:spTree>
    <p:extLst>
      <p:ext uri="{BB962C8B-B14F-4D97-AF65-F5344CB8AC3E}">
        <p14:creationId xmlns:p14="http://schemas.microsoft.com/office/powerpoint/2010/main" val="2125520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2948" y="1443593"/>
            <a:ext cx="11981205" cy="38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9600" b="1" dirty="0">
                <a:solidFill>
                  <a:schemeClr val="accent1"/>
                </a:solidFill>
                <a:latin typeface="Montserrat Bold" charset="0"/>
                <a:ea typeface="Montserrat Bold" charset="0"/>
                <a:cs typeface="Montserrat Bold" charset="0"/>
              </a:rPr>
              <a:t>Herzlichen Dank</a:t>
            </a:r>
          </a:p>
          <a:p>
            <a:pPr algn="ctr">
              <a:lnSpc>
                <a:spcPts val="10000"/>
              </a:lnSpc>
            </a:pPr>
            <a:r>
              <a:rPr lang="de-CH" sz="9600" b="1" dirty="0">
                <a:solidFill>
                  <a:schemeClr val="accent1"/>
                </a:solidFill>
                <a:latin typeface="Montserrat Bold" charset="0"/>
                <a:ea typeface="Montserrat Bold" charset="0"/>
                <a:cs typeface="Montserrat Bold" charset="0"/>
              </a:rPr>
              <a:t>Gibt es noch Fragen ?</a:t>
            </a:r>
          </a:p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Noch Fragen 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4ADFB7-1C91-3C42-B2D2-F44985BE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1000"/>
                    </a14:imgEffect>
                    <a14:imgEffect>
                      <a14:colorTemperature colorTemp="6873"/>
                    </a14:imgEffect>
                    <a14:imgEffect>
                      <a14:saturation sat="301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6" y="350012"/>
            <a:ext cx="4224742" cy="13341290"/>
          </a:xfrm>
          <a:prstGeom prst="rect">
            <a:avLst/>
          </a:prstGeom>
          <a:effectLst>
            <a:outerShdw blurRad="228600" dir="12060000" sx="111000" sy="111000" algn="ctr" rotWithShape="0">
              <a:prstClr val="black">
                <a:alpha val="3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A65C12A-046E-B448-B75A-3D331F9C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718" y="1023073"/>
            <a:ext cx="4520030" cy="12443062"/>
          </a:xfrm>
          <a:prstGeom prst="rect">
            <a:avLst/>
          </a:prstGeom>
          <a:noFill/>
          <a:effectLst>
            <a:outerShdw blurRad="558800" dist="50800" dir="17460000" sx="115000" sy="115000" algn="ctr" rotWithShape="0">
              <a:srgbClr val="000000">
                <a:alpha val="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39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Macintosh PowerPoint</Application>
  <PresentationFormat>Benutzerdefiniert</PresentationFormat>
  <Paragraphs>54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Gill Sans</vt:lpstr>
      <vt:lpstr>Montserrat Bold</vt:lpstr>
      <vt:lpstr>Montserrat Light</vt:lpstr>
      <vt:lpstr>Open Sans</vt:lpstr>
      <vt:lpstr>Open Sans Light</vt:lpstr>
      <vt:lpstr>Open Sans Regular</vt:lpstr>
      <vt:lpstr>Roboto Regular</vt:lpstr>
      <vt:lpstr>Default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>vmuser</dc:creator>
  <cp:keywords/>
  <dc:description/>
  <cp:lastModifiedBy>Roulet, Etienne (GIBM)</cp:lastModifiedBy>
  <cp:revision>6393</cp:revision>
  <dcterms:created xsi:type="dcterms:W3CDTF">2014-11-12T21:47:38Z</dcterms:created>
  <dcterms:modified xsi:type="dcterms:W3CDTF">2018-06-27T10:47:09Z</dcterms:modified>
  <cp:category/>
</cp:coreProperties>
</file>