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aleway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regular.fntdata"/><Relationship Id="rId14" Type="http://schemas.openxmlformats.org/officeDocument/2006/relationships/slide" Target="slides/slide9.xml"/><Relationship Id="rId17" Type="http://schemas.openxmlformats.org/officeDocument/2006/relationships/font" Target="fonts/Raleway-italic.fntdata"/><Relationship Id="rId16" Type="http://schemas.openxmlformats.org/officeDocument/2006/relationships/font" Target="fonts/Raleway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Raleway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6fa3c898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6fa3c8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6fa3c898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6fa3c89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c6fa3c898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c6fa3c89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c6fa3c898_0_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c6fa3c89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c6fa3c898_0_7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c6fa3c898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fcde7124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fcde7124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fcde71247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fcde71247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fcde71247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fcde71247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fcde71247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fcde71247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Datenschutz</a:t>
            </a:r>
            <a:r>
              <a:rPr lang="de"/>
              <a:t>:</a:t>
            </a:r>
            <a:br>
              <a:rPr lang="de"/>
            </a:b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Cassiel Hilbe / Cedric Buser</a:t>
            </a:r>
            <a:r>
              <a:rPr lang="de"/>
              <a:t>• 13.08.2018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Datenschutz generell</a:t>
            </a:r>
            <a:endParaRPr/>
          </a:p>
        </p:txBody>
      </p:sp>
      <p:sp>
        <p:nvSpPr>
          <p:cNvPr id="79" name="Google Shape;79;p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de" sz="1150">
                <a:solidFill>
                  <a:srgbClr val="45454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Dieses Gesetz bezweckt den Schutz der Persönlichkeit und der Grundrechte von Personen, über die Daten bearbeitet werden.</a:t>
            </a:r>
            <a:endParaRPr sz="1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type="title"/>
          </p:nvPr>
        </p:nvSpPr>
        <p:spPr>
          <a:xfrm>
            <a:off x="1357525" y="56720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4 Dinge welche am meisten geschützt werden müssen</a:t>
            </a:r>
            <a:endParaRPr/>
          </a:p>
        </p:txBody>
      </p:sp>
      <p:sp>
        <p:nvSpPr>
          <p:cNvPr id="85" name="Google Shape;85;p15"/>
          <p:cNvSpPr txBox="1"/>
          <p:nvPr>
            <p:ph idx="1" type="body"/>
          </p:nvPr>
        </p:nvSpPr>
        <p:spPr>
          <a:xfrm>
            <a:off x="157150" y="1742875"/>
            <a:ext cx="2007000" cy="15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2100">
                <a:solidFill>
                  <a:schemeClr val="dk1"/>
                </a:solidFill>
              </a:rPr>
              <a:t>1.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>
              <a:lnSpc>
                <a:spcPct val="16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de" sz="1150">
                <a:solidFill>
                  <a:srgbClr val="454545"/>
                </a:solidFill>
                <a:latin typeface="Arial"/>
                <a:ea typeface="Arial"/>
                <a:cs typeface="Arial"/>
                <a:sym typeface="Arial"/>
              </a:rPr>
              <a:t>die religiösen, weltanschaulichen,</a:t>
            </a:r>
            <a:r>
              <a:rPr lang="de" sz="1150">
                <a:solidFill>
                  <a:srgbClr val="454545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de" sz="1150">
                <a:solidFill>
                  <a:srgbClr val="454545"/>
                </a:solidFill>
                <a:latin typeface="Arial"/>
                <a:ea typeface="Arial"/>
                <a:cs typeface="Arial"/>
                <a:sym typeface="Arial"/>
              </a:rPr>
              <a:t>politischen oder gewerkschaftlichen Ansichten oder Tätigkeiten,</a:t>
            </a:r>
            <a:endParaRPr sz="1600"/>
          </a:p>
        </p:txBody>
      </p:sp>
      <p:sp>
        <p:nvSpPr>
          <p:cNvPr id="86" name="Google Shape;86;p15"/>
          <p:cNvSpPr txBox="1"/>
          <p:nvPr>
            <p:ph idx="1" type="body"/>
          </p:nvPr>
        </p:nvSpPr>
        <p:spPr>
          <a:xfrm>
            <a:off x="2421275" y="1742875"/>
            <a:ext cx="2007000" cy="15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2100">
                <a:solidFill>
                  <a:schemeClr val="dk1"/>
                </a:solidFill>
              </a:rPr>
              <a:t>2</a:t>
            </a:r>
            <a:r>
              <a:rPr b="1" lang="de" sz="2100">
                <a:solidFill>
                  <a:schemeClr val="dk1"/>
                </a:solidFill>
              </a:rPr>
              <a:t>.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>
              <a:lnSpc>
                <a:spcPct val="16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de" sz="1150">
                <a:solidFill>
                  <a:srgbClr val="454545"/>
                </a:solidFill>
                <a:latin typeface="Arial"/>
                <a:ea typeface="Arial"/>
                <a:cs typeface="Arial"/>
                <a:sym typeface="Arial"/>
              </a:rPr>
              <a:t>die Gesundheit, die Intimsphäre oder die Rassenzugehörigkeit</a:t>
            </a:r>
            <a:endParaRPr sz="1150">
              <a:solidFill>
                <a:srgbClr val="45454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5"/>
          <p:cNvSpPr txBox="1"/>
          <p:nvPr>
            <p:ph idx="1" type="body"/>
          </p:nvPr>
        </p:nvSpPr>
        <p:spPr>
          <a:xfrm>
            <a:off x="4572000" y="1782750"/>
            <a:ext cx="2007000" cy="15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2100">
                <a:solidFill>
                  <a:schemeClr val="dk1"/>
                </a:solidFill>
              </a:rPr>
              <a:t>3</a:t>
            </a:r>
            <a:r>
              <a:rPr b="1" lang="de" sz="2100">
                <a:solidFill>
                  <a:schemeClr val="dk1"/>
                </a:solidFill>
              </a:rPr>
              <a:t>.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>
              <a:lnSpc>
                <a:spcPct val="16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de" sz="1150">
                <a:solidFill>
                  <a:srgbClr val="454545"/>
                </a:solidFill>
                <a:latin typeface="Arial"/>
                <a:ea typeface="Arial"/>
                <a:cs typeface="Arial"/>
                <a:sym typeface="Arial"/>
              </a:rPr>
              <a:t>Massnahmen der sozialen Hilfe,</a:t>
            </a:r>
            <a:endParaRPr sz="1150">
              <a:solidFill>
                <a:srgbClr val="45454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45454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5"/>
          <p:cNvSpPr txBox="1"/>
          <p:nvPr>
            <p:ph idx="1" type="body"/>
          </p:nvPr>
        </p:nvSpPr>
        <p:spPr>
          <a:xfrm>
            <a:off x="6670150" y="1833925"/>
            <a:ext cx="2007000" cy="15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2100">
                <a:solidFill>
                  <a:schemeClr val="dk1"/>
                </a:solidFill>
              </a:rPr>
              <a:t>4</a:t>
            </a:r>
            <a:r>
              <a:rPr b="1" lang="de" sz="2100">
                <a:solidFill>
                  <a:schemeClr val="dk1"/>
                </a:solidFill>
              </a:rPr>
              <a:t>.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>
              <a:lnSpc>
                <a:spcPct val="16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de" sz="1150">
                <a:solidFill>
                  <a:srgbClr val="454545"/>
                </a:solidFill>
                <a:latin typeface="Arial"/>
                <a:ea typeface="Arial"/>
                <a:cs typeface="Arial"/>
                <a:sym typeface="Arial"/>
              </a:rPr>
              <a:t>administrative oder strafrechtliche Verfolgungen und Sanktionen</a:t>
            </a:r>
            <a:endParaRPr sz="1150">
              <a:solidFill>
                <a:srgbClr val="45454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Personendaten</a:t>
            </a:r>
            <a:endParaRPr/>
          </a:p>
        </p:txBody>
      </p:sp>
      <p:sp>
        <p:nvSpPr>
          <p:cNvPr id="94" name="Google Shape;94;p16"/>
          <p:cNvSpPr txBox="1"/>
          <p:nvPr>
            <p:ph idx="1" type="body"/>
          </p:nvPr>
        </p:nvSpPr>
        <p:spPr>
          <a:xfrm>
            <a:off x="647828" y="1436200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200"/>
              </a:spcAft>
              <a:buNone/>
            </a:pPr>
            <a:r>
              <a:rPr b="1" lang="de" sz="2100">
                <a:solidFill>
                  <a:schemeClr val="dk1"/>
                </a:solidFill>
              </a:rPr>
              <a:t>Müssen durch Technischen und Organisatorischen </a:t>
            </a:r>
            <a:r>
              <a:rPr b="1" lang="de" sz="2100">
                <a:solidFill>
                  <a:schemeClr val="dk1"/>
                </a:solidFill>
              </a:rPr>
              <a:t>Maßnahmen für unbefugte geschützt werden</a:t>
            </a:r>
            <a:endParaRPr b="1" sz="2100">
              <a:solidFill>
                <a:schemeClr val="dk1"/>
              </a:solidFill>
            </a:endParaRPr>
          </a:p>
        </p:txBody>
      </p:sp>
      <p:sp>
        <p:nvSpPr>
          <p:cNvPr id="95" name="Google Shape;95;p16"/>
          <p:cNvSpPr txBox="1"/>
          <p:nvPr/>
        </p:nvSpPr>
        <p:spPr>
          <a:xfrm>
            <a:off x="4337375" y="1559700"/>
            <a:ext cx="4188300" cy="15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Bundesrat hat aber keine Mindestanforderungen </a:t>
            </a:r>
            <a:r>
              <a:rPr lang="de"/>
              <a:t>bestimmt</a:t>
            </a:r>
            <a:r>
              <a:rPr lang="de"/>
              <a:t> wie die Daten geschützt werden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/>
          <p:nvPr>
            <p:ph type="title"/>
          </p:nvPr>
        </p:nvSpPr>
        <p:spPr>
          <a:xfrm>
            <a:off x="0" y="1912650"/>
            <a:ext cx="45696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Spotify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9.99 Euro / Monat</a:t>
            </a:r>
            <a:endParaRPr/>
          </a:p>
        </p:txBody>
      </p:sp>
      <p:sp>
        <p:nvSpPr>
          <p:cNvPr id="101" name="Google Shape;101;p1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de"/>
              <a:t>Spotify: 21%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de"/>
              <a:t>Plattenlabels: 73%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1600"/>
              </a:spcAft>
              <a:buSzPts val="1800"/>
              <a:buAutoNum type="arabicPeriod"/>
            </a:pPr>
            <a:r>
              <a:rPr lang="de"/>
              <a:t>Künstler: 6%</a:t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Konkrete Streaming Verdienste</a:t>
            </a:r>
            <a:endParaRPr/>
          </a:p>
        </p:txBody>
      </p:sp>
      <p:sp>
        <p:nvSpPr>
          <p:cNvPr id="107" name="Google Shape;107;p18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de"/>
              <a:t>Je nach Künstler 0,006 - 0,032 Dollar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/>
          <p:nvPr>
            <p:ph type="title"/>
          </p:nvPr>
        </p:nvSpPr>
        <p:spPr>
          <a:xfrm>
            <a:off x="423600" y="1395000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2400"/>
              <a:t>Globales Hit Album: 425’000</a:t>
            </a:r>
            <a:endParaRPr sz="24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2400"/>
              <a:t>Top 10 Album: 125’000</a:t>
            </a:r>
            <a:endParaRPr sz="24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2400"/>
              <a:t>beliebtes Indie Album: 76’000</a:t>
            </a:r>
            <a:endParaRPr sz="24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2400"/>
              <a:t>Normales Indie Album: 3’300</a:t>
            </a:r>
            <a:endParaRPr sz="24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152400"/>
            <a:ext cx="8526122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152400"/>
            <a:ext cx="6791158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