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8" r:id="rId3"/>
    <p:sldId id="285" r:id="rId4"/>
    <p:sldId id="259" r:id="rId5"/>
    <p:sldId id="261" r:id="rId6"/>
    <p:sldId id="286" r:id="rId7"/>
    <p:sldId id="287" r:id="rId8"/>
    <p:sldId id="262" r:id="rId9"/>
    <p:sldId id="260" r:id="rId10"/>
    <p:sldId id="263" r:id="rId11"/>
    <p:sldId id="272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8" r:id="rId20"/>
    <p:sldId id="297" r:id="rId21"/>
    <p:sldId id="278" r:id="rId22"/>
    <p:sldId id="276" r:id="rId23"/>
    <p:sldId id="265" r:id="rId24"/>
    <p:sldId id="296" r:id="rId25"/>
    <p:sldId id="27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5"/>
    <a:srgbClr val="F66A6D"/>
    <a:srgbClr val="FFC000"/>
    <a:srgbClr val="01B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ABD529-0CC9-497E-B0EE-A7CD62367FF8}">
  <a:tblStyle styleId="{DDABD529-0CC9-497E-B0EE-A7CD62367F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9"/>
    <p:restoredTop sz="94586"/>
  </p:normalViewPr>
  <p:slideViewPr>
    <p:cSldViewPr snapToGrid="0" snapToObjects="1">
      <p:cViewPr>
        <p:scale>
          <a:sx n="132" d="100"/>
          <a:sy n="132" d="100"/>
        </p:scale>
        <p:origin x="14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err="1" smtClean="0"/>
              <a:t>e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err="1" smtClean="0"/>
              <a:t>e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52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699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319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961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858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43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5103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724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smtClean="0"/>
              <a:t>v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572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dirty="0" err="1" smtClean="0"/>
              <a:t>e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dirty="0" err="1" smtClean="0"/>
              <a:t>e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smtClean="0"/>
              <a:t>v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13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smtClean="0"/>
              <a:t>p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9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smtClean="0"/>
              <a:t>p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smtClean="0"/>
              <a:t>p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8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5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err="1" smtClean="0"/>
              <a:t>e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err="1" smtClean="0"/>
              <a:t>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‹Nr.›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‹Nr.›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‹Nr.›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○"/>
              <a:defRPr/>
            </a:lvl1pPr>
            <a:lvl2pPr lvl="1">
              <a:spcBef>
                <a:spcPts val="0"/>
              </a:spcBef>
              <a:buSzPts val="2000"/>
              <a:buChar char="◦"/>
              <a:defRPr/>
            </a:lvl2pPr>
            <a:lvl3pPr lvl="2">
              <a:spcBef>
                <a:spcPts val="0"/>
              </a:spcBef>
              <a:buSzPts val="2000"/>
              <a:buChar char="◦"/>
              <a:defRPr/>
            </a:lvl3pPr>
            <a:lvl4pPr lvl="3">
              <a:spcBef>
                <a:spcPts val="0"/>
              </a:spcBef>
              <a:buSzPts val="2000"/>
              <a:buChar char="◦"/>
              <a:defRPr/>
            </a:lvl4pPr>
            <a:lvl5pPr lvl="4">
              <a:spcBef>
                <a:spcPts val="0"/>
              </a:spcBef>
              <a:buSzPts val="2000"/>
              <a:buChar char="◦"/>
              <a:defRPr/>
            </a:lvl5pPr>
            <a:lvl6pPr lvl="5">
              <a:spcBef>
                <a:spcPts val="0"/>
              </a:spcBef>
              <a:buSzPts val="2000"/>
              <a:buChar char="◦"/>
              <a:defRPr/>
            </a:lvl6pPr>
            <a:lvl7pPr lvl="6">
              <a:spcBef>
                <a:spcPts val="0"/>
              </a:spcBef>
              <a:buSzPts val="2000"/>
              <a:buChar char="◦"/>
              <a:defRPr/>
            </a:lvl7pPr>
            <a:lvl8pPr lvl="7">
              <a:spcBef>
                <a:spcPts val="0"/>
              </a:spcBef>
              <a:buSzPts val="2000"/>
              <a:buChar char="◦"/>
              <a:defRPr/>
            </a:lvl8pPr>
            <a:lvl9pPr lvl="8">
              <a:spcBef>
                <a:spcPts val="0"/>
              </a:spcBef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○"/>
              <a:defRPr sz="1800"/>
            </a:lvl1pPr>
            <a:lvl2pPr lvl="1">
              <a:spcBef>
                <a:spcPts val="0"/>
              </a:spcBef>
              <a:buSzPts val="1800"/>
              <a:buChar char="◦"/>
              <a:defRPr sz="1800"/>
            </a:lvl2pPr>
            <a:lvl3pPr lvl="2">
              <a:spcBef>
                <a:spcPts val="0"/>
              </a:spcBef>
              <a:buSzPts val="1800"/>
              <a:buChar char="◦"/>
              <a:defRPr sz="1800"/>
            </a:lvl3pPr>
            <a:lvl4pPr lvl="3">
              <a:spcBef>
                <a:spcPts val="0"/>
              </a:spcBef>
              <a:buSzPts val="1800"/>
              <a:buChar char="◦"/>
              <a:defRPr sz="1800"/>
            </a:lvl4pPr>
            <a:lvl5pPr lvl="4">
              <a:spcBef>
                <a:spcPts val="0"/>
              </a:spcBef>
              <a:buSzPts val="1800"/>
              <a:buChar char="◦"/>
              <a:defRPr sz="1800"/>
            </a:lvl5pPr>
            <a:lvl6pPr lvl="5">
              <a:spcBef>
                <a:spcPts val="0"/>
              </a:spcBef>
              <a:buSzPts val="1800"/>
              <a:buChar char="◦"/>
              <a:defRPr sz="1800"/>
            </a:lvl6pPr>
            <a:lvl7pPr lvl="6">
              <a:spcBef>
                <a:spcPts val="0"/>
              </a:spcBef>
              <a:buSzPts val="1800"/>
              <a:buChar char="◦"/>
              <a:defRPr sz="1800"/>
            </a:lvl7pPr>
            <a:lvl8pPr lvl="7">
              <a:spcBef>
                <a:spcPts val="0"/>
              </a:spcBef>
              <a:buSzPts val="1800"/>
              <a:buChar char="◦"/>
              <a:defRPr sz="1800"/>
            </a:lvl8pPr>
            <a:lvl9pPr lvl="8">
              <a:spcBef>
                <a:spcPts val="0"/>
              </a:spcBef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○"/>
              <a:defRPr sz="1800"/>
            </a:lvl1pPr>
            <a:lvl2pPr lvl="1">
              <a:spcBef>
                <a:spcPts val="0"/>
              </a:spcBef>
              <a:buSzPts val="1800"/>
              <a:buChar char="◦"/>
              <a:defRPr sz="1800"/>
            </a:lvl2pPr>
            <a:lvl3pPr lvl="2">
              <a:spcBef>
                <a:spcPts val="0"/>
              </a:spcBef>
              <a:buSzPts val="1800"/>
              <a:buChar char="◦"/>
              <a:defRPr sz="1800"/>
            </a:lvl3pPr>
            <a:lvl4pPr lvl="3">
              <a:spcBef>
                <a:spcPts val="0"/>
              </a:spcBef>
              <a:buSzPts val="1800"/>
              <a:buChar char="◦"/>
              <a:defRPr sz="1800"/>
            </a:lvl4pPr>
            <a:lvl5pPr lvl="4">
              <a:spcBef>
                <a:spcPts val="0"/>
              </a:spcBef>
              <a:buSzPts val="1800"/>
              <a:buChar char="◦"/>
              <a:defRPr sz="1800"/>
            </a:lvl5pPr>
            <a:lvl6pPr lvl="5">
              <a:spcBef>
                <a:spcPts val="0"/>
              </a:spcBef>
              <a:buSzPts val="1800"/>
              <a:buChar char="◦"/>
              <a:defRPr sz="1800"/>
            </a:lvl6pPr>
            <a:lvl7pPr lvl="6">
              <a:spcBef>
                <a:spcPts val="0"/>
              </a:spcBef>
              <a:buSzPts val="1800"/>
              <a:buChar char="◦"/>
              <a:defRPr sz="1800"/>
            </a:lvl7pPr>
            <a:lvl8pPr lvl="7">
              <a:spcBef>
                <a:spcPts val="0"/>
              </a:spcBef>
              <a:buSzPts val="1800"/>
              <a:buChar char="◦"/>
              <a:defRPr sz="1800"/>
            </a:lvl8pPr>
            <a:lvl9pPr lvl="8">
              <a:spcBef>
                <a:spcPts val="0"/>
              </a:spcBef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300"/>
              <a:buChar char="○"/>
              <a:defRPr sz="1300"/>
            </a:lvl1pPr>
            <a:lvl2pPr lvl="1" rtl="0">
              <a:spcBef>
                <a:spcPts val="0"/>
              </a:spcBef>
              <a:buSzPts val="1300"/>
              <a:buChar char="◦"/>
              <a:defRPr sz="1300"/>
            </a:lvl2pPr>
            <a:lvl3pPr lvl="2" rtl="0">
              <a:spcBef>
                <a:spcPts val="0"/>
              </a:spcBef>
              <a:buSzPts val="1300"/>
              <a:buChar char="◦"/>
              <a:defRPr sz="1300"/>
            </a:lvl3pPr>
            <a:lvl4pPr lvl="3" rtl="0">
              <a:spcBef>
                <a:spcPts val="0"/>
              </a:spcBef>
              <a:buSzPts val="1300"/>
              <a:buChar char="◦"/>
              <a:defRPr sz="1300"/>
            </a:lvl4pPr>
            <a:lvl5pPr lvl="4" rtl="0">
              <a:spcBef>
                <a:spcPts val="0"/>
              </a:spcBef>
              <a:buSzPts val="1300"/>
              <a:buChar char="◦"/>
              <a:defRPr sz="1300"/>
            </a:lvl5pPr>
            <a:lvl6pPr lvl="5" rtl="0">
              <a:spcBef>
                <a:spcPts val="0"/>
              </a:spcBef>
              <a:buSzPts val="1300"/>
              <a:buChar char="◦"/>
              <a:defRPr sz="1300"/>
            </a:lvl6pPr>
            <a:lvl7pPr lvl="6" rtl="0">
              <a:spcBef>
                <a:spcPts val="0"/>
              </a:spcBef>
              <a:buSzPts val="1300"/>
              <a:buChar char="◦"/>
              <a:defRPr sz="1300"/>
            </a:lvl7pPr>
            <a:lvl8pPr lvl="7" rtl="0">
              <a:spcBef>
                <a:spcPts val="0"/>
              </a:spcBef>
              <a:buSzPts val="1300"/>
              <a:buChar char="◦"/>
              <a:defRPr sz="1300"/>
            </a:lvl8pPr>
            <a:lvl9pPr lvl="8" rtl="0">
              <a:spcBef>
                <a:spcPts val="0"/>
              </a:spcBef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300"/>
              <a:buChar char="○"/>
              <a:defRPr sz="1300"/>
            </a:lvl1pPr>
            <a:lvl2pPr lvl="1" rtl="0">
              <a:spcBef>
                <a:spcPts val="0"/>
              </a:spcBef>
              <a:buSzPts val="1300"/>
              <a:buChar char="◦"/>
              <a:defRPr sz="1300"/>
            </a:lvl2pPr>
            <a:lvl3pPr lvl="2" rtl="0">
              <a:spcBef>
                <a:spcPts val="0"/>
              </a:spcBef>
              <a:buSzPts val="1300"/>
              <a:buChar char="◦"/>
              <a:defRPr sz="1300"/>
            </a:lvl3pPr>
            <a:lvl4pPr lvl="3" rtl="0">
              <a:spcBef>
                <a:spcPts val="0"/>
              </a:spcBef>
              <a:buSzPts val="1300"/>
              <a:buChar char="◦"/>
              <a:defRPr sz="1300"/>
            </a:lvl4pPr>
            <a:lvl5pPr lvl="4" rtl="0">
              <a:spcBef>
                <a:spcPts val="0"/>
              </a:spcBef>
              <a:buSzPts val="1300"/>
              <a:buChar char="◦"/>
              <a:defRPr sz="1300"/>
            </a:lvl5pPr>
            <a:lvl6pPr lvl="5" rtl="0">
              <a:spcBef>
                <a:spcPts val="0"/>
              </a:spcBef>
              <a:buSzPts val="1300"/>
              <a:buChar char="◦"/>
              <a:defRPr sz="1300"/>
            </a:lvl6pPr>
            <a:lvl7pPr lvl="6" rtl="0">
              <a:spcBef>
                <a:spcPts val="0"/>
              </a:spcBef>
              <a:buSzPts val="1300"/>
              <a:buChar char="◦"/>
              <a:defRPr sz="1300"/>
            </a:lvl7pPr>
            <a:lvl8pPr lvl="7" rtl="0">
              <a:spcBef>
                <a:spcPts val="0"/>
              </a:spcBef>
              <a:buSzPts val="1300"/>
              <a:buChar char="◦"/>
              <a:defRPr sz="1300"/>
            </a:lvl8pPr>
            <a:lvl9pPr lvl="8" rtl="0">
              <a:spcBef>
                <a:spcPts val="0"/>
              </a:spcBef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300"/>
              <a:buChar char="○"/>
              <a:defRPr sz="1300"/>
            </a:lvl1pPr>
            <a:lvl2pPr lvl="1" rtl="0">
              <a:spcBef>
                <a:spcPts val="0"/>
              </a:spcBef>
              <a:buSzPts val="1300"/>
              <a:buChar char="◦"/>
              <a:defRPr sz="1300"/>
            </a:lvl2pPr>
            <a:lvl3pPr lvl="2" rtl="0">
              <a:spcBef>
                <a:spcPts val="0"/>
              </a:spcBef>
              <a:buSzPts val="1300"/>
              <a:buChar char="◦"/>
              <a:defRPr sz="1300"/>
            </a:lvl3pPr>
            <a:lvl4pPr lvl="3" rtl="0">
              <a:spcBef>
                <a:spcPts val="0"/>
              </a:spcBef>
              <a:buSzPts val="1300"/>
              <a:buChar char="◦"/>
              <a:defRPr sz="1300"/>
            </a:lvl4pPr>
            <a:lvl5pPr lvl="4" rtl="0">
              <a:spcBef>
                <a:spcPts val="0"/>
              </a:spcBef>
              <a:buSzPts val="1300"/>
              <a:buChar char="◦"/>
              <a:defRPr sz="1300"/>
            </a:lvl5pPr>
            <a:lvl6pPr lvl="5" rtl="0">
              <a:spcBef>
                <a:spcPts val="0"/>
              </a:spcBef>
              <a:buSzPts val="1300"/>
              <a:buChar char="◦"/>
              <a:defRPr sz="1300"/>
            </a:lvl6pPr>
            <a:lvl7pPr lvl="6" rtl="0">
              <a:spcBef>
                <a:spcPts val="0"/>
              </a:spcBef>
              <a:buSzPts val="1300"/>
              <a:buChar char="◦"/>
              <a:defRPr sz="1300"/>
            </a:lvl7pPr>
            <a:lvl8pPr lvl="7" rtl="0">
              <a:spcBef>
                <a:spcPts val="0"/>
              </a:spcBef>
              <a:buSzPts val="1300"/>
              <a:buChar char="◦"/>
              <a:defRPr sz="1300"/>
            </a:lvl8pPr>
            <a:lvl9pPr lvl="8" rtl="0">
              <a:spcBef>
                <a:spcPts val="0"/>
              </a:spcBef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‹Nr.›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‹Nr.›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smtClean="0"/>
              <a:t>Büroraum- </a:t>
            </a:r>
            <a:r>
              <a:rPr lang="de-CH" dirty="0" err="1" smtClean="0"/>
              <a:t>überwachung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smtClean="0"/>
              <a:t>Darum sind wir die beste Wahl</a:t>
            </a:r>
            <a:endParaRPr lang="en" dirty="0"/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2830924" y="1200150"/>
            <a:ext cx="5507163" cy="312030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Einbezug </a:t>
            </a:r>
            <a:r>
              <a:rPr lang="de-DE" dirty="0"/>
              <a:t>des Kunden während des gesamten </a:t>
            </a:r>
            <a:r>
              <a:rPr lang="de-DE" dirty="0" smtClean="0"/>
              <a:t>Projekt</a:t>
            </a:r>
          </a:p>
          <a:p>
            <a:r>
              <a:rPr lang="de-DE" dirty="0" smtClean="0"/>
              <a:t>Enge </a:t>
            </a:r>
            <a:r>
              <a:rPr lang="de-DE" dirty="0"/>
              <a:t>Zusammenarbeit mit dem Kunden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24" y="2588126"/>
            <a:ext cx="3909447" cy="2120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399840" y="1871905"/>
            <a:ext cx="1430499" cy="133989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de-CH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Umsetzung</a:t>
            </a: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484179" y="3455027"/>
            <a:ext cx="1261822" cy="11978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de-CH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Abnahme</a:t>
            </a: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580490" y="5594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de-CH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Auftrag</a:t>
            </a: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de-CH" dirty="0" smtClean="0"/>
              <a:t>Unser Prozess ist ganz einfach!</a:t>
            </a:r>
            <a:endParaRPr lang="en" dirty="0"/>
          </a:p>
        </p:txBody>
      </p:sp>
      <p:cxnSp>
        <p:nvCxnSpPr>
          <p:cNvPr id="533" name="Shape 533"/>
          <p:cNvCxnSpPr>
            <a:endCxn id="531" idx="0"/>
          </p:cNvCxnSpPr>
          <p:nvPr/>
        </p:nvCxnSpPr>
        <p:spPr>
          <a:xfrm>
            <a:off x="5115090" y="-193729"/>
            <a:ext cx="0" cy="753204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534" name="Shape 534"/>
          <p:cNvCxnSpPr>
            <a:stCxn id="531" idx="4"/>
            <a:endCxn id="529" idx="0"/>
          </p:cNvCxnSpPr>
          <p:nvPr/>
        </p:nvCxnSpPr>
        <p:spPr>
          <a:xfrm>
            <a:off x="5115090" y="1628675"/>
            <a:ext cx="0" cy="24323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535" name="Shape 535"/>
          <p:cNvCxnSpPr/>
          <p:nvPr/>
        </p:nvCxnSpPr>
        <p:spPr>
          <a:xfrm>
            <a:off x="5115090" y="4652910"/>
            <a:ext cx="0" cy="54677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536" name="Shape 536"/>
          <p:cNvCxnSpPr>
            <a:stCxn id="529" idx="4"/>
            <a:endCxn id="530" idx="0"/>
          </p:cNvCxnSpPr>
          <p:nvPr/>
        </p:nvCxnSpPr>
        <p:spPr>
          <a:xfrm>
            <a:off x="5115090" y="3211797"/>
            <a:ext cx="0" cy="24323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650210" y="811663"/>
            <a:ext cx="3905573" cy="3628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766448" y="2320160"/>
            <a:ext cx="3611106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de-CH" sz="32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Ziele</a:t>
            </a:r>
            <a:endParaRPr lang="de-DE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Oval 2"/>
          <p:cNvSpPr/>
          <p:nvPr/>
        </p:nvSpPr>
        <p:spPr>
          <a:xfrm>
            <a:off x="-340963" y="1201119"/>
            <a:ext cx="2704454" cy="2518474"/>
          </a:xfrm>
          <a:prstGeom prst="ellipse">
            <a:avLst/>
          </a:prstGeom>
          <a:solidFill>
            <a:srgbClr val="F66A6D"/>
          </a:solidFill>
          <a:ln>
            <a:solidFill>
              <a:srgbClr val="F66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-59736" y="1903185"/>
            <a:ext cx="2142000" cy="11143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Welche Ziele sollen erreicht werden </a:t>
            </a:r>
            <a:endParaRPr lang="de-DE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2901875" y="1583322"/>
            <a:ext cx="5292300" cy="27173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Font typeface="Courier New" charset="0"/>
              <a:buChar char="o"/>
            </a:pP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Wenig Zeitaufwand bei der Suche nach verfügbaren Räumen</a:t>
            </a:r>
          </a:p>
          <a:p>
            <a:pPr marL="457200" indent="-355600">
              <a:buFont typeface="Courier New" charset="0"/>
              <a:buChar char="o"/>
            </a:pPr>
            <a:endParaRPr lang="de-DE" sz="2000" dirty="0" smtClean="0">
              <a:solidFill>
                <a:srgbClr val="4A5C6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355600">
              <a:buFont typeface="Courier New" charset="0"/>
              <a:buChar char="o"/>
            </a:pP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Überwachung von Büroräumen</a:t>
            </a:r>
          </a:p>
          <a:p>
            <a:pPr marL="457200" indent="-355600">
              <a:buFont typeface="Courier New" charset="0"/>
              <a:buChar char="o"/>
            </a:pPr>
            <a:endParaRPr lang="de-DE" sz="2000" dirty="0" smtClean="0">
              <a:solidFill>
                <a:srgbClr val="4A5C6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355600">
              <a:buFont typeface="Courier New" charset="0"/>
              <a:buChar char="o"/>
            </a:pP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Übersichtliche Darstellung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6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650210" y="811663"/>
            <a:ext cx="3905573" cy="3628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766448" y="2320160"/>
            <a:ext cx="3611106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de-CH" sz="32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de-CH" sz="32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estriktionen</a:t>
            </a:r>
            <a:endParaRPr lang="de-DE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Oval 2"/>
          <p:cNvSpPr/>
          <p:nvPr/>
        </p:nvSpPr>
        <p:spPr>
          <a:xfrm>
            <a:off x="-340963" y="1201119"/>
            <a:ext cx="2704454" cy="2518474"/>
          </a:xfrm>
          <a:prstGeom prst="ellipse">
            <a:avLst/>
          </a:prstGeom>
          <a:solidFill>
            <a:srgbClr val="F66A6D"/>
          </a:solidFill>
          <a:ln>
            <a:solidFill>
              <a:srgbClr val="F66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-59736" y="1903185"/>
            <a:ext cx="2142000" cy="11143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de-DE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de-DE" sz="2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elche Restriktionen gelten im Projekt</a:t>
            </a:r>
            <a:endParaRPr lang="de-DE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2901875" y="1343098"/>
            <a:ext cx="5292300" cy="27173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3 Monate Entwicklungszeit</a:t>
            </a:r>
          </a:p>
          <a:p>
            <a:pPr marL="457200" indent="-355600">
              <a:buFont typeface="Courier New" charset="0"/>
              <a:buChar char="o"/>
            </a:pPr>
            <a:endParaRPr lang="de-DE" sz="2000" dirty="0" smtClean="0">
              <a:solidFill>
                <a:srgbClr val="4A5C6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Es wird mit </a:t>
            </a:r>
            <a:r>
              <a:rPr lang="de-DE" sz="2000" dirty="0" err="1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Scrum</a:t>
            </a: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gearbeitet</a:t>
            </a:r>
          </a:p>
          <a:p>
            <a:pPr marL="457200" indent="-355600">
              <a:buFont typeface="Courier New" charset="0"/>
              <a:buChar char="o"/>
            </a:pPr>
            <a:endParaRPr lang="de-DE" sz="2000" dirty="0">
              <a:solidFill>
                <a:srgbClr val="4A5C6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Mindestens 85% der Zielsetzung </a:t>
            </a: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erreicht</a:t>
            </a:r>
          </a:p>
          <a:p>
            <a:pPr marL="457200" indent="-355600">
              <a:buFont typeface="Courier New" charset="0"/>
              <a:buChar char="o"/>
            </a:pPr>
            <a:endParaRPr lang="de-DE" sz="2000" dirty="0">
              <a:solidFill>
                <a:srgbClr val="4A5C6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Bei Zeitüberzug gilt eine Preisminderung von 2% pro </a:t>
            </a: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Woche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3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650210" y="811663"/>
            <a:ext cx="3905573" cy="3628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797443" y="1762221"/>
            <a:ext cx="3611106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de-CH" sz="320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Projektteam </a:t>
            </a:r>
            <a:br>
              <a:rPr lang="de-CH" sz="320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de-CH" sz="320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&amp; </a:t>
            </a:r>
            <a:br>
              <a:rPr lang="de-CH" sz="320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de-CH" sz="320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Planung</a:t>
            </a:r>
            <a:endParaRPr lang="de-DE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Oval 2"/>
          <p:cNvSpPr/>
          <p:nvPr/>
        </p:nvSpPr>
        <p:spPr>
          <a:xfrm>
            <a:off x="-340963" y="1201119"/>
            <a:ext cx="2704454" cy="2518474"/>
          </a:xfrm>
          <a:prstGeom prst="ellipse">
            <a:avLst/>
          </a:prstGeom>
          <a:solidFill>
            <a:srgbClr val="F66A6D"/>
          </a:solidFill>
          <a:ln>
            <a:solidFill>
              <a:srgbClr val="F66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-59736" y="2144615"/>
            <a:ext cx="2142000" cy="11143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Projektteam</a:t>
            </a:r>
            <a:endParaRPr lang="de-DE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2901875" y="1343098"/>
            <a:ext cx="5292300" cy="27173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Enge Zusammenarbeit mit dem </a:t>
            </a: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Kunden</a:t>
            </a:r>
          </a:p>
          <a:p>
            <a:pPr marL="457200" indent="-355600">
              <a:buFont typeface="Courier New" charset="0"/>
              <a:buChar char="o"/>
            </a:pPr>
            <a:endParaRPr lang="de-DE" sz="2000" dirty="0">
              <a:solidFill>
                <a:srgbClr val="4A5C6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Zusammenarbeit der Entwickler wie auch der IT-Abteilung des </a:t>
            </a: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Kunden</a:t>
            </a:r>
          </a:p>
          <a:p>
            <a:pPr marL="457200" indent="-355600">
              <a:buFont typeface="Courier New" charset="0"/>
              <a:buChar char="o"/>
            </a:pPr>
            <a:endParaRPr lang="de-DE" sz="2000" dirty="0">
              <a:solidFill>
                <a:srgbClr val="4A5C6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Geteilte Projektleitung mit Projektleiter und Projektleiter des Kunden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4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Oval 2"/>
          <p:cNvSpPr/>
          <p:nvPr/>
        </p:nvSpPr>
        <p:spPr>
          <a:xfrm>
            <a:off x="-340963" y="1201119"/>
            <a:ext cx="2704454" cy="2518474"/>
          </a:xfrm>
          <a:prstGeom prst="ellipse">
            <a:avLst/>
          </a:prstGeom>
          <a:solidFill>
            <a:srgbClr val="F66A6D"/>
          </a:solidFill>
          <a:ln>
            <a:solidFill>
              <a:srgbClr val="F66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-59736" y="2144615"/>
            <a:ext cx="2142000" cy="11143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Projektplanung</a:t>
            </a:r>
            <a:endParaRPr lang="de-DE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2901875" y="1343098"/>
            <a:ext cx="5292300" cy="27173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Gesetzte Termine sind stets </a:t>
            </a: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einzuhalten </a:t>
            </a:r>
          </a:p>
          <a:p>
            <a:pPr marL="457200" indent="-355600">
              <a:buFont typeface="Courier New" charset="0"/>
              <a:buChar char="o"/>
            </a:pPr>
            <a:endParaRPr lang="de-DE" sz="2000" dirty="0">
              <a:solidFill>
                <a:srgbClr val="4A5C6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Regelmässige Kontrolle des </a:t>
            </a: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Fortschritt</a:t>
            </a:r>
          </a:p>
          <a:p>
            <a:pPr marL="457200" indent="-355600">
              <a:buFont typeface="Courier New" charset="0"/>
              <a:buChar char="o"/>
            </a:pPr>
            <a:endParaRPr lang="de-DE" sz="2000" dirty="0">
              <a:solidFill>
                <a:srgbClr val="4A5C6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355600">
              <a:buFont typeface="Courier New" charset="0"/>
              <a:buChar char="o"/>
            </a:pPr>
            <a:r>
              <a:rPr lang="de-DE" sz="2000" dirty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Abnahme erst nach Abschlussbetrachtung mit dem </a:t>
            </a:r>
            <a:r>
              <a:rPr lang="de-DE" sz="2000" dirty="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Kunden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9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19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650210" y="811663"/>
            <a:ext cx="3905573" cy="3628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797443" y="2046063"/>
            <a:ext cx="3611106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de-CH" sz="3200" smtClean="0">
                <a:solidFill>
                  <a:srgbClr val="4A5C65"/>
                </a:solidFill>
                <a:latin typeface="Times New Roman" charset="0"/>
                <a:ea typeface="Times New Roman" charset="0"/>
                <a:cs typeface="Times New Roman" charset="0"/>
              </a:rPr>
              <a:t>Kosten</a:t>
            </a:r>
            <a:endParaRPr lang="de-DE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sz="4800" dirty="0" smtClean="0">
                <a:solidFill>
                  <a:srgbClr val="FFB600"/>
                </a:solidFill>
              </a:rPr>
              <a:t>Herzlich Willkommen</a:t>
            </a:r>
            <a:endParaRPr lang="en" sz="4800" dirty="0">
              <a:solidFill>
                <a:srgbClr val="FFB600"/>
              </a:solidFill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dirty="0" smtClean="0">
                <a:solidFill>
                  <a:srgbClr val="FFFFFF"/>
                </a:solidFill>
              </a:rPr>
              <a:t>Wir stellen Ihnen heute unsere Lösung zu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CH" dirty="0" smtClean="0">
                <a:solidFill>
                  <a:srgbClr val="FFFFFF"/>
                </a:solidFill>
              </a:rPr>
              <a:t>Ihrem Problem vor!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e-CH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e-CH" sz="1600" dirty="0" smtClean="0">
                <a:solidFill>
                  <a:srgbClr val="FFFFFF"/>
                </a:solidFill>
              </a:rPr>
              <a:t>Valentino </a:t>
            </a:r>
            <a:r>
              <a:rPr lang="de-CH" sz="1600" dirty="0" err="1" smtClean="0">
                <a:solidFill>
                  <a:srgbClr val="FFFFFF"/>
                </a:solidFill>
              </a:rPr>
              <a:t>Rusconi</a:t>
            </a:r>
            <a:r>
              <a:rPr lang="de-CH" sz="1600" dirty="0" smtClean="0">
                <a:solidFill>
                  <a:srgbClr val="FFFFFF"/>
                </a:solidFill>
              </a:rPr>
              <a:t>, Philipp Müller &amp; Elia </a:t>
            </a:r>
            <a:r>
              <a:rPr lang="de-CH" sz="1600" dirty="0" err="1" smtClean="0">
                <a:solidFill>
                  <a:srgbClr val="FFFFFF"/>
                </a:solidFill>
              </a:rPr>
              <a:t>Retlinger</a:t>
            </a:r>
            <a:endParaRPr lang="de-CH" sz="1600" dirty="0" smtClean="0">
              <a:solidFill>
                <a:srgbClr val="FFFFFF"/>
              </a:solidFill>
            </a:endParaRPr>
          </a:p>
        </p:txBody>
      </p:sp>
      <p:pic>
        <p:nvPicPr>
          <p:cNvPr id="405" name="Shape 40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Oval 2"/>
          <p:cNvSpPr/>
          <p:nvPr/>
        </p:nvSpPr>
        <p:spPr>
          <a:xfrm>
            <a:off x="-340963" y="1201119"/>
            <a:ext cx="2704454" cy="2518474"/>
          </a:xfrm>
          <a:prstGeom prst="ellipse">
            <a:avLst/>
          </a:prstGeom>
          <a:solidFill>
            <a:srgbClr val="F66A6D"/>
          </a:solidFill>
          <a:ln>
            <a:solidFill>
              <a:srgbClr val="F66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-59736" y="2144615"/>
            <a:ext cx="2142000" cy="11143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Kosten</a:t>
            </a:r>
            <a:endParaRPr lang="de-DE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3248384" y="1708858"/>
            <a:ext cx="5292300" cy="27173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Font typeface="Courier New" charset="0"/>
              <a:buChar char="o"/>
            </a:pPr>
            <a:r>
              <a:rPr lang="de-DE" dirty="0" smtClean="0"/>
              <a:t>Initialisierung	18‘640.-</a:t>
            </a:r>
          </a:p>
          <a:p>
            <a:pPr marL="457200" indent="-355600">
              <a:buFont typeface="Courier New" charset="0"/>
              <a:buChar char="o"/>
            </a:pPr>
            <a:r>
              <a:rPr lang="de-DE" dirty="0" smtClean="0"/>
              <a:t>Realisierung	11‘020.-</a:t>
            </a:r>
          </a:p>
          <a:p>
            <a:pPr marL="457200" indent="-355600">
              <a:buFont typeface="Courier New" charset="0"/>
              <a:buChar char="o"/>
            </a:pPr>
            <a:r>
              <a:rPr lang="de-DE" dirty="0" err="1" smtClean="0"/>
              <a:t>Testing</a:t>
            </a:r>
            <a:r>
              <a:rPr lang="de-DE" dirty="0" smtClean="0"/>
              <a:t>	26‘600.-</a:t>
            </a:r>
          </a:p>
          <a:p>
            <a:pPr marL="457200" indent="-355600">
              <a:buFont typeface="Courier New" charset="0"/>
              <a:buChar char="o"/>
            </a:pPr>
            <a:r>
              <a:rPr lang="de-DE" dirty="0" smtClean="0"/>
              <a:t>Übergabe	4‘110.-</a:t>
            </a:r>
          </a:p>
          <a:p>
            <a:pPr marL="457200" indent="-355600">
              <a:buFont typeface="Courier New" charset="0"/>
              <a:buChar char="o"/>
            </a:pPr>
            <a:endParaRPr lang="de-DE" dirty="0"/>
          </a:p>
          <a:p>
            <a:pPr marL="457200" indent="-355600">
              <a:buFont typeface="Courier New" charset="0"/>
              <a:buChar char="o"/>
            </a:pPr>
            <a:r>
              <a:rPr lang="de-DE" dirty="0" smtClean="0"/>
              <a:t>Total 		74‘350.-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6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3893200" y="11274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587" name="Shape 58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Unser System gibt es sowohl auf Desktop..</a:t>
            </a:r>
            <a:endParaRPr lang="en"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525" y="1286800"/>
            <a:ext cx="3532500" cy="22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 rot="5400000">
            <a:off x="5034899" y="63388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W</a:t>
            </a:r>
            <a:r>
              <a:rPr lang="de-CH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ie auch als mobile Lösung.</a:t>
            </a:r>
            <a:endParaRPr lang="en"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40" y="1799303"/>
            <a:ext cx="2852122" cy="1578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466531" y="1082169"/>
            <a:ext cx="1371599" cy="139026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de-CH" sz="2400" dirty="0" smtClean="0"/>
              <a:t>Demo</a:t>
            </a:r>
            <a:br>
              <a:rPr lang="de-CH" sz="2400" dirty="0" smtClean="0"/>
            </a:br>
            <a:r>
              <a:rPr lang="de-CH" sz="1400" dirty="0" smtClean="0"/>
              <a:t>The real deal</a:t>
            </a:r>
            <a:endParaRPr lang="en" sz="1400" dirty="0"/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2562863" y="2184909"/>
            <a:ext cx="2693100" cy="20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2400" dirty="0" smtClean="0"/>
              <a:t>Demonstration und </a:t>
            </a:r>
            <a:r>
              <a:rPr lang="de-CH" sz="2400" dirty="0"/>
              <a:t>V</a:t>
            </a:r>
            <a:r>
              <a:rPr lang="de-CH" sz="2400" dirty="0" smtClean="0"/>
              <a:t>eranschaulichung</a:t>
            </a:r>
            <a:endParaRPr lang="en" sz="2400" dirty="0"/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2214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24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736" y="1771049"/>
            <a:ext cx="3026248" cy="2920064"/>
          </a:xfrm>
          <a:prstGeom prst="rect">
            <a:avLst/>
          </a:prstGeom>
        </p:spPr>
      </p:pic>
      <p:sp>
        <p:nvSpPr>
          <p:cNvPr id="5" name="Shape 593"/>
          <p:cNvSpPr txBox="1">
            <a:spLocks/>
          </p:cNvSpPr>
          <p:nvPr/>
        </p:nvSpPr>
        <p:spPr>
          <a:xfrm>
            <a:off x="1524284" y="1536025"/>
            <a:ext cx="3134343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de-CH" sz="6000" dirty="0" smtClean="0"/>
              <a:t>Fragen?</a:t>
            </a:r>
            <a:endParaRPr lang="en" sz="6000" dirty="0"/>
          </a:p>
        </p:txBody>
      </p:sp>
    </p:spTree>
    <p:extLst>
      <p:ext uri="{BB962C8B-B14F-4D97-AF65-F5344CB8AC3E}">
        <p14:creationId xmlns:p14="http://schemas.microsoft.com/office/powerpoint/2010/main" val="43142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3600" dirty="0" smtClean="0">
                <a:solidFill>
                  <a:srgbClr val="4A5C65"/>
                </a:solidFill>
              </a:rPr>
              <a:t>Wir freuen uns auf ihren Auftrag.</a:t>
            </a:r>
            <a:endParaRPr lang="en" dirty="0">
              <a:solidFill>
                <a:srgbClr val="4A5C65"/>
              </a:solidFill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Oval 7"/>
          <p:cNvSpPr/>
          <p:nvPr/>
        </p:nvSpPr>
        <p:spPr>
          <a:xfrm>
            <a:off x="6777857" y="1973121"/>
            <a:ext cx="1643358" cy="1589100"/>
          </a:xfrm>
          <a:prstGeom prst="ellipse">
            <a:avLst/>
          </a:prstGeom>
          <a:solidFill>
            <a:srgbClr val="F66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Umsetzung</a:t>
            </a:r>
            <a:endParaRPr lang="de-DE" dirty="0"/>
          </a:p>
        </p:txBody>
      </p:sp>
      <p:sp>
        <p:nvSpPr>
          <p:cNvPr id="13" name="Nach unten gekrümmter Pfeil 12"/>
          <p:cNvSpPr/>
          <p:nvPr/>
        </p:nvSpPr>
        <p:spPr>
          <a:xfrm rot="21143626">
            <a:off x="6033523" y="1676853"/>
            <a:ext cx="1488667" cy="592536"/>
          </a:xfrm>
          <a:prstGeom prst="curvedDownArrow">
            <a:avLst>
              <a:gd name="adj1" fmla="val 24239"/>
              <a:gd name="adj2" fmla="val 78003"/>
              <a:gd name="adj3" fmla="val 25000"/>
            </a:avLst>
          </a:prstGeom>
          <a:solidFill>
            <a:srgbClr val="01BDC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58532" y="1484401"/>
            <a:ext cx="1911001" cy="18835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Lösung</a:t>
            </a:r>
            <a:endParaRPr lang="de-DE" dirty="0"/>
          </a:p>
        </p:txBody>
      </p:sp>
      <p:sp>
        <p:nvSpPr>
          <p:cNvPr id="17" name="Nach unten gekrümmter Pfeil 16"/>
          <p:cNvSpPr/>
          <p:nvPr/>
        </p:nvSpPr>
        <p:spPr>
          <a:xfrm rot="20815729" flipV="1">
            <a:off x="3912609" y="3334266"/>
            <a:ext cx="1348352" cy="623794"/>
          </a:xfrm>
          <a:prstGeom prst="curvedDownArrow">
            <a:avLst/>
          </a:prstGeom>
          <a:solidFill>
            <a:srgbClr val="F66A6D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65250" y="2735790"/>
            <a:ext cx="1957853" cy="1907619"/>
          </a:xfrm>
          <a:prstGeom prst="ellipse">
            <a:avLst/>
          </a:prstGeom>
          <a:solidFill>
            <a:srgbClr val="F66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Projektfaktoren</a:t>
            </a:r>
            <a:endParaRPr lang="de-DE" dirty="0"/>
          </a:p>
        </p:txBody>
      </p:sp>
      <p:sp>
        <p:nvSpPr>
          <p:cNvPr id="12" name="Nach unten gekrümmter Pfeil 11"/>
          <p:cNvSpPr/>
          <p:nvPr/>
        </p:nvSpPr>
        <p:spPr>
          <a:xfrm rot="583262">
            <a:off x="2045078" y="2364560"/>
            <a:ext cx="1348352" cy="433952"/>
          </a:xfrm>
          <a:prstGeom prst="curvedDownArrow">
            <a:avLst/>
          </a:prstGeom>
          <a:solidFill>
            <a:srgbClr val="FFC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15" name="Shape 403"/>
          <p:cNvSpPr txBox="1">
            <a:spLocks/>
          </p:cNvSpPr>
          <p:nvPr/>
        </p:nvSpPr>
        <p:spPr>
          <a:xfrm>
            <a:off x="5649671" y="690983"/>
            <a:ext cx="3097539" cy="6746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de-CH" sz="4800" dirty="0" smtClean="0">
                <a:solidFill>
                  <a:srgbClr val="01BDC8"/>
                </a:solidFill>
              </a:rPr>
              <a:t>Inhalt</a:t>
            </a:r>
            <a:endParaRPr lang="en" sz="4800" dirty="0">
              <a:solidFill>
                <a:srgbClr val="01BD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24106" y="2244613"/>
            <a:ext cx="3568944" cy="65357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4000" dirty="0" smtClean="0">
                <a:solidFill>
                  <a:srgbClr val="4A5C65"/>
                </a:solidFill>
              </a:rPr>
              <a:t>Ausgangslage</a:t>
            </a:r>
            <a:endParaRPr lang="e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smtClean="0"/>
              <a:t>Ausgangslage</a:t>
            </a:r>
            <a:endParaRPr lang="en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ts val="2000"/>
              <a:buChar char="○"/>
            </a:pPr>
            <a:r>
              <a:rPr lang="de-CH" dirty="0" smtClean="0"/>
              <a:t>Welcher Büroraum ist frei und kann verwendet werden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○"/>
            </a:pPr>
            <a:endParaRPr lang="de-CH" dirty="0" smtClean="0"/>
          </a:p>
          <a:p>
            <a:pPr marL="457200" lvl="0" indent="-355600" rtl="0">
              <a:spcBef>
                <a:spcPts val="0"/>
              </a:spcBef>
              <a:buSzPts val="2000"/>
              <a:buChar char="○"/>
            </a:pPr>
            <a:r>
              <a:rPr lang="de-CH" dirty="0" smtClean="0"/>
              <a:t>Lange Suche nach freien Räumlichkeiten im Gebäude</a:t>
            </a: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24106" y="1818409"/>
            <a:ext cx="3661934" cy="1159800"/>
          </a:xfrm>
        </p:spPr>
        <p:txBody>
          <a:bodyPr/>
          <a:lstStyle/>
          <a:p>
            <a:r>
              <a:rPr lang="de-CH" sz="3200" dirty="0" smtClean="0">
                <a:solidFill>
                  <a:srgbClr val="4A5C65"/>
                </a:solidFill>
              </a:rPr>
              <a:t>Vorteile des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Das bringt Ihnen unser System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01875" y="1583322"/>
            <a:ext cx="5292300" cy="2717377"/>
          </a:xfrm>
        </p:spPr>
        <p:txBody>
          <a:bodyPr/>
          <a:lstStyle/>
          <a:p>
            <a:pPr marL="457200" lvl="0" indent="-355600"/>
            <a:r>
              <a:rPr lang="de-DE" dirty="0" smtClean="0"/>
              <a:t>Wenig </a:t>
            </a:r>
            <a:r>
              <a:rPr lang="de-DE" dirty="0"/>
              <a:t>Zeitaufwand bei der Suche </a:t>
            </a:r>
            <a:r>
              <a:rPr lang="de-DE" dirty="0" smtClean="0"/>
              <a:t>nach verfügbaren Räumen</a:t>
            </a:r>
          </a:p>
          <a:p>
            <a:pPr marL="457200" lvl="0" indent="-355600"/>
            <a:r>
              <a:rPr lang="de-DE" dirty="0" smtClean="0"/>
              <a:t>Überwachung von Büroräumen</a:t>
            </a:r>
          </a:p>
          <a:p>
            <a:pPr marL="457200" lvl="0" indent="-355600"/>
            <a:r>
              <a:rPr lang="de-DE" dirty="0" smtClean="0"/>
              <a:t>Übersichtliche Darstellung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0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2205450" y="2848721"/>
            <a:ext cx="47331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de-CH" sz="6000" dirty="0" smtClean="0"/>
              <a:t>Warum wir</a:t>
            </a:r>
            <a:endParaRPr lang="en" sz="6000" dirty="0"/>
          </a:p>
        </p:txBody>
      </p:sp>
      <p:grpSp>
        <p:nvGrpSpPr>
          <p:cNvPr id="433" name="Shape 433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Shape 4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dirty="0" smtClean="0"/>
              <a:t>Great </a:t>
            </a:r>
            <a:r>
              <a:rPr lang="de-CH" dirty="0" err="1" smtClean="0"/>
              <a:t>things</a:t>
            </a:r>
            <a:r>
              <a:rPr lang="de-CH" dirty="0" smtClean="0"/>
              <a:t> in </a:t>
            </a:r>
            <a:r>
              <a:rPr lang="de-CH" dirty="0" err="1" smtClean="0"/>
              <a:t>business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never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person</a:t>
            </a:r>
            <a:r>
              <a:rPr lang="de-CH" dirty="0" smtClean="0"/>
              <a:t>. </a:t>
            </a:r>
            <a:r>
              <a:rPr lang="de-CH" dirty="0" err="1" smtClean="0"/>
              <a:t>They‘re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a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de-CH" sz="2400" dirty="0" smtClean="0"/>
              <a:t>- Steve Jobs</a:t>
            </a:r>
            <a:endParaRPr lang="en" sz="2400" dirty="0"/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Macintosh PowerPoint</Application>
  <PresentationFormat>Bildschirmpräsentation (16:9)</PresentationFormat>
  <Paragraphs>124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Courier New</vt:lpstr>
      <vt:lpstr>Lato Light</vt:lpstr>
      <vt:lpstr>Roboto Slab Light</vt:lpstr>
      <vt:lpstr>Times New Roman</vt:lpstr>
      <vt:lpstr>Arial</vt:lpstr>
      <vt:lpstr>Kent template</vt:lpstr>
      <vt:lpstr>Büroraum- überwachung</vt:lpstr>
      <vt:lpstr>Herzlich Willkommen</vt:lpstr>
      <vt:lpstr>Ausgangslage</vt:lpstr>
      <vt:lpstr>Ausgangslage</vt:lpstr>
      <vt:lpstr>Ausgangslage</vt:lpstr>
      <vt:lpstr>Vorteile des Systems</vt:lpstr>
      <vt:lpstr>Das bringt Ihnen unser System</vt:lpstr>
      <vt:lpstr>Warum wir</vt:lpstr>
      <vt:lpstr>PowerPoint-Präsentation</vt:lpstr>
      <vt:lpstr>Darum sind wir die beste Wahl</vt:lpstr>
      <vt:lpstr>Unser Prozess ist ganz einfach!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 The real deal</vt:lpstr>
      <vt:lpstr>PowerPoint-Präsentation</vt:lpstr>
      <vt:lpstr>Thanks!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Büroraum- überwachung</dc:title>
  <cp:lastModifiedBy>Philipp Mueller</cp:lastModifiedBy>
  <cp:revision>20</cp:revision>
  <dcterms:modified xsi:type="dcterms:W3CDTF">2018-01-09T16:01:50Z</dcterms:modified>
</cp:coreProperties>
</file>