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8.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59" r:id="rId5"/>
    <p:sldId id="266" r:id="rId6"/>
    <p:sldId id="271" r:id="rId7"/>
    <p:sldId id="269" r:id="rId8"/>
    <p:sldId id="260" r:id="rId9"/>
    <p:sldId id="276" r:id="rId10"/>
    <p:sldId id="272" r:id="rId11"/>
    <p:sldId id="261" r:id="rId12"/>
    <p:sldId id="268" r:id="rId13"/>
    <p:sldId id="278" r:id="rId14"/>
    <p:sldId id="275" r:id="rId15"/>
    <p:sldId id="265" r:id="rId16"/>
    <p:sldId id="274" r:id="rId17"/>
    <p:sldId id="262" r:id="rId18"/>
    <p:sldId id="277" r:id="rId19"/>
    <p:sldId id="267" r:id="rId20"/>
    <p:sldId id="263" r:id="rId21"/>
    <p:sldId id="270" r:id="rId22"/>
    <p:sldId id="264"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negg Alexandre" initials="SA" lastIdx="1" clrIdx="0"/>
  <p:cmAuthor id="1" name="Jacot Guillaume" initials="JG"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85493" autoAdjust="0"/>
  </p:normalViewPr>
  <p:slideViewPr>
    <p:cSldViewPr>
      <p:cViewPr varScale="1">
        <p:scale>
          <a:sx n="95" d="100"/>
          <a:sy n="95" d="100"/>
        </p:scale>
        <p:origin x="-2082" y="-108"/>
      </p:cViewPr>
      <p:guideLst>
        <p:guide orient="horz" pos="2160"/>
        <p:guide pos="2880"/>
      </p:guideLst>
    </p:cSldViewPr>
  </p:slideViewPr>
  <p:outlineViewPr>
    <p:cViewPr>
      <p:scale>
        <a:sx n="33" d="100"/>
        <a:sy n="33" d="100"/>
      </p:scale>
      <p:origin x="0" y="168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5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024582-9FE9-4534-A2F8-AF8E47551F72}" type="datetimeFigureOut">
              <a:rPr lang="fr-CH" smtClean="0"/>
              <a:t>27.01.2013</a:t>
            </a:fld>
            <a:endParaRPr lang="fr-CH"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AF650-77C2-462F-92DB-F314A6C712C8}" type="slidenum">
              <a:rPr lang="fr-CH" smtClean="0"/>
              <a:t>‹N°›</a:t>
            </a:fld>
            <a:endParaRPr lang="fr-CH" dirty="0"/>
          </a:p>
        </p:txBody>
      </p:sp>
    </p:spTree>
    <p:extLst>
      <p:ext uri="{BB962C8B-B14F-4D97-AF65-F5344CB8AC3E}">
        <p14:creationId xmlns:p14="http://schemas.microsoft.com/office/powerpoint/2010/main" val="138185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Introduire le contexte et expliquer</a:t>
            </a:r>
            <a:r>
              <a:rPr lang="fr-CH" baseline="0" dirty="0" smtClean="0"/>
              <a:t> les buts du projet.</a:t>
            </a:r>
            <a:endParaRPr lang="fr-CH" dirty="0"/>
          </a:p>
        </p:txBody>
      </p:sp>
      <p:sp>
        <p:nvSpPr>
          <p:cNvPr id="4" name="Espace réservé du numéro de diapositive 3"/>
          <p:cNvSpPr>
            <a:spLocks noGrp="1"/>
          </p:cNvSpPr>
          <p:nvPr>
            <p:ph type="sldNum" sz="quarter" idx="10"/>
          </p:nvPr>
        </p:nvSpPr>
        <p:spPr/>
        <p:txBody>
          <a:bodyPr/>
          <a:lstStyle/>
          <a:p>
            <a:fld id="{312AF650-77C2-462F-92DB-F314A6C712C8}" type="slidenum">
              <a:rPr lang="fr-CH" smtClean="0"/>
              <a:t>3</a:t>
            </a:fld>
            <a:endParaRPr lang="fr-CH" dirty="0"/>
          </a:p>
        </p:txBody>
      </p:sp>
    </p:spTree>
    <p:extLst>
      <p:ext uri="{BB962C8B-B14F-4D97-AF65-F5344CB8AC3E}">
        <p14:creationId xmlns:p14="http://schemas.microsoft.com/office/powerpoint/2010/main" val="277697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sz="1200" kern="1200" dirty="0" smtClean="0">
                <a:solidFill>
                  <a:schemeClr val="tx1"/>
                </a:solidFill>
                <a:effectLst/>
                <a:latin typeface="+mn-lt"/>
                <a:ea typeface="+mn-ea"/>
                <a:cs typeface="+mn-cs"/>
              </a:rPr>
              <a:t>On a codé une nouvelle fonction permettant la lecture de plusieurs bytes d’un coup. On l’a utilisée pour lire la valeur de tous les axes de l’accéléromètre d’un coup. La lecture multiple ne fonctionne pas avec le gyroscope donc on a laissé comme c’était fait.</a:t>
            </a:r>
          </a:p>
          <a:p>
            <a:endParaRPr lang="fr-CH" sz="1200" kern="1200" dirty="0" smtClean="0">
              <a:solidFill>
                <a:schemeClr val="tx1"/>
              </a:solidFill>
              <a:effectLst/>
              <a:latin typeface="+mn-lt"/>
              <a:ea typeface="+mn-ea"/>
              <a:cs typeface="+mn-cs"/>
            </a:endParaRPr>
          </a:p>
          <a:p>
            <a:r>
              <a:rPr lang="fr-CH" sz="1200" kern="1200" dirty="0" smtClean="0">
                <a:solidFill>
                  <a:schemeClr val="tx1"/>
                </a:solidFill>
                <a:effectLst/>
                <a:latin typeface="+mn-lt"/>
                <a:ea typeface="+mn-ea"/>
                <a:cs typeface="+mn-cs"/>
              </a:rPr>
              <a:t>On a préféré tester si le bus était libre plutôt que de faire une attente active dans tous les </a:t>
            </a:r>
            <a:r>
              <a:rPr lang="fr-CH" sz="1200" kern="1200" smtClean="0">
                <a:solidFill>
                  <a:schemeClr val="tx1"/>
                </a:solidFill>
                <a:effectLst/>
                <a:latin typeface="+mn-lt"/>
                <a:ea typeface="+mn-ea"/>
                <a:cs typeface="+mn-cs"/>
              </a:rPr>
              <a:t>cas.</a:t>
            </a:r>
            <a:endParaRPr lang="fr-CH"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CH" sz="1200" kern="1200" dirty="0" smtClean="0">
                <a:solidFill>
                  <a:schemeClr val="tx1"/>
                </a:solidFill>
                <a:effectLst/>
                <a:latin typeface="+mn-lt"/>
                <a:ea typeface="+mn-ea"/>
                <a:cs typeface="+mn-cs"/>
              </a:rPr>
              <a:t>Nous avons remplacé toutes les attentes actives par des machines d’états pour gagner en rapidité car rien que le capteur de pression prenait environ 70ms avant de renvoyer une valeur par exemple.</a:t>
            </a:r>
          </a:p>
          <a:p>
            <a:endParaRPr lang="fr-CH" sz="1200" kern="1200" dirty="0" smtClean="0">
              <a:solidFill>
                <a:schemeClr val="tx1"/>
              </a:solidFill>
              <a:effectLst/>
              <a:latin typeface="+mn-lt"/>
              <a:ea typeface="+mn-ea"/>
              <a:cs typeface="+mn-cs"/>
            </a:endParaRPr>
          </a:p>
          <a:p>
            <a:endParaRPr lang="fr-CH" sz="1200" kern="1200" dirty="0" smtClean="0">
              <a:solidFill>
                <a:schemeClr val="tx1"/>
              </a:solidFill>
              <a:effectLst/>
              <a:latin typeface="+mn-lt"/>
              <a:ea typeface="+mn-ea"/>
              <a:cs typeface="+mn-cs"/>
            </a:endParaRPr>
          </a:p>
          <a:p>
            <a:r>
              <a:rPr lang="fr-CH" sz="1200" kern="1200" dirty="0" smtClean="0">
                <a:solidFill>
                  <a:schemeClr val="tx1"/>
                </a:solidFill>
                <a:effectLst/>
                <a:latin typeface="+mn-lt"/>
                <a:ea typeface="+mn-ea"/>
                <a:cs typeface="+mn-cs"/>
              </a:rPr>
              <a:t>On a corrigé la fonction d’envoi par I2C. Quand on envoie l’adresse du périphérique souhaité sur le bus I2C, on met le dernier bit à 1 ou à 0 en fonction de si on veut lire ou écrire un registre. Dans notre cas, le dernier bit de la donnée était aussi modifié donc la configuration des périphériques I2C (par exemple la vitesse d’acquisition des données) n’était pas celle que nous voulions.</a:t>
            </a:r>
            <a:endParaRPr lang="fr-CH"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312AF650-77C2-462F-92DB-F314A6C712C8}" type="slidenum">
              <a:rPr lang="fr-CH" smtClean="0"/>
              <a:t>4</a:t>
            </a:fld>
            <a:endParaRPr lang="fr-CH" dirty="0"/>
          </a:p>
        </p:txBody>
      </p:sp>
    </p:spTree>
    <p:extLst>
      <p:ext uri="{BB962C8B-B14F-4D97-AF65-F5344CB8AC3E}">
        <p14:creationId xmlns:p14="http://schemas.microsoft.com/office/powerpoint/2010/main" val="155783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sz="1200" kern="1200" dirty="0" smtClean="0">
                <a:solidFill>
                  <a:schemeClr val="tx1"/>
                </a:solidFill>
                <a:effectLst/>
                <a:latin typeface="+mn-lt"/>
                <a:ea typeface="+mn-ea"/>
                <a:cs typeface="+mn-cs"/>
              </a:rPr>
              <a:t>Une fois qu’une valeur avait été lue, toutes les lectures suivantes nous donnaient les mêmes résultats. On a découvert ceci en faisant des tests avec un aimant :</a:t>
            </a:r>
          </a:p>
          <a:p>
            <a:pPr lvl="0"/>
            <a:r>
              <a:rPr lang="fr-CH" sz="1200" kern="1200" dirty="0" smtClean="0">
                <a:solidFill>
                  <a:schemeClr val="tx1"/>
                </a:solidFill>
                <a:effectLst/>
                <a:latin typeface="+mn-lt"/>
                <a:ea typeface="+mn-ea"/>
                <a:cs typeface="+mn-cs"/>
              </a:rPr>
              <a:t>- Si l’aimant était mis avant le démarrage du programme, les valeurs mesurées étaient grandes et ne bougeaient pas quand on retirait l’aimant.</a:t>
            </a:r>
          </a:p>
          <a:p>
            <a:pPr lvl="0"/>
            <a:r>
              <a:rPr lang="fr-CH" sz="1200" kern="1200" dirty="0" smtClean="0">
                <a:solidFill>
                  <a:schemeClr val="tx1"/>
                </a:solidFill>
                <a:effectLst/>
                <a:latin typeface="+mn-lt"/>
                <a:ea typeface="+mn-ea"/>
                <a:cs typeface="+mn-cs"/>
              </a:rPr>
              <a:t>- Si l’aimant n’était pas mis avant le démarrage du programme, les valeurs mesurées étaient beaucoup plus petites, mais ne bougeaient pas quand on mettait l’aimant.</a:t>
            </a:r>
          </a:p>
          <a:p>
            <a:r>
              <a:rPr lang="fr-CH" sz="1200" kern="1200" dirty="0" smtClean="0">
                <a:solidFill>
                  <a:schemeClr val="tx1"/>
                </a:solidFill>
                <a:effectLst/>
                <a:latin typeface="+mn-lt"/>
                <a:ea typeface="+mn-ea"/>
                <a:cs typeface="+mn-cs"/>
              </a:rPr>
              <a:t>Ceci était dû au bit LOCK du magnétomètre qui se met à ‘1’ quand on lit la 1re valeur et qui empêche donc l’actualisation des mesures. Celui-ci ne se remettait malheureusement jamais à ‘0’ ce qui empêchait la modification des valeurs.</a:t>
            </a:r>
          </a:p>
          <a:p>
            <a:endParaRPr lang="fr-CH" sz="1200" kern="1200" dirty="0" smtClean="0">
              <a:solidFill>
                <a:schemeClr val="tx1"/>
              </a:solidFill>
              <a:effectLst/>
              <a:latin typeface="+mn-lt"/>
              <a:ea typeface="+mn-ea"/>
              <a:cs typeface="+mn-cs"/>
            </a:endParaRPr>
          </a:p>
          <a:p>
            <a:r>
              <a:rPr lang="fr-CH" sz="1200" kern="1200" dirty="0" smtClean="0">
                <a:solidFill>
                  <a:schemeClr val="tx1"/>
                </a:solidFill>
                <a:effectLst/>
                <a:latin typeface="+mn-lt"/>
                <a:ea typeface="+mn-ea"/>
                <a:cs typeface="+mn-cs"/>
              </a:rPr>
              <a:t>Pour remédier à ce problème, on a également utilisé notre fonction de lecture multiple par I2C pour lire tous les axes d’un coup. Le magnétomètre remet automatiquement le bit LOCK à ‘0’ quand on a lu toutes les valeurs. Des fois, celui-ci ne se remet pas à ‘0’ automatiquement, on renvoie donc le mode d’acquisition (single ou </a:t>
            </a:r>
            <a:r>
              <a:rPr lang="fr-CH" sz="1200" kern="1200" dirty="0" err="1" smtClean="0">
                <a:solidFill>
                  <a:schemeClr val="tx1"/>
                </a:solidFill>
                <a:effectLst/>
                <a:latin typeface="+mn-lt"/>
                <a:ea typeface="+mn-ea"/>
                <a:cs typeface="+mn-cs"/>
              </a:rPr>
              <a:t>continuous</a:t>
            </a:r>
            <a:r>
              <a:rPr lang="fr-CH" sz="1200" kern="1200" dirty="0" smtClean="0">
                <a:solidFill>
                  <a:schemeClr val="tx1"/>
                </a:solidFill>
                <a:effectLst/>
                <a:latin typeface="+mn-lt"/>
                <a:ea typeface="+mn-ea"/>
                <a:cs typeface="+mn-cs"/>
              </a:rPr>
              <a:t>) au magnétomètre pour forcer sa remise à ‘0’.</a:t>
            </a:r>
          </a:p>
          <a:p>
            <a:endParaRPr lang="fr-CH" sz="1200" kern="1200" dirty="0" smtClean="0">
              <a:solidFill>
                <a:schemeClr val="tx1"/>
              </a:solidFill>
              <a:effectLst/>
              <a:latin typeface="+mn-lt"/>
              <a:ea typeface="+mn-ea"/>
              <a:cs typeface="+mn-cs"/>
            </a:endParaRPr>
          </a:p>
          <a:p>
            <a:r>
              <a:rPr lang="fr-CH" sz="1200" kern="1200" dirty="0" smtClean="0">
                <a:solidFill>
                  <a:schemeClr val="tx1"/>
                </a:solidFill>
                <a:effectLst/>
                <a:latin typeface="+mn-lt"/>
                <a:ea typeface="+mn-ea"/>
                <a:cs typeface="+mn-cs"/>
              </a:rPr>
              <a:t>On a également modifié le gain, car il était au minimum et le champ magnétique terrestre est très faible (environ 0.5 gauss).</a:t>
            </a:r>
            <a:endParaRPr lang="fr-CH"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312AF650-77C2-462F-92DB-F314A6C712C8}" type="slidenum">
              <a:rPr lang="fr-CH" smtClean="0"/>
              <a:t>5</a:t>
            </a:fld>
            <a:endParaRPr lang="fr-CH" dirty="0"/>
          </a:p>
        </p:txBody>
      </p:sp>
    </p:spTree>
    <p:extLst>
      <p:ext uri="{BB962C8B-B14F-4D97-AF65-F5344CB8AC3E}">
        <p14:creationId xmlns:p14="http://schemas.microsoft.com/office/powerpoint/2010/main" val="3082596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sz="1200" kern="1200" dirty="0" smtClean="0">
                <a:solidFill>
                  <a:schemeClr val="tx1"/>
                </a:solidFill>
                <a:effectLst/>
                <a:latin typeface="+mn-lt"/>
                <a:ea typeface="+mn-ea"/>
                <a:cs typeface="+mn-cs"/>
              </a:rPr>
              <a:t>La largeur des impulsions variait périodiquement. On a mis pas mal de temps à détecter que ceci venait d’une simple erreur de soustraction dans l’interface du </a:t>
            </a:r>
            <a:r>
              <a:rPr lang="fr-CH" sz="1200" kern="1200" dirty="0" err="1" smtClean="0">
                <a:solidFill>
                  <a:schemeClr val="tx1"/>
                </a:solidFill>
                <a:effectLst/>
                <a:latin typeface="+mn-lt"/>
                <a:ea typeface="+mn-ea"/>
                <a:cs typeface="+mn-cs"/>
              </a:rPr>
              <a:t>timer</a:t>
            </a:r>
            <a:r>
              <a:rPr lang="fr-CH" sz="1200" kern="1200" dirty="0" smtClean="0">
                <a:solidFill>
                  <a:schemeClr val="tx1"/>
                </a:solidFill>
                <a:effectLst/>
                <a:latin typeface="+mn-lt"/>
                <a:ea typeface="+mn-ea"/>
                <a:cs typeface="+mn-cs"/>
              </a:rPr>
              <a:t>. A chaque détection de flanc du signal d’entrée, on sauvegarde la valeur du </a:t>
            </a:r>
            <a:r>
              <a:rPr lang="fr-CH" sz="1200" kern="1200" dirty="0" err="1" smtClean="0">
                <a:solidFill>
                  <a:schemeClr val="tx1"/>
                </a:solidFill>
                <a:effectLst/>
                <a:latin typeface="+mn-lt"/>
                <a:ea typeface="+mn-ea"/>
                <a:cs typeface="+mn-cs"/>
              </a:rPr>
              <a:t>timer</a:t>
            </a:r>
            <a:r>
              <a:rPr lang="fr-CH" sz="1200" kern="1200" dirty="0" smtClean="0">
                <a:solidFill>
                  <a:schemeClr val="tx1"/>
                </a:solidFill>
                <a:effectLst/>
                <a:latin typeface="+mn-lt"/>
                <a:ea typeface="+mn-ea"/>
                <a:cs typeface="+mn-cs"/>
              </a:rPr>
              <a:t>. Ensuite, on calcul la différence entre les 2 mesures. Lorsque le 2e flanc (flanc descendant) est détecté après que le </a:t>
            </a:r>
            <a:r>
              <a:rPr lang="fr-CH" sz="1200" kern="1200" dirty="0" err="1" smtClean="0">
                <a:solidFill>
                  <a:schemeClr val="tx1"/>
                </a:solidFill>
                <a:effectLst/>
                <a:latin typeface="+mn-lt"/>
                <a:ea typeface="+mn-ea"/>
                <a:cs typeface="+mn-cs"/>
              </a:rPr>
              <a:t>timer</a:t>
            </a:r>
            <a:r>
              <a:rPr lang="fr-CH" sz="1200" kern="1200" dirty="0" smtClean="0">
                <a:solidFill>
                  <a:schemeClr val="tx1"/>
                </a:solidFill>
                <a:effectLst/>
                <a:latin typeface="+mn-lt"/>
                <a:ea typeface="+mn-ea"/>
                <a:cs typeface="+mn-cs"/>
              </a:rPr>
              <a:t> soit revenu à 0, il faut prendre la valeur maximale du </a:t>
            </a:r>
            <a:r>
              <a:rPr lang="fr-CH" sz="1200" kern="1200" dirty="0" err="1" smtClean="0">
                <a:solidFill>
                  <a:schemeClr val="tx1"/>
                </a:solidFill>
                <a:effectLst/>
                <a:latin typeface="+mn-lt"/>
                <a:ea typeface="+mn-ea"/>
                <a:cs typeface="+mn-cs"/>
              </a:rPr>
              <a:t>timer</a:t>
            </a:r>
            <a:r>
              <a:rPr lang="fr-CH" sz="1200" kern="1200" dirty="0" smtClean="0">
                <a:solidFill>
                  <a:schemeClr val="tx1"/>
                </a:solidFill>
                <a:effectLst/>
                <a:latin typeface="+mn-lt"/>
                <a:ea typeface="+mn-ea"/>
                <a:cs typeface="+mn-cs"/>
              </a:rPr>
              <a:t> moins la différence entre les 2 valeurs mesurées pour avoir un résultat correct. Le code avait été fait pour une valeur maximale du </a:t>
            </a:r>
            <a:r>
              <a:rPr lang="fr-CH" sz="1200" kern="1200" dirty="0" err="1" smtClean="0">
                <a:solidFill>
                  <a:schemeClr val="tx1"/>
                </a:solidFill>
                <a:effectLst/>
                <a:latin typeface="+mn-lt"/>
                <a:ea typeface="+mn-ea"/>
                <a:cs typeface="+mn-cs"/>
              </a:rPr>
              <a:t>timer</a:t>
            </a:r>
            <a:r>
              <a:rPr lang="fr-CH" sz="1200" kern="1200" dirty="0" smtClean="0">
                <a:solidFill>
                  <a:schemeClr val="tx1"/>
                </a:solidFill>
                <a:effectLst/>
                <a:latin typeface="+mn-lt"/>
                <a:ea typeface="+mn-ea"/>
                <a:cs typeface="+mn-cs"/>
              </a:rPr>
              <a:t> de 65535 pourtant le </a:t>
            </a:r>
            <a:r>
              <a:rPr lang="fr-CH" sz="1200" kern="1200" dirty="0" err="1" smtClean="0">
                <a:solidFill>
                  <a:schemeClr val="tx1"/>
                </a:solidFill>
                <a:effectLst/>
                <a:latin typeface="+mn-lt"/>
                <a:ea typeface="+mn-ea"/>
                <a:cs typeface="+mn-cs"/>
              </a:rPr>
              <a:t>timer</a:t>
            </a:r>
            <a:r>
              <a:rPr lang="fr-CH" sz="1200" kern="1200" dirty="0" smtClean="0">
                <a:solidFill>
                  <a:schemeClr val="tx1"/>
                </a:solidFill>
                <a:effectLst/>
                <a:latin typeface="+mn-lt"/>
                <a:ea typeface="+mn-ea"/>
                <a:cs typeface="+mn-cs"/>
              </a:rPr>
              <a:t> est configuré pour compter de 0 à 62’500 seulement donc les mesures étaient faussées.</a:t>
            </a:r>
          </a:p>
          <a:p>
            <a:endParaRPr lang="fr-CH" sz="1200" kern="1200" dirty="0" smtClean="0">
              <a:solidFill>
                <a:schemeClr val="tx1"/>
              </a:solidFill>
              <a:effectLst/>
              <a:latin typeface="+mn-lt"/>
              <a:ea typeface="+mn-ea"/>
              <a:cs typeface="+mn-cs"/>
            </a:endParaRPr>
          </a:p>
          <a:p>
            <a:r>
              <a:rPr lang="fr-CH" sz="1200" kern="1200" dirty="0" smtClean="0">
                <a:solidFill>
                  <a:schemeClr val="tx1"/>
                </a:solidFill>
                <a:effectLst/>
                <a:latin typeface="+mn-lt"/>
                <a:ea typeface="+mn-ea"/>
                <a:cs typeface="+mn-cs"/>
              </a:rPr>
              <a:t>Une fois ce problème corrigé, on pouvait encore observer des petites variations dans la mesure du </a:t>
            </a:r>
            <a:r>
              <a:rPr lang="fr-CH" sz="1200" kern="1200" dirty="0" err="1" smtClean="0">
                <a:solidFill>
                  <a:schemeClr val="tx1"/>
                </a:solidFill>
                <a:effectLst/>
                <a:latin typeface="+mn-lt"/>
                <a:ea typeface="+mn-ea"/>
                <a:cs typeface="+mn-cs"/>
              </a:rPr>
              <a:t>duty</a:t>
            </a:r>
            <a:r>
              <a:rPr lang="fr-CH" sz="1200" kern="1200" dirty="0" smtClean="0">
                <a:solidFill>
                  <a:schemeClr val="tx1"/>
                </a:solidFill>
                <a:effectLst/>
                <a:latin typeface="+mn-lt"/>
                <a:ea typeface="+mn-ea"/>
                <a:cs typeface="+mn-cs"/>
              </a:rPr>
              <a:t> cycle alors que le signal d’entrée ne variait pas. Ceci était dû à la façon de sauvegarder la valeur du </a:t>
            </a:r>
            <a:r>
              <a:rPr lang="fr-CH" sz="1200" kern="1200" dirty="0" err="1" smtClean="0">
                <a:solidFill>
                  <a:schemeClr val="tx1"/>
                </a:solidFill>
                <a:effectLst/>
                <a:latin typeface="+mn-lt"/>
                <a:ea typeface="+mn-ea"/>
                <a:cs typeface="+mn-cs"/>
              </a:rPr>
              <a:t>timer</a:t>
            </a:r>
            <a:r>
              <a:rPr lang="fr-CH" sz="1200" kern="1200" dirty="0" smtClean="0">
                <a:solidFill>
                  <a:schemeClr val="tx1"/>
                </a:solidFill>
                <a:effectLst/>
                <a:latin typeface="+mn-lt"/>
                <a:ea typeface="+mn-ea"/>
                <a:cs typeface="+mn-cs"/>
              </a:rPr>
              <a:t> à chaque flanc. En effet, on sauve les valeurs dans des variables globales qui sont ensuite lues par une autre fonction (celle qui fait la soustraction entre les deux valeurs).</a:t>
            </a:r>
            <a:endParaRPr lang="fr-CH"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312AF650-77C2-462F-92DB-F314A6C712C8}" type="slidenum">
              <a:rPr lang="fr-CH" smtClean="0"/>
              <a:t>6</a:t>
            </a:fld>
            <a:endParaRPr lang="fr-CH" dirty="0"/>
          </a:p>
        </p:txBody>
      </p:sp>
    </p:spTree>
    <p:extLst>
      <p:ext uri="{BB962C8B-B14F-4D97-AF65-F5344CB8AC3E}">
        <p14:creationId xmlns:p14="http://schemas.microsoft.com/office/powerpoint/2010/main" val="1234704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Moteur à 70% = environ 43A</a:t>
            </a:r>
            <a:endParaRPr lang="fr-CH" dirty="0"/>
          </a:p>
        </p:txBody>
      </p:sp>
      <p:sp>
        <p:nvSpPr>
          <p:cNvPr id="4" name="Espace réservé du numéro de diapositive 3"/>
          <p:cNvSpPr>
            <a:spLocks noGrp="1"/>
          </p:cNvSpPr>
          <p:nvPr>
            <p:ph type="sldNum" sz="quarter" idx="10"/>
          </p:nvPr>
        </p:nvSpPr>
        <p:spPr/>
        <p:txBody>
          <a:bodyPr/>
          <a:lstStyle/>
          <a:p>
            <a:fld id="{312AF650-77C2-462F-92DB-F314A6C712C8}" type="slidenum">
              <a:rPr lang="fr-CH" smtClean="0"/>
              <a:t>7</a:t>
            </a:fld>
            <a:endParaRPr lang="fr-CH" dirty="0"/>
          </a:p>
        </p:txBody>
      </p:sp>
    </p:spTree>
    <p:extLst>
      <p:ext uri="{BB962C8B-B14F-4D97-AF65-F5344CB8AC3E}">
        <p14:creationId xmlns:p14="http://schemas.microsoft.com/office/powerpoint/2010/main" val="195466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sz="1200" kern="1200" dirty="0" smtClean="0">
                <a:solidFill>
                  <a:schemeClr val="tx1"/>
                </a:solidFill>
                <a:effectLst/>
                <a:latin typeface="+mn-lt"/>
                <a:ea typeface="+mn-ea"/>
                <a:cs typeface="+mn-cs"/>
              </a:rPr>
              <a:t>Quand on branche l’alimentation, les drivers moteurs se configurent en fonction du signal PWM qu’ils reçoivent. Ils considèrent que celui-ci représente 0%. Ceci permet d’utiliser correctement toute la plage de puissances. On doit donc envoyer un signal PWM constant représentant le 0% au démarrage du programme avant de pouvoir faire tourner les moteurs à la vitesse souhaitée.</a:t>
            </a:r>
          </a:p>
          <a:p>
            <a:endParaRPr lang="fr-CH" sz="1200" kern="1200" dirty="0" smtClean="0">
              <a:solidFill>
                <a:schemeClr val="tx1"/>
              </a:solidFill>
              <a:effectLst/>
              <a:latin typeface="+mn-lt"/>
              <a:ea typeface="+mn-ea"/>
              <a:cs typeface="+mn-cs"/>
            </a:endParaRPr>
          </a:p>
          <a:p>
            <a:r>
              <a:rPr lang="fr-CH" sz="1200" kern="1200" dirty="0" smtClean="0">
                <a:solidFill>
                  <a:schemeClr val="tx1"/>
                </a:solidFill>
                <a:effectLst/>
                <a:latin typeface="+mn-lt"/>
                <a:ea typeface="+mn-ea"/>
                <a:cs typeface="+mn-cs"/>
              </a:rPr>
              <a:t>Par mesure de sécurité, le </a:t>
            </a:r>
            <a:r>
              <a:rPr lang="fr-CH" sz="1200" kern="1200" dirty="0" err="1" smtClean="0">
                <a:solidFill>
                  <a:schemeClr val="tx1"/>
                </a:solidFill>
                <a:effectLst/>
                <a:latin typeface="+mn-lt"/>
                <a:ea typeface="+mn-ea"/>
                <a:cs typeface="+mn-cs"/>
              </a:rPr>
              <a:t>quadricoptère</a:t>
            </a:r>
            <a:r>
              <a:rPr lang="fr-CH" sz="1200" kern="1200" dirty="0" smtClean="0">
                <a:solidFill>
                  <a:schemeClr val="tx1"/>
                </a:solidFill>
                <a:effectLst/>
                <a:latin typeface="+mn-lt"/>
                <a:ea typeface="+mn-ea"/>
                <a:cs typeface="+mn-cs"/>
              </a:rPr>
              <a:t> ne démarre pas tout de suite lorsque le programme est démarré. Il faut maintenir les joysticks de la télécommande en position 0 (en bas à gauche) pour que les moteurs démarrent. Sitôt qu’un joystick est relâché, les moteurs s'arrêtent.</a:t>
            </a:r>
            <a:endParaRPr lang="fr-CH"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312AF650-77C2-462F-92DB-F314A6C712C8}" type="slidenum">
              <a:rPr lang="fr-CH" smtClean="0"/>
              <a:t>14</a:t>
            </a:fld>
            <a:endParaRPr lang="fr-CH" dirty="0"/>
          </a:p>
        </p:txBody>
      </p:sp>
    </p:spTree>
    <p:extLst>
      <p:ext uri="{BB962C8B-B14F-4D97-AF65-F5344CB8AC3E}">
        <p14:creationId xmlns:p14="http://schemas.microsoft.com/office/powerpoint/2010/main" val="3657836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Le monitoring est fait</a:t>
            </a:r>
            <a:r>
              <a:rPr lang="fr-CH" baseline="0" dirty="0" smtClean="0"/>
              <a:t> en </a:t>
            </a:r>
            <a:r>
              <a:rPr lang="fr-CH" baseline="0" dirty="0" err="1" smtClean="0"/>
              <a:t>Labview</a:t>
            </a:r>
            <a:r>
              <a:rPr lang="fr-CH" baseline="0" dirty="0" smtClean="0"/>
              <a:t>.</a:t>
            </a:r>
          </a:p>
          <a:p>
            <a:r>
              <a:rPr lang="fr-CH" baseline="0" dirty="0" smtClean="0"/>
              <a:t>Pour le moment on peut seulement recevoir des données envoyées depuis le </a:t>
            </a:r>
            <a:r>
              <a:rPr lang="fr-CH" baseline="0" dirty="0" err="1" smtClean="0"/>
              <a:t>quadricoptère</a:t>
            </a:r>
            <a:r>
              <a:rPr lang="fr-CH" baseline="0" dirty="0" smtClean="0"/>
              <a:t>.</a:t>
            </a:r>
          </a:p>
          <a:p>
            <a:r>
              <a:rPr lang="fr-CH" baseline="0" dirty="0" smtClean="0"/>
              <a:t>Les valeurs sont </a:t>
            </a:r>
            <a:r>
              <a:rPr lang="fr-CH" baseline="0" dirty="0" err="1" smtClean="0"/>
              <a:t>convertient</a:t>
            </a:r>
            <a:r>
              <a:rPr lang="fr-CH" baseline="0" dirty="0" smtClean="0"/>
              <a:t> en chaîne de caractères avant d’être envoyée ce qui n’est pas une très bonne méthode.</a:t>
            </a:r>
          </a:p>
        </p:txBody>
      </p:sp>
      <p:sp>
        <p:nvSpPr>
          <p:cNvPr id="4" name="Espace réservé du numéro de diapositive 3"/>
          <p:cNvSpPr>
            <a:spLocks noGrp="1"/>
          </p:cNvSpPr>
          <p:nvPr>
            <p:ph type="sldNum" sz="quarter" idx="10"/>
          </p:nvPr>
        </p:nvSpPr>
        <p:spPr/>
        <p:txBody>
          <a:bodyPr/>
          <a:lstStyle/>
          <a:p>
            <a:fld id="{312AF650-77C2-462F-92DB-F314A6C712C8}" type="slidenum">
              <a:rPr lang="fr-CH" smtClean="0"/>
              <a:t>15</a:t>
            </a:fld>
            <a:endParaRPr lang="fr-CH" dirty="0"/>
          </a:p>
        </p:txBody>
      </p:sp>
    </p:spTree>
    <p:extLst>
      <p:ext uri="{BB962C8B-B14F-4D97-AF65-F5344CB8AC3E}">
        <p14:creationId xmlns:p14="http://schemas.microsoft.com/office/powerpoint/2010/main" val="2596862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Image du programme </a:t>
            </a:r>
            <a:r>
              <a:rPr lang="fr-CH" dirty="0" err="1" smtClean="0"/>
              <a:t>Labview</a:t>
            </a:r>
            <a:endParaRPr lang="fr-CH" dirty="0"/>
          </a:p>
        </p:txBody>
      </p:sp>
      <p:sp>
        <p:nvSpPr>
          <p:cNvPr id="4" name="Espace réservé du numéro de diapositive 3"/>
          <p:cNvSpPr>
            <a:spLocks noGrp="1"/>
          </p:cNvSpPr>
          <p:nvPr>
            <p:ph type="sldNum" sz="quarter" idx="10"/>
          </p:nvPr>
        </p:nvSpPr>
        <p:spPr/>
        <p:txBody>
          <a:bodyPr/>
          <a:lstStyle/>
          <a:p>
            <a:fld id="{312AF650-77C2-462F-92DB-F314A6C712C8}" type="slidenum">
              <a:rPr lang="fr-CH" smtClean="0"/>
              <a:t>16</a:t>
            </a:fld>
            <a:endParaRPr lang="fr-CH" dirty="0"/>
          </a:p>
        </p:txBody>
      </p:sp>
    </p:spTree>
    <p:extLst>
      <p:ext uri="{BB962C8B-B14F-4D97-AF65-F5344CB8AC3E}">
        <p14:creationId xmlns:p14="http://schemas.microsoft.com/office/powerpoint/2010/main" val="3615660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fr-FR" smtClean="0"/>
              <a:t>Modifiez le style du titre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Date Placeholder 6"/>
          <p:cNvSpPr>
            <a:spLocks noGrp="1"/>
          </p:cNvSpPr>
          <p:nvPr>
            <p:ph type="dt" sz="half" idx="10"/>
          </p:nvPr>
        </p:nvSpPr>
        <p:spPr/>
        <p:txBody>
          <a:bodyPr/>
          <a:lstStyle/>
          <a:p>
            <a:fld id="{2CE61C03-C6D7-4594-8733-7766948C8EA5}" type="datetime1">
              <a:rPr lang="fr-CH" smtClean="0"/>
              <a:t>27.01.2013</a:t>
            </a:fld>
            <a:endParaRPr lang="fr-CH" dirty="0"/>
          </a:p>
        </p:txBody>
      </p:sp>
      <p:sp>
        <p:nvSpPr>
          <p:cNvPr id="8" name="Slide Number Placeholder 7"/>
          <p:cNvSpPr>
            <a:spLocks noGrp="1"/>
          </p:cNvSpPr>
          <p:nvPr>
            <p:ph type="sldNum" sz="quarter" idx="11"/>
          </p:nvPr>
        </p:nvSpPr>
        <p:spPr/>
        <p:txBody>
          <a:bodyPr/>
          <a:lstStyle/>
          <a:p>
            <a:fld id="{D05B9137-8B74-40FC-ACA7-836B33FF3CAE}" type="slidenum">
              <a:rPr lang="fr-CH" smtClean="0"/>
              <a:t>‹N°›</a:t>
            </a:fld>
            <a:endParaRPr lang="fr-CH" dirty="0"/>
          </a:p>
        </p:txBody>
      </p:sp>
      <p:sp>
        <p:nvSpPr>
          <p:cNvPr id="9" name="Footer Placeholder 8"/>
          <p:cNvSpPr>
            <a:spLocks noGrp="1"/>
          </p:cNvSpPr>
          <p:nvPr>
            <p:ph type="ftr" sz="quarter" idx="12"/>
          </p:nvPr>
        </p:nvSpPr>
        <p:spPr>
          <a:xfrm>
            <a:off x="5868144" y="855956"/>
            <a:ext cx="2387033" cy="301227"/>
          </a:xfrm>
        </p:spPr>
        <p:txBody>
          <a:bodyPr/>
          <a:lstStyle/>
          <a:p>
            <a:r>
              <a:rPr lang="fr-CH" dirty="0" smtClean="0"/>
              <a:t>Alexandre Schnegg &amp; Guillaume Jacot</a:t>
            </a:r>
            <a:br>
              <a:rPr lang="fr-CH" dirty="0" smtClean="0"/>
            </a:br>
            <a:r>
              <a:rPr lang="fr-CH" dirty="0" smtClean="0"/>
              <a:t>Arc Drone</a:t>
            </a:r>
            <a:endParaRPr lang="fr-CH" dirty="0"/>
          </a:p>
        </p:txBody>
      </p:sp>
      <p:pic>
        <p:nvPicPr>
          <p:cNvPr id="10" name="LogoArc" descr="c:\programdata\he-arc-qualite\he-arc doc'arc et disquette rouge\modelesarc\Ecoles\ING-Neuchatel.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3222" y="116632"/>
            <a:ext cx="2228850" cy="542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36D32818-0A95-45AD-86B6-8BDC8B05BEE4}" type="datetime1">
              <a:rPr lang="fr-CH" smtClean="0"/>
              <a:t>27.01.2013</a:t>
            </a:fld>
            <a:endParaRPr lang="fr-CH" dirty="0"/>
          </a:p>
        </p:txBody>
      </p:sp>
      <p:sp>
        <p:nvSpPr>
          <p:cNvPr id="5" name="Footer Placeholder 4"/>
          <p:cNvSpPr>
            <a:spLocks noGrp="1"/>
          </p:cNvSpPr>
          <p:nvPr>
            <p:ph type="ftr" sz="quarter" idx="11"/>
          </p:nvPr>
        </p:nvSpPr>
        <p:spPr/>
        <p:txBody>
          <a:bodyPr/>
          <a:lstStyle/>
          <a:p>
            <a:r>
              <a:rPr lang="fr-CH" dirty="0" smtClean="0"/>
              <a:t>Alexandre Schnegg &amp; Guillaume Jacot Arc Drone</a:t>
            </a:r>
            <a:endParaRPr lang="fr-CH" dirty="0"/>
          </a:p>
        </p:txBody>
      </p:sp>
      <p:sp>
        <p:nvSpPr>
          <p:cNvPr id="6" name="Slide Number Placeholder 5"/>
          <p:cNvSpPr>
            <a:spLocks noGrp="1"/>
          </p:cNvSpPr>
          <p:nvPr>
            <p:ph type="sldNum" sz="quarter" idx="12"/>
          </p:nvPr>
        </p:nvSpPr>
        <p:spPr/>
        <p:txBody>
          <a:bodyPr/>
          <a:lstStyle/>
          <a:p>
            <a:fld id="{D05B9137-8B74-40FC-ACA7-836B33FF3CAE}" type="slidenum">
              <a:rPr lang="fr-CH" smtClean="0"/>
              <a:t>‹N°›</a:t>
            </a:fld>
            <a:endParaRPr lang="fr-CH"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8C974617-5992-4461-B628-60A138D07657}" type="datetime1">
              <a:rPr lang="fr-CH" smtClean="0"/>
              <a:t>27.01.2013</a:t>
            </a:fld>
            <a:endParaRPr lang="fr-CH" dirty="0"/>
          </a:p>
        </p:txBody>
      </p:sp>
      <p:sp>
        <p:nvSpPr>
          <p:cNvPr id="5" name="Footer Placeholder 4"/>
          <p:cNvSpPr>
            <a:spLocks noGrp="1"/>
          </p:cNvSpPr>
          <p:nvPr>
            <p:ph type="ftr" sz="quarter" idx="11"/>
          </p:nvPr>
        </p:nvSpPr>
        <p:spPr/>
        <p:txBody>
          <a:bodyPr/>
          <a:lstStyle/>
          <a:p>
            <a:r>
              <a:rPr lang="fr-CH" dirty="0" smtClean="0"/>
              <a:t>Alexandre Schnegg &amp; Guillaume Jacot Arc Drone</a:t>
            </a:r>
            <a:endParaRPr lang="fr-CH" dirty="0"/>
          </a:p>
        </p:txBody>
      </p:sp>
      <p:sp>
        <p:nvSpPr>
          <p:cNvPr id="6" name="Slide Number Placeholder 5"/>
          <p:cNvSpPr>
            <a:spLocks noGrp="1"/>
          </p:cNvSpPr>
          <p:nvPr>
            <p:ph type="sldNum" sz="quarter" idx="12"/>
          </p:nvPr>
        </p:nvSpPr>
        <p:spPr/>
        <p:txBody>
          <a:bodyPr/>
          <a:lstStyle/>
          <a:p>
            <a:fld id="{D05B9137-8B74-40FC-ACA7-836B33FF3CAE}" type="slidenum">
              <a:rPr lang="fr-CH" smtClean="0"/>
              <a:t>‹N°›</a:t>
            </a:fld>
            <a:endParaRPr lang="fr-CH"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097E7BF-BBB9-4C90-982F-0EE7CF8AE7CB}" type="datetime1">
              <a:rPr lang="fr-CH" smtClean="0"/>
              <a:t>27.01.2013</a:t>
            </a:fld>
            <a:endParaRPr lang="fr-CH" dirty="0"/>
          </a:p>
        </p:txBody>
      </p:sp>
      <p:sp>
        <p:nvSpPr>
          <p:cNvPr id="5" name="Footer Placeholder 4"/>
          <p:cNvSpPr>
            <a:spLocks noGrp="1"/>
          </p:cNvSpPr>
          <p:nvPr>
            <p:ph type="ftr" sz="quarter" idx="11"/>
          </p:nvPr>
        </p:nvSpPr>
        <p:spPr/>
        <p:txBody>
          <a:bodyPr/>
          <a:lstStyle/>
          <a:p>
            <a:r>
              <a:rPr lang="fr-CH" dirty="0" smtClean="0"/>
              <a:t>Alexandre Schnegg &amp; Guillaume Jacot Arc Drone</a:t>
            </a:r>
            <a:endParaRPr lang="fr-CH" dirty="0"/>
          </a:p>
        </p:txBody>
      </p:sp>
      <p:sp>
        <p:nvSpPr>
          <p:cNvPr id="6" name="Slide Number Placeholder 5"/>
          <p:cNvSpPr>
            <a:spLocks noGrp="1"/>
          </p:cNvSpPr>
          <p:nvPr>
            <p:ph type="sldNum" sz="quarter" idx="12"/>
          </p:nvPr>
        </p:nvSpPr>
        <p:spPr/>
        <p:txBody>
          <a:bodyPr/>
          <a:lstStyle/>
          <a:p>
            <a:fld id="{D05B9137-8B74-40FC-ACA7-836B33FF3CAE}" type="slidenum">
              <a:rPr lang="fr-CH" smtClean="0"/>
              <a:t>‹N°›</a:t>
            </a:fld>
            <a:endParaRPr lang="fr-C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fr-FR" smtClean="0"/>
              <a:t>Modifiez le style du titre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417EB0B-7CB4-4C18-8281-653F34324EDF}" type="datetime1">
              <a:rPr lang="fr-CH" smtClean="0"/>
              <a:t>27.01.2013</a:t>
            </a:fld>
            <a:endParaRPr lang="fr-CH" dirty="0"/>
          </a:p>
        </p:txBody>
      </p:sp>
      <p:sp>
        <p:nvSpPr>
          <p:cNvPr id="5" name="Footer Placeholder 4"/>
          <p:cNvSpPr>
            <a:spLocks noGrp="1"/>
          </p:cNvSpPr>
          <p:nvPr>
            <p:ph type="ftr" sz="quarter" idx="11"/>
          </p:nvPr>
        </p:nvSpPr>
        <p:spPr/>
        <p:txBody>
          <a:bodyPr/>
          <a:lstStyle/>
          <a:p>
            <a:r>
              <a:rPr lang="fr-CH" dirty="0" smtClean="0"/>
              <a:t>Alexandre Schnegg &amp; Guillaume Jacot Arc Drone</a:t>
            </a:r>
            <a:endParaRPr lang="fr-CH" dirty="0"/>
          </a:p>
        </p:txBody>
      </p:sp>
      <p:sp>
        <p:nvSpPr>
          <p:cNvPr id="6" name="Slide Number Placeholder 5"/>
          <p:cNvSpPr>
            <a:spLocks noGrp="1"/>
          </p:cNvSpPr>
          <p:nvPr>
            <p:ph type="sldNum" sz="quarter" idx="12"/>
          </p:nvPr>
        </p:nvSpPr>
        <p:spPr/>
        <p:txBody>
          <a:bodyPr/>
          <a:lstStyle/>
          <a:p>
            <a:fld id="{D05B9137-8B74-40FC-ACA7-836B33FF3CAE}" type="slidenum">
              <a:rPr lang="fr-CH" smtClean="0"/>
              <a:t>‹N°›</a:t>
            </a:fld>
            <a:endParaRPr lang="fr-CH"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BC4414-4249-4F10-9F8A-C236BCFEB335}" type="datetime1">
              <a:rPr lang="fr-CH" smtClean="0"/>
              <a:t>27.01.2013</a:t>
            </a:fld>
            <a:endParaRPr lang="fr-CH" dirty="0"/>
          </a:p>
        </p:txBody>
      </p:sp>
      <p:sp>
        <p:nvSpPr>
          <p:cNvPr id="6" name="Footer Placeholder 5"/>
          <p:cNvSpPr>
            <a:spLocks noGrp="1"/>
          </p:cNvSpPr>
          <p:nvPr>
            <p:ph type="ftr" sz="quarter" idx="11"/>
          </p:nvPr>
        </p:nvSpPr>
        <p:spPr/>
        <p:txBody>
          <a:bodyPr/>
          <a:lstStyle/>
          <a:p>
            <a:r>
              <a:rPr lang="fr-CH" dirty="0" smtClean="0"/>
              <a:t>Alexandre Schnegg &amp; Guillaume Jacot Arc Drone</a:t>
            </a:r>
            <a:endParaRPr lang="fr-CH" dirty="0"/>
          </a:p>
        </p:txBody>
      </p:sp>
      <p:sp>
        <p:nvSpPr>
          <p:cNvPr id="7" name="Slide Number Placeholder 6"/>
          <p:cNvSpPr>
            <a:spLocks noGrp="1"/>
          </p:cNvSpPr>
          <p:nvPr>
            <p:ph type="sldNum" sz="quarter" idx="12"/>
          </p:nvPr>
        </p:nvSpPr>
        <p:spPr/>
        <p:txBody>
          <a:bodyPr/>
          <a:lstStyle/>
          <a:p>
            <a:fld id="{D05B9137-8B74-40FC-ACA7-836B33FF3CAE}" type="slidenum">
              <a:rPr lang="fr-CH" smtClean="0"/>
              <a:t>‹N°›</a:t>
            </a:fld>
            <a:endParaRPr lang="fr-CH" dirty="0"/>
          </a:p>
        </p:txBody>
      </p:sp>
      <p:sp>
        <p:nvSpPr>
          <p:cNvPr id="9" name="Title 8"/>
          <p:cNvSpPr>
            <a:spLocks noGrp="1"/>
          </p:cNvSpPr>
          <p:nvPr>
            <p:ph type="title"/>
          </p:nvPr>
        </p:nvSpPr>
        <p:spPr>
          <a:xfrm>
            <a:off x="914400" y="1544715"/>
            <a:ext cx="7315200" cy="1154097"/>
          </a:xfrm>
        </p:spPr>
        <p:txBody>
          <a:bodyPr/>
          <a:lstStyle/>
          <a:p>
            <a:r>
              <a:rPr lang="fr-FR" smtClean="0"/>
              <a:t>Modifiez le style du titre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58A2C9CC-37FB-48D3-82B4-D112CEE9EBDF}" type="datetime1">
              <a:rPr lang="fr-CH" smtClean="0"/>
              <a:t>27.01.2013</a:t>
            </a:fld>
            <a:endParaRPr lang="fr-CH" dirty="0"/>
          </a:p>
        </p:txBody>
      </p:sp>
      <p:sp>
        <p:nvSpPr>
          <p:cNvPr id="8" name="Footer Placeholder 7"/>
          <p:cNvSpPr>
            <a:spLocks noGrp="1"/>
          </p:cNvSpPr>
          <p:nvPr>
            <p:ph type="ftr" sz="quarter" idx="11"/>
          </p:nvPr>
        </p:nvSpPr>
        <p:spPr/>
        <p:txBody>
          <a:bodyPr/>
          <a:lstStyle/>
          <a:p>
            <a:r>
              <a:rPr lang="fr-CH" dirty="0" smtClean="0"/>
              <a:t>Alexandre Schnegg &amp; Guillaume Jacot Arc Drone</a:t>
            </a:r>
            <a:endParaRPr lang="fr-CH" dirty="0"/>
          </a:p>
        </p:txBody>
      </p:sp>
      <p:sp>
        <p:nvSpPr>
          <p:cNvPr id="9" name="Slide Number Placeholder 8"/>
          <p:cNvSpPr>
            <a:spLocks noGrp="1"/>
          </p:cNvSpPr>
          <p:nvPr>
            <p:ph type="sldNum" sz="quarter" idx="12"/>
          </p:nvPr>
        </p:nvSpPr>
        <p:spPr/>
        <p:txBody>
          <a:bodyPr/>
          <a:lstStyle/>
          <a:p>
            <a:fld id="{D05B9137-8B74-40FC-ACA7-836B33FF3CAE}" type="slidenum">
              <a:rPr lang="fr-CH" smtClean="0"/>
              <a:t>‹N°›</a:t>
            </a:fld>
            <a:endParaRPr lang="fr-CH" dirty="0"/>
          </a:p>
        </p:txBody>
      </p:sp>
      <p:sp>
        <p:nvSpPr>
          <p:cNvPr id="10" name="Title 9"/>
          <p:cNvSpPr>
            <a:spLocks noGrp="1"/>
          </p:cNvSpPr>
          <p:nvPr>
            <p:ph type="title"/>
          </p:nvPr>
        </p:nvSpPr>
        <p:spPr>
          <a:xfrm>
            <a:off x="914400" y="1544715"/>
            <a:ext cx="7315200" cy="1154097"/>
          </a:xfrm>
        </p:spPr>
        <p:txBody>
          <a:bodyPr/>
          <a:lstStyle/>
          <a:p>
            <a:r>
              <a:rPr lang="fr-FR" smtClean="0"/>
              <a:t>Modifiez le style du titre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7DD42B26-A50A-491E-BC1A-EC9A54280215}" type="datetime1">
              <a:rPr lang="fr-CH" smtClean="0"/>
              <a:t>27.01.2013</a:t>
            </a:fld>
            <a:endParaRPr lang="fr-CH" dirty="0"/>
          </a:p>
        </p:txBody>
      </p:sp>
      <p:sp>
        <p:nvSpPr>
          <p:cNvPr id="4" name="Footer Placeholder 3"/>
          <p:cNvSpPr>
            <a:spLocks noGrp="1"/>
          </p:cNvSpPr>
          <p:nvPr>
            <p:ph type="ftr" sz="quarter" idx="11"/>
          </p:nvPr>
        </p:nvSpPr>
        <p:spPr/>
        <p:txBody>
          <a:bodyPr/>
          <a:lstStyle/>
          <a:p>
            <a:r>
              <a:rPr lang="fr-CH" dirty="0" smtClean="0"/>
              <a:t>Alexandre Schnegg &amp; Guillaume Jacot Arc Drone</a:t>
            </a:r>
            <a:endParaRPr lang="fr-CH" dirty="0"/>
          </a:p>
        </p:txBody>
      </p:sp>
      <p:sp>
        <p:nvSpPr>
          <p:cNvPr id="5" name="Slide Number Placeholder 4"/>
          <p:cNvSpPr>
            <a:spLocks noGrp="1"/>
          </p:cNvSpPr>
          <p:nvPr>
            <p:ph type="sldNum" sz="quarter" idx="12"/>
          </p:nvPr>
        </p:nvSpPr>
        <p:spPr/>
        <p:txBody>
          <a:bodyPr/>
          <a:lstStyle/>
          <a:p>
            <a:fld id="{D05B9137-8B74-40FC-ACA7-836B33FF3CAE}" type="slidenum">
              <a:rPr lang="fr-CH" smtClean="0"/>
              <a:t>‹N°›</a:t>
            </a:fld>
            <a:endParaRPr lang="fr-CH"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27BD2-51E8-4C39-9697-CE359C509FCF}" type="datetime1">
              <a:rPr lang="fr-CH" smtClean="0"/>
              <a:t>27.01.2013</a:t>
            </a:fld>
            <a:endParaRPr lang="fr-CH" dirty="0"/>
          </a:p>
        </p:txBody>
      </p:sp>
      <p:sp>
        <p:nvSpPr>
          <p:cNvPr id="3" name="Footer Placeholder 2"/>
          <p:cNvSpPr>
            <a:spLocks noGrp="1"/>
          </p:cNvSpPr>
          <p:nvPr>
            <p:ph type="ftr" sz="quarter" idx="11"/>
          </p:nvPr>
        </p:nvSpPr>
        <p:spPr/>
        <p:txBody>
          <a:bodyPr/>
          <a:lstStyle/>
          <a:p>
            <a:r>
              <a:rPr lang="fr-CH" dirty="0" smtClean="0"/>
              <a:t>Alexandre Schnegg &amp; Guillaume Jacot Arc Drone</a:t>
            </a:r>
            <a:endParaRPr lang="fr-CH" dirty="0"/>
          </a:p>
        </p:txBody>
      </p:sp>
      <p:sp>
        <p:nvSpPr>
          <p:cNvPr id="4" name="Slide Number Placeholder 3"/>
          <p:cNvSpPr>
            <a:spLocks noGrp="1"/>
          </p:cNvSpPr>
          <p:nvPr>
            <p:ph type="sldNum" sz="quarter" idx="12"/>
          </p:nvPr>
        </p:nvSpPr>
        <p:spPr/>
        <p:txBody>
          <a:bodyPr/>
          <a:lstStyle/>
          <a:p>
            <a:fld id="{D05B9137-8B74-40FC-ACA7-836B33FF3CAE}" type="slidenum">
              <a:rPr lang="fr-CH" smtClean="0"/>
              <a:t>‹N°›</a:t>
            </a:fld>
            <a:endParaRPr lang="fr-CH"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fr-FR" smtClean="0"/>
              <a:t>Modifiez le style du titre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8B7CE6-FF72-446C-9853-EBA79A392C12}" type="datetime1">
              <a:rPr lang="fr-CH" smtClean="0"/>
              <a:t>27.01.2013</a:t>
            </a:fld>
            <a:endParaRPr lang="fr-CH" dirty="0"/>
          </a:p>
        </p:txBody>
      </p:sp>
      <p:sp>
        <p:nvSpPr>
          <p:cNvPr id="6" name="Footer Placeholder 5"/>
          <p:cNvSpPr>
            <a:spLocks noGrp="1"/>
          </p:cNvSpPr>
          <p:nvPr>
            <p:ph type="ftr" sz="quarter" idx="11"/>
          </p:nvPr>
        </p:nvSpPr>
        <p:spPr/>
        <p:txBody>
          <a:bodyPr/>
          <a:lstStyle/>
          <a:p>
            <a:r>
              <a:rPr lang="fr-CH" dirty="0" smtClean="0"/>
              <a:t>Alexandre Schnegg &amp; Guillaume Jacot Arc Drone</a:t>
            </a:r>
            <a:endParaRPr lang="fr-CH" dirty="0"/>
          </a:p>
        </p:txBody>
      </p:sp>
      <p:sp>
        <p:nvSpPr>
          <p:cNvPr id="7" name="Slide Number Placeholder 6"/>
          <p:cNvSpPr>
            <a:spLocks noGrp="1"/>
          </p:cNvSpPr>
          <p:nvPr>
            <p:ph type="sldNum" sz="quarter" idx="12"/>
          </p:nvPr>
        </p:nvSpPr>
        <p:spPr/>
        <p:txBody>
          <a:bodyPr/>
          <a:lstStyle/>
          <a:p>
            <a:fld id="{D05B9137-8B74-40FC-ACA7-836B33FF3CAE}" type="slidenum">
              <a:rPr lang="fr-CH" smtClean="0"/>
              <a:t>‹N°›</a:t>
            </a:fld>
            <a:endParaRPr lang="fr-CH"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fr-FR" smtClean="0"/>
              <a:t>Modifiez le style du titre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5B6D2DD-F2AC-467A-82D0-3AAD5FD330C5}" type="datetime1">
              <a:rPr lang="fr-CH" smtClean="0"/>
              <a:t>27.01.2013</a:t>
            </a:fld>
            <a:endParaRPr lang="fr-CH" dirty="0"/>
          </a:p>
        </p:txBody>
      </p:sp>
      <p:sp>
        <p:nvSpPr>
          <p:cNvPr id="6" name="Footer Placeholder 5"/>
          <p:cNvSpPr>
            <a:spLocks noGrp="1"/>
          </p:cNvSpPr>
          <p:nvPr>
            <p:ph type="ftr" sz="quarter" idx="11"/>
          </p:nvPr>
        </p:nvSpPr>
        <p:spPr/>
        <p:txBody>
          <a:bodyPr/>
          <a:lstStyle/>
          <a:p>
            <a:r>
              <a:rPr lang="fr-CH" dirty="0" smtClean="0"/>
              <a:t>Alexandre Schnegg &amp; Guillaume Jacot Arc Drone</a:t>
            </a:r>
            <a:endParaRPr lang="fr-CH" dirty="0"/>
          </a:p>
        </p:txBody>
      </p:sp>
      <p:sp>
        <p:nvSpPr>
          <p:cNvPr id="7" name="Slide Number Placeholder 6"/>
          <p:cNvSpPr>
            <a:spLocks noGrp="1"/>
          </p:cNvSpPr>
          <p:nvPr>
            <p:ph type="sldNum" sz="quarter" idx="12"/>
          </p:nvPr>
        </p:nvSpPr>
        <p:spPr/>
        <p:txBody>
          <a:bodyPr/>
          <a:lstStyle/>
          <a:p>
            <a:fld id="{D05B9137-8B74-40FC-ACA7-836B33FF3CAE}" type="slidenum">
              <a:rPr lang="fr-CH" smtClean="0"/>
              <a:t>‹N°›</a:t>
            </a:fld>
            <a:endParaRPr lang="fr-CH"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7A5C51E9-5031-45FA-BDBF-15F36D8698E7}" type="datetime1">
              <a:rPr lang="fr-CH" smtClean="0"/>
              <a:t>27.01.2013</a:t>
            </a:fld>
            <a:endParaRPr lang="fr-CH"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D05B9137-8B74-40FC-ACA7-836B33FF3CAE}" type="slidenum">
              <a:rPr lang="fr-CH" smtClean="0"/>
              <a:t>‹N°›</a:t>
            </a:fld>
            <a:endParaRPr lang="fr-CH" dirty="0"/>
          </a:p>
        </p:txBody>
      </p:sp>
      <p:sp>
        <p:nvSpPr>
          <p:cNvPr id="5" name="Footer Placeholder 4"/>
          <p:cNvSpPr>
            <a:spLocks noGrp="1"/>
          </p:cNvSpPr>
          <p:nvPr>
            <p:ph type="ftr" sz="quarter" idx="3"/>
          </p:nvPr>
        </p:nvSpPr>
        <p:spPr>
          <a:xfrm>
            <a:off x="5868144" y="855956"/>
            <a:ext cx="2387033" cy="301227"/>
          </a:xfrm>
          <a:prstGeom prst="rect">
            <a:avLst/>
          </a:prstGeom>
        </p:spPr>
        <p:txBody>
          <a:bodyPr vert="horz" lIns="91440" tIns="0" rIns="91440" bIns="45720" rtlCol="0" anchor="t"/>
          <a:lstStyle>
            <a:lvl1pPr algn="l">
              <a:defRPr sz="1000">
                <a:solidFill>
                  <a:schemeClr val="tx1"/>
                </a:solidFill>
              </a:defRPr>
            </a:lvl1pPr>
          </a:lstStyle>
          <a:p>
            <a:r>
              <a:rPr lang="fr-CH" dirty="0" smtClean="0"/>
              <a:t>Alexandre Schnegg &amp; Guillaume Jacot</a:t>
            </a:r>
            <a:br>
              <a:rPr lang="fr-CH" dirty="0" smtClean="0"/>
            </a:br>
            <a:r>
              <a:rPr lang="fr-CH" dirty="0" smtClean="0"/>
              <a:t>Arc Drone</a:t>
            </a:r>
            <a:endParaRPr lang="fr-CH"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48.xml"/><Relationship Id="rId7" Type="http://schemas.openxmlformats.org/officeDocument/2006/relationships/tags" Target="../tags/tag47.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11.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s>
</file>

<file path=ppt/slides/_rels/slide1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s>
</file>

<file path=ppt/slides/_rels/slide13.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2.xml"/><Relationship Id="rId5" Type="http://schemas.openxmlformats.org/officeDocument/2006/relationships/tags" Target="../tags/tag65.xml"/><Relationship Id="rId4" Type="http://schemas.openxmlformats.org/officeDocument/2006/relationships/tags" Target="../tags/tag64.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8.xml"/><Relationship Id="rId7" Type="http://schemas.openxmlformats.org/officeDocument/2006/relationships/notesSlide" Target="../notesSlides/notesSlide6.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s>
</file>

<file path=ppt/slides/_rels/slide1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notesSlide" Target="../notesSlides/notesSlide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78.xml"/><Relationship Id="rId7" Type="http://schemas.openxmlformats.org/officeDocument/2006/relationships/notesSlide" Target="../notesSlides/notesSlide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tags" Target="../tags/tag79.xml"/></Relationships>
</file>

<file path=ppt/slides/_rels/slide17.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tags" Target="../tags/tag84.xml"/></Relationships>
</file>

<file path=ppt/slides/_rels/slide18.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8.gif"/><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slideLayout" Target="../slideLayouts/slideLayout2.xml"/><Relationship Id="rId5" Type="http://schemas.openxmlformats.org/officeDocument/2006/relationships/tags" Target="../tags/tag90.xml"/><Relationship Id="rId4" Type="http://schemas.openxmlformats.org/officeDocument/2006/relationships/tags" Target="../tags/tag89.xml"/></Relationships>
</file>

<file path=ppt/slides/_rels/slide19.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Layout" Target="../slideLayouts/slideLayout2.xml"/><Relationship Id="rId5" Type="http://schemas.openxmlformats.org/officeDocument/2006/relationships/tags" Target="../tags/tag95.xml"/><Relationship Id="rId4" Type="http://schemas.openxmlformats.org/officeDocument/2006/relationships/tags" Target="../tags/tag94.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tags" Target="../tags/tag99.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02.xml"/><Relationship Id="rId7" Type="http://schemas.openxmlformats.org/officeDocument/2006/relationships/slideLayout" Target="../slideLayouts/slideLayout2.xml"/><Relationship Id="rId2" Type="http://schemas.openxmlformats.org/officeDocument/2006/relationships/video" Target="http://www.youtube.com/v/KbtkpYIbuCw?version=3&amp;hl=fr_FR" TargetMode="External"/><Relationship Id="rId1" Type="http://schemas.openxmlformats.org/officeDocument/2006/relationships/tags" Target="../tags/tag101.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s>
</file>

<file path=ppt/slides/_rels/slide22.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slideLayout" Target="../slideLayouts/slideLayout2.xml"/><Relationship Id="rId5" Type="http://schemas.openxmlformats.org/officeDocument/2006/relationships/tags" Target="../tags/tag110.xml"/><Relationship Id="rId4" Type="http://schemas.openxmlformats.org/officeDocument/2006/relationships/tags" Target="../tags/tag109.xml"/></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8.xml"/><Relationship Id="rId7" Type="http://schemas.openxmlformats.org/officeDocument/2006/relationships/notesSlide" Target="../notesSlides/notesSlide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notesSlide" Target="../notesSlides/notesSlide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xml"/><Relationship Id="rId7" Type="http://schemas.openxmlformats.org/officeDocument/2006/relationships/notesSlide" Target="../notesSlides/notesSlide4.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notesSlide" Target="../notesSlides/notesSlide5.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8.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6.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s>
</file>

<file path=ppt/slides/_rels/slide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p:txBody>
          <a:bodyPr/>
          <a:lstStyle/>
          <a:p>
            <a:r>
              <a:rPr lang="fr-CH" dirty="0" smtClean="0"/>
              <a:t>Projet P3</a:t>
            </a:r>
            <a:br>
              <a:rPr lang="fr-CH" dirty="0" smtClean="0"/>
            </a:br>
            <a:r>
              <a:rPr lang="fr-CH" dirty="0" smtClean="0"/>
              <a:t>Arc-Drone</a:t>
            </a:r>
            <a:endParaRPr lang="fr-CH" dirty="0"/>
          </a:p>
        </p:txBody>
      </p:sp>
      <p:sp>
        <p:nvSpPr>
          <p:cNvPr id="3" name="Sous-titre 2"/>
          <p:cNvSpPr>
            <a:spLocks noGrp="1"/>
          </p:cNvSpPr>
          <p:nvPr>
            <p:ph type="subTitle" idx="1"/>
            <p:custDataLst>
              <p:tags r:id="rId2"/>
            </p:custDataLst>
          </p:nvPr>
        </p:nvSpPr>
        <p:spPr/>
        <p:txBody>
          <a:bodyPr/>
          <a:lstStyle/>
          <a:p>
            <a:r>
              <a:rPr lang="fr-CH" dirty="0" smtClean="0"/>
              <a:t>Alexandre Schnegg &amp; Guillaume Jacot</a:t>
            </a:r>
            <a:endParaRPr lang="fr-CH" dirty="0"/>
          </a:p>
        </p:txBody>
      </p:sp>
      <p:sp>
        <p:nvSpPr>
          <p:cNvPr id="4" name="Espace réservé de la date 3"/>
          <p:cNvSpPr>
            <a:spLocks noGrp="1"/>
          </p:cNvSpPr>
          <p:nvPr>
            <p:ph type="dt" sz="half" idx="10"/>
            <p:custDataLst>
              <p:tags r:id="rId3"/>
            </p:custDataLst>
          </p:nvPr>
        </p:nvSpPr>
        <p:spPr/>
        <p:txBody>
          <a:bodyPr/>
          <a:lstStyle/>
          <a:p>
            <a:fld id="{DC7E8D68-F034-4EBF-A774-720201448C47}" type="datetime1">
              <a:rPr lang="fr-CH" smtClean="0"/>
              <a:t>27.01.2013</a:t>
            </a:fld>
            <a:endParaRPr lang="fr-CH" dirty="0"/>
          </a:p>
        </p:txBody>
      </p:sp>
      <p:sp>
        <p:nvSpPr>
          <p:cNvPr id="5" name="Espace réservé du pied de page 4"/>
          <p:cNvSpPr>
            <a:spLocks noGrp="1"/>
          </p:cNvSpPr>
          <p:nvPr>
            <p:ph type="ftr" sz="quarter" idx="12"/>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1"/>
            <p:custDataLst>
              <p:tags r:id="rId5"/>
            </p:custDataLst>
          </p:nvPr>
        </p:nvSpPr>
        <p:spPr/>
        <p:txBody>
          <a:bodyPr/>
          <a:lstStyle/>
          <a:p>
            <a:fld id="{D05B9137-8B74-40FC-ACA7-836B33FF3CAE}" type="slidenum">
              <a:rPr lang="fr-CH" smtClean="0"/>
              <a:t>1</a:t>
            </a:fld>
            <a:endParaRPr lang="fr-CH" dirty="0"/>
          </a:p>
        </p:txBody>
      </p:sp>
    </p:spTree>
    <p:extLst>
      <p:ext uri="{BB962C8B-B14F-4D97-AF65-F5344CB8AC3E}">
        <p14:creationId xmlns:p14="http://schemas.microsoft.com/office/powerpoint/2010/main" val="192360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Acquisition de l’orientation</a:t>
            </a:r>
            <a:endParaRPr lang="fr-CH"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custDataLst>
                  <p:tags r:id="rId2"/>
                </p:custDataLst>
              </p:nvPr>
            </p:nvSpPr>
            <p:spPr/>
            <p:txBody>
              <a:bodyPr/>
              <a:lstStyle/>
              <a:p>
                <a:r>
                  <a:rPr lang="fr-CH" dirty="0" smtClean="0"/>
                  <a:t>Acquisition des données brutes</a:t>
                </a:r>
              </a:p>
              <a:p>
                <a:r>
                  <a:rPr lang="fr-CH" dirty="0" smtClean="0"/>
                  <a:t>Transformation du vecteur d’accélération dans le référentiel du gyroscope</a:t>
                </a:r>
              </a:p>
              <a:p>
                <a:r>
                  <a:rPr lang="fr-CH" dirty="0" smtClean="0"/>
                  <a:t>Filtrage des données avec un filtre complémentaire du 1</a:t>
                </a:r>
                <a:r>
                  <a:rPr lang="fr-CH" baseline="30000" dirty="0" smtClean="0"/>
                  <a:t>er</a:t>
                </a:r>
                <a:r>
                  <a:rPr lang="fr-CH" dirty="0" smtClean="0"/>
                  <a:t> ordre</a:t>
                </a:r>
              </a:p>
              <a:p>
                <a:pPr marL="45720" indent="0">
                  <a:buNone/>
                </a:pPr>
                <a14:m>
                  <m:oMathPara xmlns:m="http://schemas.openxmlformats.org/officeDocument/2006/math">
                    <m:oMathParaPr>
                      <m:jc m:val="centerGroup"/>
                    </m:oMathParaPr>
                    <m:oMath xmlns:m="http://schemas.openxmlformats.org/officeDocument/2006/math">
                      <m:r>
                        <a:rPr lang="fr-CH" i="1" smtClean="0">
                          <a:latin typeface="Cambria Math"/>
                          <a:ea typeface="Cambria Math"/>
                        </a:rPr>
                        <m:t>𝜃</m:t>
                      </m:r>
                      <m:d>
                        <m:dPr>
                          <m:ctrlPr>
                            <a:rPr lang="fr-CH" b="0" i="1" smtClean="0">
                              <a:latin typeface="Cambria Math"/>
                              <a:ea typeface="Cambria Math"/>
                            </a:rPr>
                          </m:ctrlPr>
                        </m:dPr>
                        <m:e>
                          <m:r>
                            <a:rPr lang="fr-CH" b="0" i="1" smtClean="0">
                              <a:latin typeface="Cambria Math"/>
                              <a:ea typeface="Cambria Math"/>
                            </a:rPr>
                            <m:t>𝑛</m:t>
                          </m:r>
                        </m:e>
                      </m:d>
                      <m:r>
                        <a:rPr lang="fr-CH" b="0" i="1" smtClean="0">
                          <a:latin typeface="Cambria Math"/>
                          <a:ea typeface="Cambria Math"/>
                        </a:rPr>
                        <m:t>=</m:t>
                      </m:r>
                      <m:r>
                        <a:rPr lang="fr-CH" b="0" i="1" smtClean="0">
                          <a:latin typeface="Cambria Math"/>
                          <a:ea typeface="Cambria Math"/>
                        </a:rPr>
                        <m:t>𝑎</m:t>
                      </m:r>
                      <m:r>
                        <a:rPr lang="fr-CH" b="0" i="1" smtClean="0">
                          <a:latin typeface="Cambria Math"/>
                          <a:ea typeface="Cambria Math"/>
                        </a:rPr>
                        <m:t>∗</m:t>
                      </m:r>
                      <m:d>
                        <m:dPr>
                          <m:begChr m:val="["/>
                          <m:endChr m:val="]"/>
                          <m:ctrlPr>
                            <a:rPr lang="fr-CH" b="0" i="1" smtClean="0">
                              <a:latin typeface="Cambria Math"/>
                              <a:ea typeface="Cambria Math"/>
                            </a:rPr>
                          </m:ctrlPr>
                        </m:dPr>
                        <m:e>
                          <m:r>
                            <a:rPr lang="fr-CH" b="0" i="1" smtClean="0">
                              <a:latin typeface="Cambria Math"/>
                              <a:ea typeface="Cambria Math"/>
                            </a:rPr>
                            <m:t>𝜃</m:t>
                          </m:r>
                          <m:d>
                            <m:dPr>
                              <m:ctrlPr>
                                <a:rPr lang="fr-CH" b="0" i="1" smtClean="0">
                                  <a:latin typeface="Cambria Math"/>
                                  <a:ea typeface="Cambria Math"/>
                                </a:rPr>
                              </m:ctrlPr>
                            </m:dPr>
                            <m:e>
                              <m:r>
                                <a:rPr lang="fr-CH" b="0" i="1" smtClean="0">
                                  <a:latin typeface="Cambria Math"/>
                                  <a:ea typeface="Cambria Math"/>
                                </a:rPr>
                                <m:t>𝑛</m:t>
                              </m:r>
                              <m:r>
                                <a:rPr lang="fr-CH" b="0" i="1" smtClean="0">
                                  <a:latin typeface="Cambria Math"/>
                                  <a:ea typeface="Cambria Math"/>
                                </a:rPr>
                                <m:t>−1</m:t>
                              </m:r>
                            </m:e>
                          </m:d>
                          <m:r>
                            <a:rPr lang="fr-CH" b="0" i="1" smtClean="0">
                              <a:latin typeface="Cambria Math"/>
                              <a:ea typeface="Cambria Math"/>
                            </a:rPr>
                            <m:t>+</m:t>
                          </m:r>
                          <m:acc>
                            <m:accPr>
                              <m:chr m:val="̇"/>
                              <m:ctrlPr>
                                <a:rPr lang="fr-CH" b="0" i="1" smtClean="0">
                                  <a:latin typeface="Cambria Math"/>
                                  <a:ea typeface="Cambria Math"/>
                                </a:rPr>
                              </m:ctrlPr>
                            </m:accPr>
                            <m:e>
                              <m:r>
                                <a:rPr lang="fr-CH" b="0" i="1" smtClean="0">
                                  <a:latin typeface="Cambria Math"/>
                                  <a:ea typeface="Cambria Math"/>
                                </a:rPr>
                                <m:t>𝜃</m:t>
                              </m:r>
                            </m:e>
                          </m:acc>
                          <m:d>
                            <m:dPr>
                              <m:ctrlPr>
                                <a:rPr lang="fr-CH" b="0" i="1" smtClean="0">
                                  <a:latin typeface="Cambria Math"/>
                                  <a:ea typeface="Cambria Math"/>
                                </a:rPr>
                              </m:ctrlPr>
                            </m:dPr>
                            <m:e>
                              <m:r>
                                <a:rPr lang="fr-CH" b="0" i="1" smtClean="0">
                                  <a:latin typeface="Cambria Math"/>
                                  <a:ea typeface="Cambria Math"/>
                                </a:rPr>
                                <m:t>𝑛</m:t>
                              </m:r>
                            </m:e>
                          </m:d>
                          <m:r>
                            <a:rPr lang="fr-CH" b="0" i="1" smtClean="0">
                              <a:latin typeface="Cambria Math"/>
                              <a:ea typeface="Cambria Math"/>
                            </a:rPr>
                            <m:t>∗</m:t>
                          </m:r>
                          <m:sSub>
                            <m:sSubPr>
                              <m:ctrlPr>
                                <a:rPr lang="fr-CH" b="0" i="1" smtClean="0">
                                  <a:latin typeface="Cambria Math"/>
                                  <a:ea typeface="Cambria Math"/>
                                </a:rPr>
                              </m:ctrlPr>
                            </m:sSubPr>
                            <m:e>
                              <m:r>
                                <a:rPr lang="fr-CH" b="0" i="1" smtClean="0">
                                  <a:latin typeface="Cambria Math"/>
                                  <a:ea typeface="Cambria Math"/>
                                </a:rPr>
                                <m:t>𝑇</m:t>
                              </m:r>
                            </m:e>
                            <m:sub>
                              <m:r>
                                <a:rPr lang="fr-CH" b="0" i="1" smtClean="0">
                                  <a:latin typeface="Cambria Math"/>
                                  <a:ea typeface="Cambria Math"/>
                                </a:rPr>
                                <m:t>𝑠</m:t>
                              </m:r>
                            </m:sub>
                          </m:sSub>
                        </m:e>
                      </m:d>
                      <m:r>
                        <a:rPr lang="fr-CH" b="0" i="1" smtClean="0">
                          <a:latin typeface="Cambria Math"/>
                          <a:ea typeface="Cambria Math"/>
                        </a:rPr>
                        <m:t>+</m:t>
                      </m:r>
                      <m:r>
                        <a:rPr lang="fr-CH" b="0" i="1" smtClean="0">
                          <a:latin typeface="Cambria Math"/>
                          <a:ea typeface="Cambria Math"/>
                        </a:rPr>
                        <m:t>𝑏</m:t>
                      </m:r>
                      <m:r>
                        <a:rPr lang="fr-CH" b="0" i="1" smtClean="0">
                          <a:latin typeface="Cambria Math"/>
                          <a:ea typeface="Cambria Math"/>
                        </a:rPr>
                        <m:t>∗</m:t>
                      </m:r>
                      <m:r>
                        <a:rPr lang="fr-CH" b="0" i="1" smtClean="0">
                          <a:latin typeface="Cambria Math"/>
                          <a:ea typeface="Cambria Math"/>
                        </a:rPr>
                        <m:t>𝜃</m:t>
                      </m:r>
                      <m:r>
                        <a:rPr lang="fr-CH" b="0" i="1" smtClean="0">
                          <a:latin typeface="Cambria Math"/>
                          <a:ea typeface="Cambria Math"/>
                        </a:rPr>
                        <m:t>(</m:t>
                      </m:r>
                      <m:r>
                        <a:rPr lang="fr-CH" b="0" i="1" smtClean="0">
                          <a:latin typeface="Cambria Math"/>
                          <a:ea typeface="Cambria Math"/>
                        </a:rPr>
                        <m:t>𝑛</m:t>
                      </m:r>
                      <m:r>
                        <a:rPr lang="fr-CH" b="0" i="1" smtClean="0">
                          <a:latin typeface="Cambria Math"/>
                          <a:ea typeface="Cambria Math"/>
                        </a:rPr>
                        <m:t>)</m:t>
                      </m:r>
                    </m:oMath>
                  </m:oMathPara>
                </a14:m>
                <a:endParaRPr lang="fr-CH" dirty="0" smtClean="0"/>
              </a:p>
              <a:p>
                <a:pPr marL="45720" indent="0">
                  <a:buNone/>
                </a:pPr>
                <a14:m>
                  <m:oMathPara xmlns:m="http://schemas.openxmlformats.org/officeDocument/2006/math">
                    <m:oMathParaPr>
                      <m:jc m:val="centerGroup"/>
                    </m:oMathParaPr>
                    <m:oMath xmlns:m="http://schemas.openxmlformats.org/officeDocument/2006/math">
                      <m:r>
                        <a:rPr lang="fr-CH" b="0" i="1" smtClean="0">
                          <a:latin typeface="Cambria Math"/>
                        </a:rPr>
                        <m:t>𝐴𝑣𝑒𝑐</m:t>
                      </m:r>
                      <m:r>
                        <a:rPr lang="fr-CH" b="0" i="1" smtClean="0">
                          <a:latin typeface="Cambria Math"/>
                        </a:rPr>
                        <m:t> </m:t>
                      </m:r>
                      <m:r>
                        <a:rPr lang="fr-CH" b="0" i="1" smtClean="0">
                          <a:latin typeface="Cambria Math"/>
                          <a:ea typeface="Cambria Math"/>
                        </a:rPr>
                        <m:t>𝜏</m:t>
                      </m:r>
                      <m:r>
                        <a:rPr lang="fr-CH" b="0" i="1" smtClean="0">
                          <a:latin typeface="Cambria Math"/>
                          <a:ea typeface="Cambria Math"/>
                        </a:rPr>
                        <m:t>=</m:t>
                      </m:r>
                      <m:f>
                        <m:fPr>
                          <m:ctrlPr>
                            <a:rPr lang="fr-CH" b="0" i="1" smtClean="0">
                              <a:latin typeface="Cambria Math"/>
                              <a:ea typeface="Cambria Math"/>
                            </a:rPr>
                          </m:ctrlPr>
                        </m:fPr>
                        <m:num>
                          <m:r>
                            <a:rPr lang="fr-CH" b="0" i="1" smtClean="0">
                              <a:latin typeface="Cambria Math"/>
                              <a:ea typeface="Cambria Math"/>
                            </a:rPr>
                            <m:t>𝑎</m:t>
                          </m:r>
                        </m:num>
                        <m:den>
                          <m:r>
                            <a:rPr lang="fr-CH" b="0" i="1" smtClean="0">
                              <a:latin typeface="Cambria Math"/>
                              <a:ea typeface="Cambria Math"/>
                            </a:rPr>
                            <m:t>1−</m:t>
                          </m:r>
                          <m:r>
                            <a:rPr lang="fr-CH" b="0" i="1" smtClean="0">
                              <a:latin typeface="Cambria Math"/>
                              <a:ea typeface="Cambria Math"/>
                            </a:rPr>
                            <m:t>𝑎</m:t>
                          </m:r>
                        </m:den>
                      </m:f>
                      <m:r>
                        <a:rPr lang="fr-CH" b="0" i="1" smtClean="0">
                          <a:latin typeface="Cambria Math"/>
                          <a:ea typeface="Cambria Math"/>
                        </a:rPr>
                        <m:t>∗</m:t>
                      </m:r>
                      <m:sSub>
                        <m:sSubPr>
                          <m:ctrlPr>
                            <a:rPr lang="fr-CH" b="0" i="1" smtClean="0">
                              <a:latin typeface="Cambria Math"/>
                              <a:ea typeface="Cambria Math"/>
                            </a:rPr>
                          </m:ctrlPr>
                        </m:sSubPr>
                        <m:e>
                          <m:r>
                            <a:rPr lang="fr-CH" b="0" i="1" smtClean="0">
                              <a:latin typeface="Cambria Math"/>
                              <a:ea typeface="Cambria Math"/>
                            </a:rPr>
                            <m:t>𝑇</m:t>
                          </m:r>
                        </m:e>
                        <m:sub>
                          <m:r>
                            <a:rPr lang="fr-CH" b="0" i="1" smtClean="0">
                              <a:latin typeface="Cambria Math"/>
                              <a:ea typeface="Cambria Math"/>
                            </a:rPr>
                            <m:t>𝑠</m:t>
                          </m:r>
                        </m:sub>
                      </m:sSub>
                      <m:r>
                        <a:rPr lang="fr-CH" b="0" i="0" smtClean="0">
                          <a:latin typeface="Cambria Math"/>
                          <a:ea typeface="Cambria Math"/>
                        </a:rPr>
                        <m:t> </m:t>
                      </m:r>
                      <m:r>
                        <m:rPr>
                          <m:sty m:val="p"/>
                        </m:rPr>
                        <a:rPr lang="fr-CH" b="0" i="0" smtClean="0">
                          <a:latin typeface="Cambria Math"/>
                          <a:ea typeface="Cambria Math"/>
                        </a:rPr>
                        <m:t>et</m:t>
                      </m:r>
                      <m:r>
                        <a:rPr lang="fr-CH" b="0" i="0" smtClean="0">
                          <a:latin typeface="Cambria Math"/>
                          <a:ea typeface="Cambria Math"/>
                        </a:rPr>
                        <m:t> </m:t>
                      </m:r>
                      <m:r>
                        <m:rPr>
                          <m:sty m:val="p"/>
                        </m:rPr>
                        <a:rPr lang="fr-CH" b="0" i="0" smtClean="0">
                          <a:latin typeface="Cambria Math"/>
                          <a:ea typeface="Cambria Math"/>
                        </a:rPr>
                        <m:t>b</m:t>
                      </m:r>
                      <m:r>
                        <a:rPr lang="fr-CH" b="0" i="0" smtClean="0">
                          <a:latin typeface="Cambria Math"/>
                          <a:ea typeface="Cambria Math"/>
                        </a:rPr>
                        <m:t>=1−</m:t>
                      </m:r>
                      <m:r>
                        <m:rPr>
                          <m:sty m:val="p"/>
                        </m:rPr>
                        <a:rPr lang="fr-CH" b="0" i="0" smtClean="0">
                          <a:latin typeface="Cambria Math"/>
                          <a:ea typeface="Cambria Math"/>
                        </a:rPr>
                        <m:t>a</m:t>
                      </m:r>
                    </m:oMath>
                  </m:oMathPara>
                </a14:m>
                <a:endParaRPr lang="fr-CH" dirty="0" smtClean="0"/>
              </a:p>
              <a:p>
                <a:r>
                  <a:rPr lang="fr-CH" dirty="0" smtClean="0"/>
                  <a:t>Filtre complémentaire du second ordre implémenté</a:t>
                </a:r>
              </a:p>
            </p:txBody>
          </p:sp>
        </mc:Choice>
        <mc:Fallback xmlns="">
          <p:sp>
            <p:nvSpPr>
              <p:cNvPr id="3" name="Espace réservé du contenu 2"/>
              <p:cNvSpPr>
                <a:spLocks noGrp="1" noRot="1" noChangeAspect="1" noMove="1" noResize="1" noEditPoints="1" noAdjustHandles="1" noChangeArrowheads="1" noChangeShapeType="1" noTextEdit="1"/>
              </p:cNvSpPr>
              <p:nvPr>
                <p:ph idx="1"/>
                <p:custDataLst>
                  <p:tags r:id="rId7"/>
                </p:custDataLst>
              </p:nvPr>
            </p:nvSpPr>
            <p:spPr>
              <a:blipFill rotWithShape="1">
                <a:blip r:embed="rId8"/>
                <a:stretch>
                  <a:fillRect t="-688"/>
                </a:stretch>
              </a:blipFill>
            </p:spPr>
            <p:txBody>
              <a:bodyPr/>
              <a:lstStyle/>
              <a:p>
                <a:r>
                  <a:rPr lang="fr-CH">
                    <a:noFill/>
                  </a:rPr>
                  <a:t> </a:t>
                </a:r>
              </a:p>
            </p:txBody>
          </p:sp>
        </mc:Fallback>
      </mc:AlternateContent>
      <p:sp>
        <p:nvSpPr>
          <p:cNvPr id="4" name="Espace réservé de la date 3"/>
          <p:cNvSpPr>
            <a:spLocks noGrp="1"/>
          </p:cNvSpPr>
          <p:nvPr>
            <p:ph type="dt" sz="half" idx="10"/>
            <p:custDataLst>
              <p:tags r:id="rId3"/>
            </p:custDataLst>
          </p:nvPr>
        </p:nvSpPr>
        <p:spPr/>
        <p:txBody>
          <a:bodyPr/>
          <a:lstStyle/>
          <a:p>
            <a:fld id="{19F5F697-FB7B-4BE5-BF3B-3692329AB34D}"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10</a:t>
            </a:fld>
            <a:endParaRPr lang="fr-CH" dirty="0"/>
          </a:p>
        </p:txBody>
      </p:sp>
    </p:spTree>
    <p:extLst>
      <p:ext uri="{BB962C8B-B14F-4D97-AF65-F5344CB8AC3E}">
        <p14:creationId xmlns:p14="http://schemas.microsoft.com/office/powerpoint/2010/main" val="1535092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Régulation</a:t>
            </a:r>
            <a:endParaRPr lang="fr-CH" dirty="0"/>
          </a:p>
        </p:txBody>
      </p:sp>
      <p:sp>
        <p:nvSpPr>
          <p:cNvPr id="3" name="Espace réservé du contenu 2"/>
          <p:cNvSpPr>
            <a:spLocks noGrp="1"/>
          </p:cNvSpPr>
          <p:nvPr>
            <p:ph idx="1"/>
            <p:custDataLst>
              <p:tags r:id="rId2"/>
            </p:custDataLst>
          </p:nvPr>
        </p:nvSpPr>
        <p:spPr/>
        <p:txBody>
          <a:bodyPr/>
          <a:lstStyle/>
          <a:p>
            <a:r>
              <a:rPr lang="fr-CH" dirty="0" smtClean="0"/>
              <a:t>On choisit une puissance constante pour les moteurs (par ex: 70%)</a:t>
            </a:r>
          </a:p>
          <a:p>
            <a:r>
              <a:rPr lang="fr-CH" dirty="0" smtClean="0"/>
              <a:t>On choisit la variation de puissance que la régulation va engendrer (par ex: ±30%)</a:t>
            </a:r>
          </a:p>
          <a:p>
            <a:r>
              <a:rPr lang="fr-CH" dirty="0" smtClean="0"/>
              <a:t>On calcule l’erreur pour deux axes (</a:t>
            </a:r>
            <a:r>
              <a:rPr lang="fr-CH" dirty="0" err="1" smtClean="0"/>
              <a:t>xz</a:t>
            </a:r>
            <a:r>
              <a:rPr lang="fr-CH" dirty="0" smtClean="0"/>
              <a:t> et </a:t>
            </a:r>
            <a:r>
              <a:rPr lang="fr-CH" dirty="0" err="1" smtClean="0"/>
              <a:t>yz</a:t>
            </a:r>
            <a:r>
              <a:rPr lang="fr-CH" dirty="0" smtClean="0"/>
              <a:t>)</a:t>
            </a:r>
          </a:p>
          <a:p>
            <a:r>
              <a:rPr lang="fr-CH" dirty="0" smtClean="0"/>
              <a:t>Addition / soustraction en fonction du moteur</a:t>
            </a:r>
          </a:p>
          <a:p>
            <a:r>
              <a:rPr lang="fr-CH" dirty="0" smtClean="0"/>
              <a:t>Régulateurs PI implémentés</a:t>
            </a:r>
          </a:p>
          <a:p>
            <a:pPr lvl="1"/>
            <a:r>
              <a:rPr lang="fr-CH" dirty="0" smtClean="0"/>
              <a:t>I non fonctionnel</a:t>
            </a:r>
            <a:endParaRPr lang="fr-CH" dirty="0"/>
          </a:p>
        </p:txBody>
      </p:sp>
      <p:sp>
        <p:nvSpPr>
          <p:cNvPr id="4" name="Espace réservé de la date 3"/>
          <p:cNvSpPr>
            <a:spLocks noGrp="1"/>
          </p:cNvSpPr>
          <p:nvPr>
            <p:ph type="dt" sz="half" idx="10"/>
            <p:custDataLst>
              <p:tags r:id="rId3"/>
            </p:custDataLst>
          </p:nvPr>
        </p:nvSpPr>
        <p:spPr/>
        <p:txBody>
          <a:bodyPr/>
          <a:lstStyle/>
          <a:p>
            <a:fld id="{5FACB433-5EA8-4477-B2D4-3B0116CFDB6E}"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11</a:t>
            </a:fld>
            <a:endParaRPr lang="fr-CH" dirty="0"/>
          </a:p>
        </p:txBody>
      </p:sp>
    </p:spTree>
    <p:extLst>
      <p:ext uri="{BB962C8B-B14F-4D97-AF65-F5344CB8AC3E}">
        <p14:creationId xmlns:p14="http://schemas.microsoft.com/office/powerpoint/2010/main" val="3415772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Delay vs Interruption</a:t>
            </a:r>
            <a:endParaRPr lang="fr-CH" dirty="0"/>
          </a:p>
        </p:txBody>
      </p:sp>
      <p:sp>
        <p:nvSpPr>
          <p:cNvPr id="3" name="Espace réservé du contenu 2"/>
          <p:cNvSpPr>
            <a:spLocks noGrp="1"/>
          </p:cNvSpPr>
          <p:nvPr>
            <p:ph idx="1"/>
            <p:custDataLst>
              <p:tags r:id="rId2"/>
            </p:custDataLst>
          </p:nvPr>
        </p:nvSpPr>
        <p:spPr/>
        <p:txBody>
          <a:bodyPr/>
          <a:lstStyle/>
          <a:p>
            <a:r>
              <a:rPr lang="fr-CH" dirty="0" smtClean="0"/>
              <a:t>En premier lieu la régulation était codée dans la boucle principale du programme</a:t>
            </a:r>
          </a:p>
          <a:p>
            <a:pPr lvl="1"/>
            <a:r>
              <a:rPr lang="fr-CH" dirty="0" smtClean="0"/>
              <a:t>Temps de cycle trop long pour assurer un échantillonnage à 10ms</a:t>
            </a:r>
          </a:p>
          <a:p>
            <a:pPr lvl="1"/>
            <a:r>
              <a:rPr lang="fr-CH" dirty="0" smtClean="0"/>
              <a:t>Essentiellement dû au monitoring</a:t>
            </a:r>
          </a:p>
          <a:p>
            <a:r>
              <a:rPr lang="fr-CH" dirty="0" smtClean="0"/>
              <a:t>Finalement, création de gestionnaires spéciaux appelés depuis une RTI</a:t>
            </a:r>
          </a:p>
          <a:p>
            <a:pPr lvl="1"/>
            <a:r>
              <a:rPr lang="fr-CH" dirty="0" smtClean="0"/>
              <a:t>Il est possible de descendre jusqu’à 4ms</a:t>
            </a:r>
          </a:p>
          <a:p>
            <a:endParaRPr lang="fr-CH" dirty="0"/>
          </a:p>
        </p:txBody>
      </p:sp>
      <p:sp>
        <p:nvSpPr>
          <p:cNvPr id="4" name="Espace réservé de la date 3"/>
          <p:cNvSpPr>
            <a:spLocks noGrp="1"/>
          </p:cNvSpPr>
          <p:nvPr>
            <p:ph type="dt" sz="half" idx="10"/>
            <p:custDataLst>
              <p:tags r:id="rId3"/>
            </p:custDataLst>
          </p:nvPr>
        </p:nvSpPr>
        <p:spPr/>
        <p:txBody>
          <a:bodyPr/>
          <a:lstStyle/>
          <a:p>
            <a:fld id="{3578542E-5C75-4699-ADA5-E320202E07E8}"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12</a:t>
            </a:fld>
            <a:endParaRPr lang="fr-CH" dirty="0"/>
          </a:p>
        </p:txBody>
      </p:sp>
    </p:spTree>
    <p:extLst>
      <p:ext uri="{BB962C8B-B14F-4D97-AF65-F5344CB8AC3E}">
        <p14:creationId xmlns:p14="http://schemas.microsoft.com/office/powerpoint/2010/main" val="1500763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Delay vs Interruption</a:t>
            </a:r>
            <a:endParaRPr lang="fr-CH" dirty="0"/>
          </a:p>
        </p:txBody>
      </p:sp>
      <p:sp>
        <p:nvSpPr>
          <p:cNvPr id="3" name="Espace réservé du contenu 2"/>
          <p:cNvSpPr>
            <a:spLocks noGrp="1"/>
          </p:cNvSpPr>
          <p:nvPr>
            <p:ph idx="1"/>
            <p:custDataLst>
              <p:tags r:id="rId2"/>
            </p:custDataLst>
          </p:nvPr>
        </p:nvSpPr>
        <p:spPr/>
        <p:txBody>
          <a:bodyPr anchor="ctr"/>
          <a:lstStyle/>
          <a:p>
            <a:pPr>
              <a:lnSpc>
                <a:spcPct val="150000"/>
              </a:lnSpc>
            </a:pPr>
            <a:r>
              <a:rPr lang="fr-CH" dirty="0" smtClean="0"/>
              <a:t>Problème d’interruption de la communication I2C avec le magnétomètre</a:t>
            </a:r>
          </a:p>
          <a:p>
            <a:pPr lvl="1">
              <a:lnSpc>
                <a:spcPct val="150000"/>
              </a:lnSpc>
            </a:pPr>
            <a:r>
              <a:rPr lang="fr-CH" dirty="0" smtClean="0"/>
              <a:t>Pour corriger, on le lit dans la RTI</a:t>
            </a:r>
          </a:p>
          <a:p>
            <a:pPr>
              <a:lnSpc>
                <a:spcPct val="150000"/>
              </a:lnSpc>
            </a:pPr>
            <a:r>
              <a:rPr lang="fr-CH" dirty="0" smtClean="0"/>
              <a:t>Inversion priorité interruption input capture et RTI</a:t>
            </a:r>
          </a:p>
          <a:p>
            <a:endParaRPr lang="fr-CH" dirty="0" smtClean="0"/>
          </a:p>
          <a:p>
            <a:endParaRPr lang="fr-CH" dirty="0"/>
          </a:p>
        </p:txBody>
      </p:sp>
      <p:sp>
        <p:nvSpPr>
          <p:cNvPr id="4" name="Espace réservé de la date 3"/>
          <p:cNvSpPr>
            <a:spLocks noGrp="1"/>
          </p:cNvSpPr>
          <p:nvPr>
            <p:ph type="dt" sz="half" idx="10"/>
            <p:custDataLst>
              <p:tags r:id="rId3"/>
            </p:custDataLst>
          </p:nvPr>
        </p:nvSpPr>
        <p:spPr/>
        <p:txBody>
          <a:bodyPr/>
          <a:lstStyle/>
          <a:p>
            <a:fld id="{3578542E-5C75-4699-ADA5-E320202E07E8}"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13</a:t>
            </a:fld>
            <a:endParaRPr lang="fr-CH" dirty="0"/>
          </a:p>
        </p:txBody>
      </p:sp>
    </p:spTree>
    <p:extLst>
      <p:ext uri="{BB962C8B-B14F-4D97-AF65-F5344CB8AC3E}">
        <p14:creationId xmlns:p14="http://schemas.microsoft.com/office/powerpoint/2010/main" val="2742726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Commande des moteurs</a:t>
            </a:r>
            <a:endParaRPr lang="fr-CH" dirty="0"/>
          </a:p>
        </p:txBody>
      </p:sp>
      <p:sp>
        <p:nvSpPr>
          <p:cNvPr id="3" name="Espace réservé du contenu 2"/>
          <p:cNvSpPr>
            <a:spLocks noGrp="1"/>
          </p:cNvSpPr>
          <p:nvPr>
            <p:ph idx="1"/>
            <p:custDataLst>
              <p:tags r:id="rId2"/>
            </p:custDataLst>
          </p:nvPr>
        </p:nvSpPr>
        <p:spPr/>
        <p:txBody>
          <a:bodyPr/>
          <a:lstStyle/>
          <a:p>
            <a:r>
              <a:rPr lang="fr-CH" dirty="0" smtClean="0"/>
              <a:t>Initialisation des drivers moteurs au démarrage</a:t>
            </a:r>
          </a:p>
          <a:p>
            <a:endParaRPr lang="fr-CH" dirty="0" smtClean="0"/>
          </a:p>
          <a:p>
            <a:endParaRPr lang="fr-CH" dirty="0" smtClean="0"/>
          </a:p>
          <a:p>
            <a:endParaRPr lang="fr-CH" dirty="0"/>
          </a:p>
          <a:p>
            <a:endParaRPr lang="fr-CH" dirty="0" smtClean="0"/>
          </a:p>
          <a:p>
            <a:r>
              <a:rPr lang="fr-CH" dirty="0" smtClean="0"/>
              <a:t>Au départ, commande des moteurs directement avec la télécommande</a:t>
            </a:r>
          </a:p>
          <a:p>
            <a:r>
              <a:rPr lang="fr-CH" dirty="0" smtClean="0"/>
              <a:t>Ensuite, utilisation de la télécommande comme interrupteur</a:t>
            </a:r>
          </a:p>
          <a:p>
            <a:endParaRPr lang="fr-CH" dirty="0"/>
          </a:p>
        </p:txBody>
      </p:sp>
      <p:sp>
        <p:nvSpPr>
          <p:cNvPr id="4" name="Espace réservé de la date 3"/>
          <p:cNvSpPr>
            <a:spLocks noGrp="1"/>
          </p:cNvSpPr>
          <p:nvPr>
            <p:ph type="dt" sz="half" idx="10"/>
            <p:custDataLst>
              <p:tags r:id="rId3"/>
            </p:custDataLst>
          </p:nvPr>
        </p:nvSpPr>
        <p:spPr/>
        <p:txBody>
          <a:bodyPr/>
          <a:lstStyle/>
          <a:p>
            <a:fld id="{3578542E-5C75-4699-ADA5-E320202E07E8}"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14</a:t>
            </a:fld>
            <a:endParaRPr lang="fr-CH" dirty="0"/>
          </a:p>
        </p:txBody>
      </p:sp>
      <p:pic>
        <p:nvPicPr>
          <p:cNvPr id="7" name="Imag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1760" y="3219450"/>
            <a:ext cx="4448796" cy="1124107"/>
          </a:xfrm>
          <a:prstGeom prst="rect">
            <a:avLst/>
          </a:prstGeom>
        </p:spPr>
      </p:pic>
    </p:spTree>
    <p:extLst>
      <p:ext uri="{BB962C8B-B14F-4D97-AF65-F5344CB8AC3E}">
        <p14:creationId xmlns:p14="http://schemas.microsoft.com/office/powerpoint/2010/main" val="655480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Monitoring</a:t>
            </a:r>
            <a:endParaRPr lang="fr-CH" dirty="0"/>
          </a:p>
        </p:txBody>
      </p:sp>
      <p:sp>
        <p:nvSpPr>
          <p:cNvPr id="3" name="Espace réservé du contenu 2"/>
          <p:cNvSpPr>
            <a:spLocks noGrp="1"/>
          </p:cNvSpPr>
          <p:nvPr>
            <p:ph idx="1"/>
            <p:custDataLst>
              <p:tags r:id="rId2"/>
            </p:custDataLst>
          </p:nvPr>
        </p:nvSpPr>
        <p:spPr/>
        <p:txBody>
          <a:bodyPr>
            <a:normAutofit fontScale="92500" lnSpcReduction="20000"/>
          </a:bodyPr>
          <a:lstStyle/>
          <a:p>
            <a:r>
              <a:rPr lang="fr-CH" dirty="0" err="1" smtClean="0"/>
              <a:t>Labview</a:t>
            </a:r>
            <a:endParaRPr lang="fr-CH" dirty="0" smtClean="0"/>
          </a:p>
          <a:p>
            <a:r>
              <a:rPr lang="fr-CH" dirty="0" smtClean="0"/>
              <a:t>Permets uniquement la réception de données pour le moment</a:t>
            </a:r>
          </a:p>
          <a:p>
            <a:pPr lvl="1"/>
            <a:r>
              <a:rPr lang="fr-CH" dirty="0" smtClean="0"/>
              <a:t>Valeurs en chaîne de caractères</a:t>
            </a:r>
          </a:p>
          <a:p>
            <a:pPr lvl="1"/>
            <a:r>
              <a:rPr lang="fr-CH" dirty="0" smtClean="0"/>
              <a:t>Capteurs</a:t>
            </a:r>
          </a:p>
          <a:p>
            <a:pPr lvl="2"/>
            <a:r>
              <a:rPr lang="fr-CH" dirty="0" smtClean="0"/>
              <a:t>Accéléromètre</a:t>
            </a:r>
          </a:p>
          <a:p>
            <a:pPr lvl="2"/>
            <a:r>
              <a:rPr lang="fr-CH" dirty="0" smtClean="0"/>
              <a:t>Gyroscope</a:t>
            </a:r>
          </a:p>
          <a:p>
            <a:pPr lvl="2"/>
            <a:r>
              <a:rPr lang="fr-CH" dirty="0" smtClean="0"/>
              <a:t>Magnétomètre</a:t>
            </a:r>
          </a:p>
          <a:p>
            <a:pPr lvl="2"/>
            <a:r>
              <a:rPr lang="fr-CH" dirty="0" smtClean="0"/>
              <a:t>Pression</a:t>
            </a:r>
          </a:p>
          <a:p>
            <a:pPr lvl="2"/>
            <a:r>
              <a:rPr lang="fr-CH" dirty="0" smtClean="0"/>
              <a:t>Température</a:t>
            </a:r>
          </a:p>
          <a:p>
            <a:pPr lvl="2"/>
            <a:r>
              <a:rPr lang="fr-CH" dirty="0" smtClean="0"/>
              <a:t>Altitude (pas encore fonctionnel)</a:t>
            </a:r>
          </a:p>
          <a:p>
            <a:pPr lvl="2"/>
            <a:r>
              <a:rPr lang="fr-CH" dirty="0" smtClean="0"/>
              <a:t>Tension de la batterie</a:t>
            </a:r>
          </a:p>
          <a:p>
            <a:pPr lvl="2"/>
            <a:r>
              <a:rPr lang="fr-CH" dirty="0" smtClean="0"/>
              <a:t>Courant consommé</a:t>
            </a:r>
          </a:p>
          <a:p>
            <a:pPr lvl="2"/>
            <a:r>
              <a:rPr lang="fr-CH" dirty="0" smtClean="0"/>
              <a:t>Orientation du </a:t>
            </a:r>
            <a:r>
              <a:rPr lang="fr-CH" dirty="0" err="1" smtClean="0"/>
              <a:t>quadricoptère</a:t>
            </a:r>
            <a:endParaRPr lang="fr-CH" dirty="0" smtClean="0"/>
          </a:p>
          <a:p>
            <a:pPr lvl="2"/>
            <a:r>
              <a:rPr lang="fr-CH" dirty="0" smtClean="0"/>
              <a:t>Signaux PWM</a:t>
            </a:r>
          </a:p>
          <a:p>
            <a:pPr lvl="1"/>
            <a:endParaRPr lang="fr-CH" dirty="0" smtClean="0"/>
          </a:p>
          <a:p>
            <a:pPr lvl="1"/>
            <a:endParaRPr lang="fr-CH" dirty="0" smtClean="0"/>
          </a:p>
          <a:p>
            <a:pPr lvl="1"/>
            <a:endParaRPr lang="fr-CH" dirty="0" smtClean="0"/>
          </a:p>
          <a:p>
            <a:endParaRPr lang="fr-CH" dirty="0"/>
          </a:p>
        </p:txBody>
      </p:sp>
      <p:sp>
        <p:nvSpPr>
          <p:cNvPr id="4" name="Espace réservé de la date 3"/>
          <p:cNvSpPr>
            <a:spLocks noGrp="1"/>
          </p:cNvSpPr>
          <p:nvPr>
            <p:ph type="dt" sz="half" idx="10"/>
            <p:custDataLst>
              <p:tags r:id="rId3"/>
            </p:custDataLst>
          </p:nvPr>
        </p:nvSpPr>
        <p:spPr/>
        <p:txBody>
          <a:bodyPr/>
          <a:lstStyle/>
          <a:p>
            <a:fld id="{D3393EDF-7953-418E-8056-12AE4B448279}"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15</a:t>
            </a:fld>
            <a:endParaRPr lang="fr-CH" dirty="0"/>
          </a:p>
        </p:txBody>
      </p:sp>
    </p:spTree>
    <p:extLst>
      <p:ext uri="{BB962C8B-B14F-4D97-AF65-F5344CB8AC3E}">
        <p14:creationId xmlns:p14="http://schemas.microsoft.com/office/powerpoint/2010/main" val="3095796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Monitoring</a:t>
            </a:r>
            <a:endParaRPr lang="fr-CH" dirty="0"/>
          </a:p>
        </p:txBody>
      </p:sp>
      <p:pic>
        <p:nvPicPr>
          <p:cNvPr id="7" name="Espace réservé du contenu 6"/>
          <p:cNvPicPr>
            <a:picLocks noGrp="1" noChangeAspect="1"/>
          </p:cNvPicPr>
          <p:nvPr>
            <p:ph idx="1"/>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987148" y="2770188"/>
            <a:ext cx="5169703" cy="3538537"/>
          </a:xfrm>
        </p:spPr>
      </p:pic>
      <p:sp>
        <p:nvSpPr>
          <p:cNvPr id="4" name="Espace réservé de la date 3"/>
          <p:cNvSpPr>
            <a:spLocks noGrp="1"/>
          </p:cNvSpPr>
          <p:nvPr>
            <p:ph type="dt" sz="half" idx="10"/>
            <p:custDataLst>
              <p:tags r:id="rId3"/>
            </p:custDataLst>
          </p:nvPr>
        </p:nvSpPr>
        <p:spPr/>
        <p:txBody>
          <a:bodyPr/>
          <a:lstStyle/>
          <a:p>
            <a:fld id="{D3393EDF-7953-418E-8056-12AE4B448279}"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16</a:t>
            </a:fld>
            <a:endParaRPr lang="fr-CH" dirty="0"/>
          </a:p>
        </p:txBody>
      </p:sp>
    </p:spTree>
    <p:extLst>
      <p:ext uri="{BB962C8B-B14F-4D97-AF65-F5344CB8AC3E}">
        <p14:creationId xmlns:p14="http://schemas.microsoft.com/office/powerpoint/2010/main" val="2241175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État de fonctionnement</a:t>
            </a:r>
            <a:endParaRPr lang="fr-CH" dirty="0"/>
          </a:p>
        </p:txBody>
      </p:sp>
      <p:sp>
        <p:nvSpPr>
          <p:cNvPr id="3" name="Espace réservé du contenu 2"/>
          <p:cNvSpPr>
            <a:spLocks noGrp="1"/>
          </p:cNvSpPr>
          <p:nvPr>
            <p:ph idx="1"/>
            <p:custDataLst>
              <p:tags r:id="rId2"/>
            </p:custDataLst>
          </p:nvPr>
        </p:nvSpPr>
        <p:spPr/>
        <p:txBody>
          <a:bodyPr/>
          <a:lstStyle/>
          <a:p>
            <a:r>
              <a:rPr lang="fr-CH" dirty="0" smtClean="0"/>
              <a:t>Tous les problèmes détectés dans les interfaces ont été résolus</a:t>
            </a:r>
          </a:p>
          <a:p>
            <a:r>
              <a:rPr lang="fr-CH" dirty="0" smtClean="0"/>
              <a:t>L’acquisition de l’orientation fonctionne, mais un ajustement du filtrage est nécessaire </a:t>
            </a:r>
          </a:p>
          <a:p>
            <a:pPr lvl="1"/>
            <a:r>
              <a:rPr lang="fr-CH" dirty="0" smtClean="0"/>
              <a:t>La régulation sera plus facile si le bruit est faible</a:t>
            </a:r>
          </a:p>
          <a:p>
            <a:r>
              <a:rPr lang="fr-CH" dirty="0" smtClean="0"/>
              <a:t>La régulation a été implémentée, mais le régulateur I n’est pas fonctionnel</a:t>
            </a:r>
          </a:p>
          <a:p>
            <a:pPr lvl="1"/>
            <a:r>
              <a:rPr lang="fr-CH" dirty="0" smtClean="0"/>
              <a:t>Essai avec le régulateur P, mais nous n’avons pas encore réussi à stabiliser le </a:t>
            </a:r>
            <a:r>
              <a:rPr lang="fr-CH" dirty="0" err="1" smtClean="0"/>
              <a:t>quadricoptère</a:t>
            </a:r>
            <a:endParaRPr lang="fr-CH" dirty="0" smtClean="0"/>
          </a:p>
          <a:p>
            <a:r>
              <a:rPr lang="fr-CH" dirty="0" smtClean="0"/>
              <a:t>Monitoring de tous les capteurs fonctionnel</a:t>
            </a:r>
            <a:endParaRPr lang="fr-CH" dirty="0"/>
          </a:p>
        </p:txBody>
      </p:sp>
      <p:sp>
        <p:nvSpPr>
          <p:cNvPr id="4" name="Espace réservé de la date 3"/>
          <p:cNvSpPr>
            <a:spLocks noGrp="1"/>
          </p:cNvSpPr>
          <p:nvPr>
            <p:ph type="dt" sz="half" idx="10"/>
            <p:custDataLst>
              <p:tags r:id="rId3"/>
            </p:custDataLst>
          </p:nvPr>
        </p:nvSpPr>
        <p:spPr/>
        <p:txBody>
          <a:bodyPr/>
          <a:lstStyle/>
          <a:p>
            <a:fld id="{F664F41F-B513-4765-8195-A16CB854B1F0}"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17</a:t>
            </a:fld>
            <a:endParaRPr lang="fr-CH" dirty="0"/>
          </a:p>
        </p:txBody>
      </p:sp>
    </p:spTree>
    <p:extLst>
      <p:ext uri="{BB962C8B-B14F-4D97-AF65-F5344CB8AC3E}">
        <p14:creationId xmlns:p14="http://schemas.microsoft.com/office/powerpoint/2010/main" val="3106142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r>
              <a:rPr lang="fr-CH" dirty="0" smtClean="0"/>
              <a:t>Comparaison au cahier des charges</a:t>
            </a:r>
            <a:endParaRPr lang="fr-CH" dirty="0"/>
          </a:p>
        </p:txBody>
      </p:sp>
      <p:sp>
        <p:nvSpPr>
          <p:cNvPr id="3" name="Espace réservé du contenu 2"/>
          <p:cNvSpPr>
            <a:spLocks noGrp="1"/>
          </p:cNvSpPr>
          <p:nvPr>
            <p:ph idx="1"/>
            <p:custDataLst>
              <p:tags r:id="rId2"/>
            </p:custDataLst>
          </p:nvPr>
        </p:nvSpPr>
        <p:spPr/>
        <p:txBody>
          <a:bodyPr/>
          <a:lstStyle/>
          <a:p>
            <a:pPr>
              <a:buFont typeface="Wingdings" pitchFamily="2" charset="2"/>
              <a:buChar char="ü"/>
            </a:pPr>
            <a:r>
              <a:rPr lang="fr-CH" dirty="0"/>
              <a:t>Prise en main du </a:t>
            </a:r>
            <a:r>
              <a:rPr lang="fr-CH" dirty="0" err="1"/>
              <a:t>quadricoptère</a:t>
            </a:r>
            <a:endParaRPr lang="fr-CH" dirty="0"/>
          </a:p>
          <a:p>
            <a:pPr>
              <a:buFont typeface="Wingdings" pitchFamily="2" charset="2"/>
              <a:buChar char="ü"/>
            </a:pPr>
            <a:r>
              <a:rPr lang="fr-CH" dirty="0" err="1"/>
              <a:t>Debug</a:t>
            </a:r>
            <a:r>
              <a:rPr lang="fr-CH" dirty="0"/>
              <a:t> des interfaces existantes</a:t>
            </a:r>
          </a:p>
          <a:p>
            <a:pPr>
              <a:buFont typeface="Wingdings" pitchFamily="2" charset="2"/>
              <a:buChar char="ü"/>
            </a:pPr>
            <a:r>
              <a:rPr lang="fr-CH" dirty="0"/>
              <a:t>Assembler le </a:t>
            </a:r>
            <a:r>
              <a:rPr lang="fr-CH" dirty="0" err="1"/>
              <a:t>quadricoptère</a:t>
            </a:r>
            <a:endParaRPr lang="fr-CH" dirty="0"/>
          </a:p>
          <a:p>
            <a:pPr>
              <a:buFont typeface="Arial" pitchFamily="34" charset="0"/>
              <a:buChar char="~"/>
            </a:pPr>
            <a:r>
              <a:rPr lang="fr-CH" dirty="0"/>
              <a:t>Maintenir le </a:t>
            </a:r>
            <a:r>
              <a:rPr lang="fr-CH" dirty="0" err="1"/>
              <a:t>quadricoptère</a:t>
            </a:r>
            <a:r>
              <a:rPr lang="fr-CH" dirty="0"/>
              <a:t> en vol </a:t>
            </a:r>
            <a:r>
              <a:rPr lang="fr-CH" dirty="0" smtClean="0"/>
              <a:t>stable</a:t>
            </a:r>
          </a:p>
          <a:p>
            <a:pPr lvl="1">
              <a:buFont typeface="Wingdings" pitchFamily="2" charset="2"/>
              <a:buChar char="ü"/>
            </a:pPr>
            <a:r>
              <a:rPr lang="fr-CH" dirty="0" smtClean="0"/>
              <a:t>Acquisition orientation</a:t>
            </a:r>
          </a:p>
          <a:p>
            <a:pPr lvl="1">
              <a:buFont typeface="Wingdings" pitchFamily="2" charset="2"/>
              <a:buChar char="ü"/>
            </a:pPr>
            <a:r>
              <a:rPr lang="fr-CH" dirty="0" smtClean="0"/>
              <a:t>Implémentation régulation</a:t>
            </a:r>
          </a:p>
          <a:p>
            <a:pPr lvl="1">
              <a:buBlip>
                <a:blip r:embed="rId7"/>
              </a:buBlip>
            </a:pPr>
            <a:r>
              <a:rPr lang="fr-CH" dirty="0"/>
              <a:t>Vol stable</a:t>
            </a:r>
          </a:p>
          <a:p>
            <a:pPr>
              <a:buFont typeface="Arial" pitchFamily="34" charset="0"/>
              <a:buChar char="~"/>
            </a:pPr>
            <a:r>
              <a:rPr lang="fr-CH" dirty="0"/>
              <a:t>Réaliser un monitoring du </a:t>
            </a:r>
            <a:r>
              <a:rPr lang="fr-CH" dirty="0" err="1" smtClean="0"/>
              <a:t>quadricoptère</a:t>
            </a:r>
            <a:endParaRPr lang="fr-CH" dirty="0" smtClean="0"/>
          </a:p>
          <a:p>
            <a:pPr lvl="1">
              <a:buFont typeface="Wingdings" pitchFamily="2" charset="2"/>
              <a:buChar char="ü"/>
            </a:pPr>
            <a:r>
              <a:rPr lang="fr-CH" dirty="0" smtClean="0"/>
              <a:t>Monitoring</a:t>
            </a:r>
          </a:p>
          <a:p>
            <a:pPr lvl="1">
              <a:buBlip>
                <a:blip r:embed="rId7"/>
              </a:buBlip>
            </a:pPr>
            <a:r>
              <a:rPr lang="fr-CH" dirty="0" smtClean="0"/>
              <a:t>Envoi de commande depuis </a:t>
            </a:r>
            <a:r>
              <a:rPr lang="fr-CH" dirty="0" err="1" smtClean="0"/>
              <a:t>labview</a:t>
            </a:r>
            <a:endParaRPr lang="fr-CH" dirty="0"/>
          </a:p>
          <a:p>
            <a:pPr marL="45720" indent="0">
              <a:buNone/>
            </a:pPr>
            <a:endParaRPr lang="fr-CH" dirty="0"/>
          </a:p>
        </p:txBody>
      </p:sp>
      <p:sp>
        <p:nvSpPr>
          <p:cNvPr id="4" name="Espace réservé de la date 3"/>
          <p:cNvSpPr>
            <a:spLocks noGrp="1"/>
          </p:cNvSpPr>
          <p:nvPr>
            <p:ph type="dt" sz="half" idx="10"/>
            <p:custDataLst>
              <p:tags r:id="rId3"/>
            </p:custDataLst>
          </p:nvPr>
        </p:nvSpPr>
        <p:spPr/>
        <p:txBody>
          <a:bodyPr/>
          <a:lstStyle/>
          <a:p>
            <a:fld id="{F097E7BF-BBB9-4C90-982F-0EE7CF8AE7CB}"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18</a:t>
            </a:fld>
            <a:endParaRPr lang="fr-CH" dirty="0"/>
          </a:p>
        </p:txBody>
      </p:sp>
    </p:spTree>
    <p:extLst>
      <p:ext uri="{BB962C8B-B14F-4D97-AF65-F5344CB8AC3E}">
        <p14:creationId xmlns:p14="http://schemas.microsoft.com/office/powerpoint/2010/main" val="459677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Améliorations</a:t>
            </a:r>
            <a:endParaRPr lang="fr-CH" dirty="0"/>
          </a:p>
        </p:txBody>
      </p:sp>
      <p:sp>
        <p:nvSpPr>
          <p:cNvPr id="3" name="Espace réservé du contenu 2"/>
          <p:cNvSpPr>
            <a:spLocks noGrp="1"/>
          </p:cNvSpPr>
          <p:nvPr>
            <p:ph idx="1"/>
            <p:custDataLst>
              <p:tags r:id="rId2"/>
            </p:custDataLst>
          </p:nvPr>
        </p:nvSpPr>
        <p:spPr/>
        <p:txBody>
          <a:bodyPr/>
          <a:lstStyle/>
          <a:p>
            <a:pPr>
              <a:lnSpc>
                <a:spcPct val="150000"/>
              </a:lnSpc>
            </a:pPr>
            <a:r>
              <a:rPr lang="fr-CH" dirty="0" smtClean="0"/>
              <a:t>Pour le monitoring, prévoir un envoi des données sous forme binaire </a:t>
            </a:r>
          </a:p>
          <a:p>
            <a:pPr lvl="1">
              <a:lnSpc>
                <a:spcPct val="150000"/>
              </a:lnSpc>
            </a:pPr>
            <a:r>
              <a:rPr lang="fr-CH" dirty="0" smtClean="0"/>
              <a:t>L’envoi de chaine de caractère est trop lourd</a:t>
            </a:r>
          </a:p>
          <a:p>
            <a:pPr>
              <a:lnSpc>
                <a:spcPct val="150000"/>
              </a:lnSpc>
            </a:pPr>
            <a:r>
              <a:rPr lang="fr-CH" dirty="0" smtClean="0"/>
              <a:t>Inventer un support qui donne plus de liberté au </a:t>
            </a:r>
            <a:r>
              <a:rPr lang="fr-CH" dirty="0" err="1" smtClean="0"/>
              <a:t>quadricoptère</a:t>
            </a:r>
            <a:r>
              <a:rPr lang="fr-CH" dirty="0" smtClean="0"/>
              <a:t> tout en limitant les risques de casse</a:t>
            </a:r>
          </a:p>
          <a:p>
            <a:pPr>
              <a:lnSpc>
                <a:spcPct val="150000"/>
              </a:lnSpc>
            </a:pPr>
            <a:r>
              <a:rPr lang="fr-CH" dirty="0" smtClean="0"/>
              <a:t>Réglage des gains des régulateurs depuis </a:t>
            </a:r>
            <a:r>
              <a:rPr lang="fr-CH" dirty="0" err="1" smtClean="0"/>
              <a:t>Labview</a:t>
            </a:r>
            <a:endParaRPr lang="fr-CH" dirty="0" smtClean="0"/>
          </a:p>
          <a:p>
            <a:pPr>
              <a:lnSpc>
                <a:spcPct val="150000"/>
              </a:lnSpc>
            </a:pPr>
            <a:r>
              <a:rPr lang="fr-CH" dirty="0" smtClean="0"/>
              <a:t>Régulation en logique floue ?</a:t>
            </a:r>
            <a:endParaRPr lang="fr-CH" dirty="0"/>
          </a:p>
        </p:txBody>
      </p:sp>
      <p:sp>
        <p:nvSpPr>
          <p:cNvPr id="4" name="Espace réservé de la date 3"/>
          <p:cNvSpPr>
            <a:spLocks noGrp="1"/>
          </p:cNvSpPr>
          <p:nvPr>
            <p:ph type="dt" sz="half" idx="10"/>
            <p:custDataLst>
              <p:tags r:id="rId3"/>
            </p:custDataLst>
          </p:nvPr>
        </p:nvSpPr>
        <p:spPr/>
        <p:txBody>
          <a:bodyPr/>
          <a:lstStyle/>
          <a:p>
            <a:fld id="{49D0B1E1-A9CC-431D-90D2-53099D9415BA}"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19</a:t>
            </a:fld>
            <a:endParaRPr lang="fr-CH" dirty="0"/>
          </a:p>
        </p:txBody>
      </p:sp>
    </p:spTree>
    <p:extLst>
      <p:ext uri="{BB962C8B-B14F-4D97-AF65-F5344CB8AC3E}">
        <p14:creationId xmlns:p14="http://schemas.microsoft.com/office/powerpoint/2010/main" val="217399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Sommaire</a:t>
            </a:r>
            <a:endParaRPr lang="fr-CH" dirty="0"/>
          </a:p>
        </p:txBody>
      </p:sp>
      <p:sp>
        <p:nvSpPr>
          <p:cNvPr id="3" name="Espace réservé du contenu 2"/>
          <p:cNvSpPr>
            <a:spLocks noGrp="1"/>
          </p:cNvSpPr>
          <p:nvPr>
            <p:ph idx="1"/>
            <p:custDataLst>
              <p:tags r:id="rId2"/>
            </p:custDataLst>
          </p:nvPr>
        </p:nvSpPr>
        <p:spPr/>
        <p:txBody>
          <a:bodyPr>
            <a:normAutofit lnSpcReduction="10000"/>
          </a:bodyPr>
          <a:lstStyle/>
          <a:p>
            <a:r>
              <a:rPr lang="fr-CH" dirty="0" smtClean="0"/>
              <a:t>Introduction</a:t>
            </a:r>
          </a:p>
          <a:p>
            <a:r>
              <a:rPr lang="fr-CH" dirty="0" smtClean="0"/>
              <a:t>Debug des interfaces</a:t>
            </a:r>
          </a:p>
          <a:p>
            <a:r>
              <a:rPr lang="fr-CH" dirty="0" smtClean="0"/>
              <a:t>Hardware</a:t>
            </a:r>
          </a:p>
          <a:p>
            <a:r>
              <a:rPr lang="fr-CH" dirty="0" smtClean="0"/>
              <a:t>Acquisition de l’orientation</a:t>
            </a:r>
          </a:p>
          <a:p>
            <a:r>
              <a:rPr lang="fr-CH" dirty="0" smtClean="0"/>
              <a:t>Régulation</a:t>
            </a:r>
          </a:p>
          <a:p>
            <a:r>
              <a:rPr lang="fr-CH" dirty="0" smtClean="0"/>
              <a:t>Commande des moteurs</a:t>
            </a:r>
          </a:p>
          <a:p>
            <a:r>
              <a:rPr lang="fr-CH" dirty="0" smtClean="0"/>
              <a:t>Monitoring</a:t>
            </a:r>
          </a:p>
          <a:p>
            <a:r>
              <a:rPr lang="fr-CH" dirty="0" smtClean="0"/>
              <a:t>État de fonctionnement</a:t>
            </a:r>
          </a:p>
          <a:p>
            <a:r>
              <a:rPr lang="fr-CH" dirty="0" smtClean="0"/>
              <a:t>Améliorations</a:t>
            </a:r>
          </a:p>
          <a:p>
            <a:r>
              <a:rPr lang="fr-CH" dirty="0" smtClean="0"/>
              <a:t>Conclusion</a:t>
            </a:r>
          </a:p>
          <a:p>
            <a:endParaRPr lang="fr-CH" dirty="0" smtClean="0"/>
          </a:p>
          <a:p>
            <a:endParaRPr lang="fr-CH" dirty="0" smtClean="0"/>
          </a:p>
          <a:p>
            <a:endParaRPr lang="fr-CH" dirty="0"/>
          </a:p>
        </p:txBody>
      </p:sp>
      <p:sp>
        <p:nvSpPr>
          <p:cNvPr id="4" name="Espace réservé de la date 3"/>
          <p:cNvSpPr>
            <a:spLocks noGrp="1"/>
          </p:cNvSpPr>
          <p:nvPr>
            <p:ph type="dt" sz="half" idx="10"/>
            <p:custDataLst>
              <p:tags r:id="rId3"/>
            </p:custDataLst>
          </p:nvPr>
        </p:nvSpPr>
        <p:spPr/>
        <p:txBody>
          <a:bodyPr/>
          <a:lstStyle/>
          <a:p>
            <a:fld id="{847451BA-C45A-477A-B0D3-B0905643B177}"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2</a:t>
            </a:fld>
            <a:endParaRPr lang="fr-CH" dirty="0"/>
          </a:p>
        </p:txBody>
      </p:sp>
    </p:spTree>
    <p:extLst>
      <p:ext uri="{BB962C8B-B14F-4D97-AF65-F5344CB8AC3E}">
        <p14:creationId xmlns:p14="http://schemas.microsoft.com/office/powerpoint/2010/main" val="2434939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Conclusion</a:t>
            </a:r>
            <a:endParaRPr lang="fr-CH" dirty="0"/>
          </a:p>
        </p:txBody>
      </p:sp>
      <p:sp>
        <p:nvSpPr>
          <p:cNvPr id="3" name="Espace réservé du contenu 2"/>
          <p:cNvSpPr>
            <a:spLocks noGrp="1"/>
          </p:cNvSpPr>
          <p:nvPr>
            <p:ph idx="1"/>
            <p:custDataLst>
              <p:tags r:id="rId2"/>
            </p:custDataLst>
          </p:nvPr>
        </p:nvSpPr>
        <p:spPr/>
        <p:txBody>
          <a:bodyPr anchor="ctr"/>
          <a:lstStyle/>
          <a:p>
            <a:pPr>
              <a:lnSpc>
                <a:spcPct val="150000"/>
              </a:lnSpc>
            </a:pPr>
            <a:r>
              <a:rPr lang="fr-CH" dirty="0" smtClean="0"/>
              <a:t>Projet intéressant et «fun»</a:t>
            </a:r>
          </a:p>
          <a:p>
            <a:pPr>
              <a:lnSpc>
                <a:spcPct val="150000"/>
              </a:lnSpc>
            </a:pPr>
            <a:r>
              <a:rPr lang="fr-CH" dirty="0" smtClean="0"/>
              <a:t>Les buts du projet ont été atteints ou au moins partiellement</a:t>
            </a:r>
          </a:p>
          <a:p>
            <a:pPr>
              <a:lnSpc>
                <a:spcPct val="150000"/>
              </a:lnSpc>
            </a:pPr>
            <a:r>
              <a:rPr lang="fr-CH" dirty="0" smtClean="0"/>
              <a:t>À faire différemment</a:t>
            </a:r>
          </a:p>
          <a:p>
            <a:pPr lvl="1">
              <a:lnSpc>
                <a:spcPct val="150000"/>
              </a:lnSpc>
            </a:pPr>
            <a:r>
              <a:rPr lang="fr-CH" dirty="0" smtClean="0"/>
              <a:t>Envoi des données à </a:t>
            </a:r>
            <a:r>
              <a:rPr lang="fr-CH" smtClean="0"/>
              <a:t>Labview</a:t>
            </a:r>
            <a:endParaRPr lang="fr-CH" dirty="0" smtClean="0"/>
          </a:p>
          <a:p>
            <a:pPr lvl="1">
              <a:lnSpc>
                <a:spcPct val="150000"/>
              </a:lnSpc>
            </a:pPr>
            <a:r>
              <a:rPr lang="fr-CH" dirty="0" smtClean="0"/>
              <a:t>On aurait dû directement coder la régulation dans une RTI</a:t>
            </a:r>
          </a:p>
          <a:p>
            <a:pPr lvl="1">
              <a:lnSpc>
                <a:spcPct val="150000"/>
              </a:lnSpc>
            </a:pPr>
            <a:r>
              <a:rPr lang="fr-CH" dirty="0" smtClean="0"/>
              <a:t>Coder directement les gestionnaires</a:t>
            </a:r>
          </a:p>
          <a:p>
            <a:endParaRPr lang="fr-CH" dirty="0" smtClean="0"/>
          </a:p>
          <a:p>
            <a:endParaRPr lang="fr-CH" dirty="0"/>
          </a:p>
        </p:txBody>
      </p:sp>
      <p:sp>
        <p:nvSpPr>
          <p:cNvPr id="4" name="Espace réservé de la date 3"/>
          <p:cNvSpPr>
            <a:spLocks noGrp="1"/>
          </p:cNvSpPr>
          <p:nvPr>
            <p:ph type="dt" sz="half" idx="10"/>
            <p:custDataLst>
              <p:tags r:id="rId3"/>
            </p:custDataLst>
          </p:nvPr>
        </p:nvSpPr>
        <p:spPr/>
        <p:txBody>
          <a:bodyPr/>
          <a:lstStyle/>
          <a:p>
            <a:fld id="{85F32D54-2D40-4CE2-8E46-D38523F966CD}"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20</a:t>
            </a:fld>
            <a:endParaRPr lang="fr-CH" dirty="0"/>
          </a:p>
        </p:txBody>
      </p:sp>
    </p:spTree>
    <p:extLst>
      <p:ext uri="{BB962C8B-B14F-4D97-AF65-F5344CB8AC3E}">
        <p14:creationId xmlns:p14="http://schemas.microsoft.com/office/powerpoint/2010/main" val="3728530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Bonus</a:t>
            </a:r>
            <a:endParaRPr lang="fr-CH" dirty="0"/>
          </a:p>
        </p:txBody>
      </p:sp>
      <p:pic>
        <p:nvPicPr>
          <p:cNvPr id="4" name="KbtkpYIbuCw?version=3&amp;hl=fr_FR"/>
          <p:cNvPicPr>
            <a:picLocks noGrp="1" noRot="1" noChangeAspect="1"/>
          </p:cNvPicPr>
          <p:nvPr>
            <p:ph idx="1"/>
            <a:videoFile r:link="rId2"/>
            <p:custDataLst>
              <p:tags r:id="rId3"/>
            </p:custDataLst>
          </p:nvPr>
        </p:nvPicPr>
        <p:blipFill>
          <a:blip r:embed="rId8"/>
          <a:stretch>
            <a:fillRect/>
          </a:stretch>
        </p:blipFill>
        <p:spPr>
          <a:xfrm>
            <a:off x="2051720" y="2708920"/>
            <a:ext cx="5184576" cy="3888432"/>
          </a:xfrm>
          <a:prstGeom prst="rect">
            <a:avLst/>
          </a:prstGeom>
        </p:spPr>
      </p:pic>
      <p:sp>
        <p:nvSpPr>
          <p:cNvPr id="5" name="Espace réservé de la date 4"/>
          <p:cNvSpPr>
            <a:spLocks noGrp="1"/>
          </p:cNvSpPr>
          <p:nvPr>
            <p:ph type="dt" sz="half" idx="10"/>
            <p:custDataLst>
              <p:tags r:id="rId4"/>
            </p:custDataLst>
          </p:nvPr>
        </p:nvSpPr>
        <p:spPr/>
        <p:txBody>
          <a:bodyPr/>
          <a:lstStyle/>
          <a:p>
            <a:fld id="{FB9ED5A4-7A28-431A-9702-5427D7F8026E}" type="datetime1">
              <a:rPr lang="fr-CH" smtClean="0"/>
              <a:t>27.01.2013</a:t>
            </a:fld>
            <a:endParaRPr lang="fr-CH" dirty="0"/>
          </a:p>
        </p:txBody>
      </p:sp>
      <p:sp>
        <p:nvSpPr>
          <p:cNvPr id="6" name="Espace réservé du pied de page 5"/>
          <p:cNvSpPr>
            <a:spLocks noGrp="1"/>
          </p:cNvSpPr>
          <p:nvPr>
            <p:ph type="ftr" sz="quarter" idx="11"/>
            <p:custDataLst>
              <p:tags r:id="rId5"/>
            </p:custDataLst>
          </p:nvPr>
        </p:nvSpPr>
        <p:spPr/>
        <p:txBody>
          <a:bodyPr/>
          <a:lstStyle/>
          <a:p>
            <a:r>
              <a:rPr lang="fr-CH" dirty="0" smtClean="0"/>
              <a:t>Alexandre Schnegg &amp; Guillaume Jacot Arc Drone</a:t>
            </a:r>
            <a:endParaRPr lang="fr-CH" dirty="0"/>
          </a:p>
        </p:txBody>
      </p:sp>
      <p:sp>
        <p:nvSpPr>
          <p:cNvPr id="7" name="Espace réservé du numéro de diapositive 6"/>
          <p:cNvSpPr>
            <a:spLocks noGrp="1"/>
          </p:cNvSpPr>
          <p:nvPr>
            <p:ph type="sldNum" sz="quarter" idx="12"/>
            <p:custDataLst>
              <p:tags r:id="rId6"/>
            </p:custDataLst>
          </p:nvPr>
        </p:nvSpPr>
        <p:spPr/>
        <p:txBody>
          <a:bodyPr/>
          <a:lstStyle/>
          <a:p>
            <a:fld id="{D05B9137-8B74-40FC-ACA7-836B33FF3CAE}" type="slidenum">
              <a:rPr lang="fr-CH" smtClean="0"/>
              <a:t>21</a:t>
            </a:fld>
            <a:endParaRPr lang="fr-CH" dirty="0"/>
          </a:p>
        </p:txBody>
      </p:sp>
    </p:spTree>
    <p:extLst>
      <p:ext uri="{BB962C8B-B14F-4D97-AF65-F5344CB8AC3E}">
        <p14:creationId xmlns:p14="http://schemas.microsoft.com/office/powerpoint/2010/main" val="396730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Questions</a:t>
            </a:r>
            <a:endParaRPr lang="fr-CH" dirty="0"/>
          </a:p>
        </p:txBody>
      </p:sp>
      <p:sp>
        <p:nvSpPr>
          <p:cNvPr id="3" name="Espace réservé du contenu 2"/>
          <p:cNvSpPr>
            <a:spLocks noGrp="1"/>
          </p:cNvSpPr>
          <p:nvPr>
            <p:ph idx="1"/>
            <p:custDataLst>
              <p:tags r:id="rId2"/>
            </p:custDataLst>
          </p:nvPr>
        </p:nvSpPr>
        <p:spPr/>
        <p:txBody>
          <a:bodyPr anchor="ctr">
            <a:normAutofit/>
          </a:bodyPr>
          <a:lstStyle/>
          <a:p>
            <a:pPr marL="45720" indent="0" algn="ctr">
              <a:buNone/>
            </a:pPr>
            <a:r>
              <a:rPr lang="fr-CH" sz="20900" dirty="0"/>
              <a:t>?</a:t>
            </a:r>
            <a:endParaRPr lang="fr-CH" sz="10000" dirty="0"/>
          </a:p>
        </p:txBody>
      </p:sp>
      <p:sp>
        <p:nvSpPr>
          <p:cNvPr id="4" name="Espace réservé de la date 3"/>
          <p:cNvSpPr>
            <a:spLocks noGrp="1"/>
          </p:cNvSpPr>
          <p:nvPr>
            <p:ph type="dt" sz="half" idx="10"/>
            <p:custDataLst>
              <p:tags r:id="rId3"/>
            </p:custDataLst>
          </p:nvPr>
        </p:nvSpPr>
        <p:spPr/>
        <p:txBody>
          <a:bodyPr/>
          <a:lstStyle/>
          <a:p>
            <a:fld id="{68060CEC-4BE3-4C56-A692-4315F08C073A}"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22</a:t>
            </a:fld>
            <a:endParaRPr lang="fr-CH" dirty="0"/>
          </a:p>
        </p:txBody>
      </p:sp>
    </p:spTree>
    <p:extLst>
      <p:ext uri="{BB962C8B-B14F-4D97-AF65-F5344CB8AC3E}">
        <p14:creationId xmlns:p14="http://schemas.microsoft.com/office/powerpoint/2010/main" val="3168413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Introduction/buts</a:t>
            </a:r>
            <a:endParaRPr lang="fr-CH" dirty="0"/>
          </a:p>
        </p:txBody>
      </p:sp>
      <p:sp>
        <p:nvSpPr>
          <p:cNvPr id="3" name="Espace réservé du contenu 2"/>
          <p:cNvSpPr>
            <a:spLocks noGrp="1"/>
          </p:cNvSpPr>
          <p:nvPr>
            <p:ph idx="1"/>
            <p:custDataLst>
              <p:tags r:id="rId2"/>
            </p:custDataLst>
          </p:nvPr>
        </p:nvSpPr>
        <p:spPr/>
        <p:txBody>
          <a:bodyPr/>
          <a:lstStyle/>
          <a:p>
            <a:r>
              <a:rPr lang="fr-CH" dirty="0" smtClean="0"/>
              <a:t>Prise en main du </a:t>
            </a:r>
            <a:r>
              <a:rPr lang="fr-CH" dirty="0" err="1" smtClean="0"/>
              <a:t>quadricoptère</a:t>
            </a:r>
            <a:endParaRPr lang="fr-CH" dirty="0" smtClean="0"/>
          </a:p>
          <a:p>
            <a:r>
              <a:rPr lang="fr-CH" dirty="0" err="1" smtClean="0"/>
              <a:t>Debug</a:t>
            </a:r>
            <a:r>
              <a:rPr lang="fr-CH" dirty="0" smtClean="0"/>
              <a:t> des interfaces existantes</a:t>
            </a:r>
          </a:p>
          <a:p>
            <a:r>
              <a:rPr lang="fr-CH" dirty="0" smtClean="0"/>
              <a:t>Assembler le quadricoptère</a:t>
            </a:r>
          </a:p>
          <a:p>
            <a:r>
              <a:rPr lang="fr-CH" dirty="0" smtClean="0"/>
              <a:t>Maintenir le quadricoptère en vol stable</a:t>
            </a:r>
          </a:p>
          <a:p>
            <a:r>
              <a:rPr lang="fr-CH" dirty="0" smtClean="0"/>
              <a:t>Réaliser un monitoring du quadricoptère</a:t>
            </a:r>
          </a:p>
          <a:p>
            <a:pPr marL="45720" indent="0">
              <a:buNone/>
            </a:pPr>
            <a:endParaRPr lang="fr-CH" dirty="0" smtClean="0"/>
          </a:p>
          <a:p>
            <a:endParaRPr lang="fr-CH" dirty="0" smtClean="0"/>
          </a:p>
        </p:txBody>
      </p:sp>
      <p:sp>
        <p:nvSpPr>
          <p:cNvPr id="4" name="Espace réservé de la date 3"/>
          <p:cNvSpPr>
            <a:spLocks noGrp="1"/>
          </p:cNvSpPr>
          <p:nvPr>
            <p:ph type="dt" sz="half" idx="10"/>
            <p:custDataLst>
              <p:tags r:id="rId3"/>
            </p:custDataLst>
          </p:nvPr>
        </p:nvSpPr>
        <p:spPr/>
        <p:txBody>
          <a:bodyPr/>
          <a:lstStyle/>
          <a:p>
            <a:fld id="{98FB5EF1-AD58-48D2-93DB-50CC947584F9}"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3</a:t>
            </a:fld>
            <a:endParaRPr lang="fr-CH" dirty="0"/>
          </a:p>
        </p:txBody>
      </p:sp>
    </p:spTree>
    <p:extLst>
      <p:ext uri="{BB962C8B-B14F-4D97-AF65-F5344CB8AC3E}">
        <p14:creationId xmlns:p14="http://schemas.microsoft.com/office/powerpoint/2010/main" val="54379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err="1" smtClean="0"/>
              <a:t>Débug</a:t>
            </a:r>
            <a:r>
              <a:rPr lang="fr-CH" dirty="0" smtClean="0"/>
              <a:t> des interfaces</a:t>
            </a:r>
            <a:endParaRPr lang="fr-CH" dirty="0"/>
          </a:p>
        </p:txBody>
      </p:sp>
      <p:sp>
        <p:nvSpPr>
          <p:cNvPr id="3" name="Espace réservé du contenu 2"/>
          <p:cNvSpPr>
            <a:spLocks noGrp="1"/>
          </p:cNvSpPr>
          <p:nvPr>
            <p:ph idx="1"/>
            <p:custDataLst>
              <p:tags r:id="rId2"/>
            </p:custDataLst>
          </p:nvPr>
        </p:nvSpPr>
        <p:spPr/>
        <p:txBody>
          <a:bodyPr/>
          <a:lstStyle/>
          <a:p>
            <a:r>
              <a:rPr lang="fr-CH" dirty="0" smtClean="0"/>
              <a:t>Réécriture des fonctions de communication I2C</a:t>
            </a:r>
          </a:p>
          <a:p>
            <a:pPr lvl="1"/>
            <a:r>
              <a:rPr lang="fr-CH" dirty="0" smtClean="0"/>
              <a:t>Lecture de plusieurs bytes à la fois sur l’accéléromètre</a:t>
            </a:r>
          </a:p>
          <a:p>
            <a:pPr lvl="1"/>
            <a:r>
              <a:rPr lang="fr-CH" dirty="0" smtClean="0"/>
              <a:t>Mais pas sur le gyroscope</a:t>
            </a:r>
          </a:p>
          <a:p>
            <a:r>
              <a:rPr lang="fr-CH" dirty="0" smtClean="0"/>
              <a:t>Suppression des attentes actives</a:t>
            </a:r>
          </a:p>
          <a:p>
            <a:pPr lvl="1"/>
            <a:r>
              <a:rPr lang="fr-CH" dirty="0" smtClean="0"/>
              <a:t>Test si le bus est libre dans le cas de l’I2C</a:t>
            </a:r>
          </a:p>
          <a:p>
            <a:pPr lvl="1"/>
            <a:r>
              <a:rPr lang="fr-CH" dirty="0" smtClean="0"/>
              <a:t>Machine d’état dans les autres cas</a:t>
            </a:r>
          </a:p>
          <a:p>
            <a:r>
              <a:rPr lang="fr-CH" dirty="0" smtClean="0"/>
              <a:t>Correction de </a:t>
            </a:r>
            <a:r>
              <a:rPr lang="fr-CH" dirty="0"/>
              <a:t>l’envoi par </a:t>
            </a:r>
            <a:r>
              <a:rPr lang="fr-CH" dirty="0" smtClean="0"/>
              <a:t>I2C</a:t>
            </a:r>
          </a:p>
          <a:p>
            <a:pPr lvl="1"/>
            <a:r>
              <a:rPr lang="fr-CH" dirty="0" smtClean="0"/>
              <a:t>Donnée modifiée</a:t>
            </a:r>
            <a:endParaRPr lang="fr-CH" dirty="0"/>
          </a:p>
          <a:p>
            <a:pPr lvl="1"/>
            <a:endParaRPr lang="fr-CH" dirty="0" smtClean="0"/>
          </a:p>
        </p:txBody>
      </p:sp>
      <p:sp>
        <p:nvSpPr>
          <p:cNvPr id="4" name="Espace réservé de la date 3"/>
          <p:cNvSpPr>
            <a:spLocks noGrp="1"/>
          </p:cNvSpPr>
          <p:nvPr>
            <p:ph type="dt" sz="half" idx="10"/>
            <p:custDataLst>
              <p:tags r:id="rId3"/>
            </p:custDataLst>
          </p:nvPr>
        </p:nvSpPr>
        <p:spPr/>
        <p:txBody>
          <a:bodyPr/>
          <a:lstStyle/>
          <a:p>
            <a:fld id="{A6881D2D-0BF2-40FE-B96C-500E42E284F9}"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4</a:t>
            </a:fld>
            <a:endParaRPr lang="fr-CH"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3281" y="5517232"/>
            <a:ext cx="7272808" cy="39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095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Le cas du magnétomètre</a:t>
            </a:r>
            <a:endParaRPr lang="fr-CH" dirty="0"/>
          </a:p>
        </p:txBody>
      </p:sp>
      <p:sp>
        <p:nvSpPr>
          <p:cNvPr id="3" name="Espace réservé du contenu 2"/>
          <p:cNvSpPr>
            <a:spLocks noGrp="1"/>
          </p:cNvSpPr>
          <p:nvPr>
            <p:ph idx="1"/>
            <p:custDataLst>
              <p:tags r:id="rId2"/>
            </p:custDataLst>
          </p:nvPr>
        </p:nvSpPr>
        <p:spPr/>
        <p:txBody>
          <a:bodyPr/>
          <a:lstStyle/>
          <a:p>
            <a:r>
              <a:rPr lang="fr-CH" dirty="0" smtClean="0"/>
              <a:t>Lisait toujours la même valeur (la première)</a:t>
            </a:r>
          </a:p>
          <a:p>
            <a:pPr lvl="1"/>
            <a:r>
              <a:rPr lang="fr-CH" dirty="0" smtClean="0"/>
              <a:t>Bit LOCK</a:t>
            </a:r>
          </a:p>
          <a:p>
            <a:r>
              <a:rPr lang="fr-CH" dirty="0" smtClean="0"/>
              <a:t>Changement du gain</a:t>
            </a:r>
          </a:p>
          <a:p>
            <a:pPr lvl="1"/>
            <a:r>
              <a:rPr lang="fr-CH" dirty="0" smtClean="0"/>
              <a:t>Lecture du champ magnétique terrestre</a:t>
            </a:r>
          </a:p>
          <a:p>
            <a:endParaRPr lang="fr-CH" dirty="0"/>
          </a:p>
        </p:txBody>
      </p:sp>
      <p:sp>
        <p:nvSpPr>
          <p:cNvPr id="4" name="Espace réservé de la date 3"/>
          <p:cNvSpPr>
            <a:spLocks noGrp="1"/>
          </p:cNvSpPr>
          <p:nvPr>
            <p:ph type="dt" sz="half" idx="10"/>
            <p:custDataLst>
              <p:tags r:id="rId3"/>
            </p:custDataLst>
          </p:nvPr>
        </p:nvSpPr>
        <p:spPr/>
        <p:txBody>
          <a:bodyPr/>
          <a:lstStyle/>
          <a:p>
            <a:fld id="{2BC9249A-608D-4DDF-90AB-76F00E99E30A}"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5</a:t>
            </a:fld>
            <a:endParaRPr lang="fr-CH" dirty="0"/>
          </a:p>
        </p:txBody>
      </p:sp>
    </p:spTree>
    <p:extLst>
      <p:ext uri="{BB962C8B-B14F-4D97-AF65-F5344CB8AC3E}">
        <p14:creationId xmlns:p14="http://schemas.microsoft.com/office/powerpoint/2010/main" val="823394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Instabilité PWM</a:t>
            </a:r>
            <a:endParaRPr lang="fr-CH" dirty="0"/>
          </a:p>
        </p:txBody>
      </p:sp>
      <p:sp>
        <p:nvSpPr>
          <p:cNvPr id="3" name="Espace réservé du contenu 2"/>
          <p:cNvSpPr>
            <a:spLocks noGrp="1"/>
          </p:cNvSpPr>
          <p:nvPr>
            <p:ph idx="1"/>
            <p:custDataLst>
              <p:tags r:id="rId2"/>
            </p:custDataLst>
          </p:nvPr>
        </p:nvSpPr>
        <p:spPr>
          <a:xfrm>
            <a:off x="914400" y="2769833"/>
            <a:ext cx="7315200" cy="3611495"/>
          </a:xfrm>
        </p:spPr>
        <p:txBody>
          <a:bodyPr>
            <a:normAutofit lnSpcReduction="10000"/>
          </a:bodyPr>
          <a:lstStyle/>
          <a:p>
            <a:r>
              <a:rPr lang="fr-CH" dirty="0" smtClean="0"/>
              <a:t>La largeur d’impulsion mesurée variait périodiquement</a:t>
            </a:r>
          </a:p>
          <a:p>
            <a:endParaRPr lang="fr-CH" dirty="0" smtClean="0"/>
          </a:p>
          <a:p>
            <a:endParaRPr lang="fr-CH" dirty="0"/>
          </a:p>
          <a:p>
            <a:endParaRPr lang="fr-CH" dirty="0" smtClean="0"/>
          </a:p>
          <a:p>
            <a:endParaRPr lang="fr-CH" dirty="0"/>
          </a:p>
          <a:p>
            <a:endParaRPr lang="fr-CH" dirty="0" smtClean="0"/>
          </a:p>
          <a:p>
            <a:endParaRPr lang="fr-CH" dirty="0" smtClean="0"/>
          </a:p>
          <a:p>
            <a:r>
              <a:rPr lang="fr-CH" dirty="0" smtClean="0"/>
              <a:t>Variation de la puissance par intermittence</a:t>
            </a:r>
          </a:p>
          <a:p>
            <a:pPr lvl="1"/>
            <a:r>
              <a:rPr lang="fr-CH" dirty="0"/>
              <a:t>Erreur de précision des </a:t>
            </a:r>
            <a:r>
              <a:rPr lang="fr-CH" dirty="0" err="1" smtClean="0"/>
              <a:t>float</a:t>
            </a:r>
            <a:endParaRPr lang="fr-CH" dirty="0" smtClean="0"/>
          </a:p>
          <a:p>
            <a:pPr lvl="1"/>
            <a:r>
              <a:rPr lang="fr-CH" dirty="0" smtClean="0"/>
              <a:t>Variables globales</a:t>
            </a:r>
          </a:p>
        </p:txBody>
      </p:sp>
      <p:sp>
        <p:nvSpPr>
          <p:cNvPr id="4" name="Espace réservé de la date 3"/>
          <p:cNvSpPr>
            <a:spLocks noGrp="1"/>
          </p:cNvSpPr>
          <p:nvPr>
            <p:ph type="dt" sz="half" idx="10"/>
            <p:custDataLst>
              <p:tags r:id="rId3"/>
            </p:custDataLst>
          </p:nvPr>
        </p:nvSpPr>
        <p:spPr/>
        <p:txBody>
          <a:bodyPr/>
          <a:lstStyle/>
          <a:p>
            <a:fld id="{AF07CCA6-1A96-4F60-B410-5A28B1AEA7C3}"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6</a:t>
            </a:fld>
            <a:endParaRPr lang="fr-CH" dirty="0"/>
          </a:p>
        </p:txBody>
      </p:sp>
      <p:pic>
        <p:nvPicPr>
          <p:cNvPr id="7" name="Imag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7784" y="3140967"/>
            <a:ext cx="4263477" cy="2016225"/>
          </a:xfrm>
          <a:prstGeom prst="rect">
            <a:avLst/>
          </a:prstGeom>
        </p:spPr>
      </p:pic>
      <p:pic>
        <p:nvPicPr>
          <p:cNvPr id="8" name="Imag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1960" y="5517232"/>
            <a:ext cx="4448796" cy="1124107"/>
          </a:xfrm>
          <a:prstGeom prst="rect">
            <a:avLst/>
          </a:prstGeom>
        </p:spPr>
      </p:pic>
    </p:spTree>
    <p:extLst>
      <p:ext uri="{BB962C8B-B14F-4D97-AF65-F5344CB8AC3E}">
        <p14:creationId xmlns:p14="http://schemas.microsoft.com/office/powerpoint/2010/main" val="3173526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Hardware</a:t>
            </a:r>
            <a:endParaRPr lang="fr-CH" dirty="0"/>
          </a:p>
        </p:txBody>
      </p:sp>
      <p:sp>
        <p:nvSpPr>
          <p:cNvPr id="3" name="Espace réservé du contenu 2"/>
          <p:cNvSpPr>
            <a:spLocks noGrp="1"/>
          </p:cNvSpPr>
          <p:nvPr>
            <p:ph idx="1"/>
            <p:custDataLst>
              <p:tags r:id="rId2"/>
            </p:custDataLst>
          </p:nvPr>
        </p:nvSpPr>
        <p:spPr/>
        <p:txBody>
          <a:bodyPr/>
          <a:lstStyle/>
          <a:p>
            <a:r>
              <a:rPr lang="fr-CH" dirty="0" smtClean="0"/>
              <a:t>Un moteur consomme 15 A au maximum</a:t>
            </a:r>
          </a:p>
          <a:p>
            <a:r>
              <a:rPr lang="fr-CH" dirty="0" smtClean="0"/>
              <a:t>La résistance shunt est dimensionnée pour 50 A</a:t>
            </a:r>
          </a:p>
          <a:p>
            <a:pPr lvl="1"/>
            <a:r>
              <a:rPr lang="fr-CH" dirty="0" smtClean="0"/>
              <a:t>Ne pas mettre la puissance des moteurs au max</a:t>
            </a:r>
          </a:p>
          <a:p>
            <a:r>
              <a:rPr lang="fr-CH" dirty="0" smtClean="0"/>
              <a:t>Alimentation par batterie de voiture pour les essais</a:t>
            </a:r>
          </a:p>
          <a:p>
            <a:pPr lvl="1"/>
            <a:r>
              <a:rPr lang="fr-CH" dirty="0" smtClean="0"/>
              <a:t>L’autonomie de la batterie Li-Po est faible</a:t>
            </a:r>
            <a:endParaRPr lang="fr-CH" dirty="0"/>
          </a:p>
        </p:txBody>
      </p:sp>
      <p:sp>
        <p:nvSpPr>
          <p:cNvPr id="4" name="Espace réservé de la date 3"/>
          <p:cNvSpPr>
            <a:spLocks noGrp="1"/>
          </p:cNvSpPr>
          <p:nvPr>
            <p:ph type="dt" sz="half" idx="10"/>
            <p:custDataLst>
              <p:tags r:id="rId3"/>
            </p:custDataLst>
          </p:nvPr>
        </p:nvSpPr>
        <p:spPr/>
        <p:txBody>
          <a:bodyPr/>
          <a:lstStyle/>
          <a:p>
            <a:fld id="{89ADC6DB-0A7E-4D52-B2F5-60848B84E90F}"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7</a:t>
            </a:fld>
            <a:endParaRPr lang="fr-CH" dirty="0"/>
          </a:p>
        </p:txBody>
      </p:sp>
    </p:spTree>
    <p:extLst>
      <p:ext uri="{BB962C8B-B14F-4D97-AF65-F5344CB8AC3E}">
        <p14:creationId xmlns:p14="http://schemas.microsoft.com/office/powerpoint/2010/main" val="3029321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Axes des capteurs</a:t>
            </a:r>
            <a:endParaRPr lang="fr-CH" dirty="0"/>
          </a:p>
        </p:txBody>
      </p:sp>
      <p:pic>
        <p:nvPicPr>
          <p:cNvPr id="7" name="Espace réservé du contenu 6"/>
          <p:cNvPicPr>
            <a:picLocks noGrp="1" noChangeAspect="1"/>
          </p:cNvPicPr>
          <p:nvPr>
            <p:ph idx="1"/>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34319" y="2770188"/>
            <a:ext cx="5075361" cy="3538537"/>
          </a:xfrm>
        </p:spPr>
      </p:pic>
      <p:sp>
        <p:nvSpPr>
          <p:cNvPr id="4" name="Espace réservé de la date 3"/>
          <p:cNvSpPr>
            <a:spLocks noGrp="1"/>
          </p:cNvSpPr>
          <p:nvPr>
            <p:ph type="dt" sz="half" idx="10"/>
            <p:custDataLst>
              <p:tags r:id="rId3"/>
            </p:custDataLst>
          </p:nvPr>
        </p:nvSpPr>
        <p:spPr/>
        <p:txBody>
          <a:bodyPr/>
          <a:lstStyle/>
          <a:p>
            <a:fld id="{015F4EC4-FC77-4284-B712-EBFEC07887ED}"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dirty="0"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8</a:t>
            </a:fld>
            <a:endParaRPr lang="fr-CH" dirty="0"/>
          </a:p>
        </p:txBody>
      </p:sp>
    </p:spTree>
    <p:extLst>
      <p:ext uri="{BB962C8B-B14F-4D97-AF65-F5344CB8AC3E}">
        <p14:creationId xmlns:p14="http://schemas.microsoft.com/office/powerpoint/2010/main" val="3353480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H" dirty="0" smtClean="0"/>
              <a:t>Données des capteurs</a:t>
            </a:r>
            <a:endParaRPr lang="fr-CH" dirty="0"/>
          </a:p>
        </p:txBody>
      </p:sp>
      <p:sp>
        <p:nvSpPr>
          <p:cNvPr id="3" name="Espace réservé du contenu 2"/>
          <p:cNvSpPr>
            <a:spLocks noGrp="1"/>
          </p:cNvSpPr>
          <p:nvPr>
            <p:ph idx="1"/>
            <p:custDataLst>
              <p:tags r:id="rId2"/>
            </p:custDataLst>
          </p:nvPr>
        </p:nvSpPr>
        <p:spPr/>
        <p:txBody>
          <a:bodyPr/>
          <a:lstStyle/>
          <a:p>
            <a:r>
              <a:rPr lang="fr-CH" dirty="0" smtClean="0"/>
              <a:t>Magnétomètre</a:t>
            </a:r>
          </a:p>
          <a:p>
            <a:pPr lvl="1"/>
            <a:r>
              <a:rPr lang="fr-CH" dirty="0" smtClean="0"/>
              <a:t>±1.3 </a:t>
            </a:r>
            <a:r>
              <a:rPr lang="fr-CH" dirty="0" smtClean="0"/>
              <a:t>Gauss (champ magnétique terrestre = 0.5 Gauss)</a:t>
            </a:r>
          </a:p>
          <a:p>
            <a:r>
              <a:rPr lang="fr-CH" dirty="0" smtClean="0"/>
              <a:t>Accéléromètre</a:t>
            </a:r>
          </a:p>
          <a:p>
            <a:pPr lvl="1"/>
            <a:r>
              <a:rPr lang="fr-CH" dirty="0" smtClean="0"/>
              <a:t>±2 g</a:t>
            </a:r>
          </a:p>
          <a:p>
            <a:r>
              <a:rPr lang="fr-CH" dirty="0" smtClean="0"/>
              <a:t>Gyroscope</a:t>
            </a:r>
          </a:p>
          <a:p>
            <a:pPr lvl="1"/>
            <a:r>
              <a:rPr lang="fr-CH" dirty="0" smtClean="0"/>
              <a:t>±250 °/s</a:t>
            </a:r>
            <a:endParaRPr lang="fr-CH" dirty="0"/>
          </a:p>
        </p:txBody>
      </p:sp>
      <p:sp>
        <p:nvSpPr>
          <p:cNvPr id="4" name="Espace réservé de la date 3"/>
          <p:cNvSpPr>
            <a:spLocks noGrp="1"/>
          </p:cNvSpPr>
          <p:nvPr>
            <p:ph type="dt" sz="half" idx="10"/>
            <p:custDataLst>
              <p:tags r:id="rId3"/>
            </p:custDataLst>
          </p:nvPr>
        </p:nvSpPr>
        <p:spPr/>
        <p:txBody>
          <a:bodyPr/>
          <a:lstStyle/>
          <a:p>
            <a:fld id="{F097E7BF-BBB9-4C90-982F-0EE7CF8AE7CB}" type="datetime1">
              <a:rPr lang="fr-CH" smtClean="0"/>
              <a:t>27.01.2013</a:t>
            </a:fld>
            <a:endParaRPr lang="fr-CH" dirty="0"/>
          </a:p>
        </p:txBody>
      </p:sp>
      <p:sp>
        <p:nvSpPr>
          <p:cNvPr id="5" name="Espace réservé du pied de page 4"/>
          <p:cNvSpPr>
            <a:spLocks noGrp="1"/>
          </p:cNvSpPr>
          <p:nvPr>
            <p:ph type="ftr" sz="quarter" idx="11"/>
            <p:custDataLst>
              <p:tags r:id="rId4"/>
            </p:custDataLst>
          </p:nvPr>
        </p:nvSpPr>
        <p:spPr/>
        <p:txBody>
          <a:bodyPr/>
          <a:lstStyle/>
          <a:p>
            <a:r>
              <a:rPr lang="fr-CH" smtClean="0"/>
              <a:t>Alexandre Schnegg &amp; Guillaume Jacot Arc Drone</a:t>
            </a:r>
            <a:endParaRPr lang="fr-CH" dirty="0"/>
          </a:p>
        </p:txBody>
      </p:sp>
      <p:sp>
        <p:nvSpPr>
          <p:cNvPr id="6" name="Espace réservé du numéro de diapositive 5"/>
          <p:cNvSpPr>
            <a:spLocks noGrp="1"/>
          </p:cNvSpPr>
          <p:nvPr>
            <p:ph type="sldNum" sz="quarter" idx="12"/>
            <p:custDataLst>
              <p:tags r:id="rId5"/>
            </p:custDataLst>
          </p:nvPr>
        </p:nvSpPr>
        <p:spPr/>
        <p:txBody>
          <a:bodyPr/>
          <a:lstStyle/>
          <a:p>
            <a:fld id="{D05B9137-8B74-40FC-ACA7-836B33FF3CAE}" type="slidenum">
              <a:rPr lang="fr-CH" smtClean="0"/>
              <a:t>9</a:t>
            </a:fld>
            <a:endParaRPr lang="fr-CH" dirty="0"/>
          </a:p>
        </p:txBody>
      </p:sp>
    </p:spTree>
    <p:extLst>
      <p:ext uri="{BB962C8B-B14F-4D97-AF65-F5344CB8AC3E}">
        <p14:creationId xmlns:p14="http://schemas.microsoft.com/office/powerpoint/2010/main" val="39716401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5"/>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3"/>
</p:tagLst>
</file>

<file path=ppt/tags/tag104.xml><?xml version="1.0" encoding="utf-8"?>
<p:tagLst xmlns:a="http://schemas.openxmlformats.org/drawingml/2006/main" xmlns:r="http://schemas.openxmlformats.org/officeDocument/2006/relationships" xmlns:p="http://schemas.openxmlformats.org/presentationml/2006/main">
  <p:tag name="NUM" val="4"/>
</p:tagLst>
</file>

<file path=ppt/tags/tag105.xml><?xml version="1.0" encoding="utf-8"?>
<p:tagLst xmlns:a="http://schemas.openxmlformats.org/drawingml/2006/main" xmlns:r="http://schemas.openxmlformats.org/officeDocument/2006/relationships" xmlns:p="http://schemas.openxmlformats.org/presentationml/2006/main">
  <p:tag name="NUM" val="5"/>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3"/>
</p:tagLst>
</file>

<file path=ppt/tags/tag109.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5"/>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5"/>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5"/>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5"/>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5"/>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5"/>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3"/>
</p:tagLst>
</file>

<file path=ppt/tags/tag64.xml><?xml version="1.0" encoding="utf-8"?>
<p:tagLst xmlns:a="http://schemas.openxmlformats.org/drawingml/2006/main" xmlns:r="http://schemas.openxmlformats.org/officeDocument/2006/relationships" xmlns:p="http://schemas.openxmlformats.org/presentationml/2006/main">
  <p:tag name="NUM" val="4"/>
</p:tagLst>
</file>

<file path=ppt/tags/tag65.xml><?xml version="1.0" encoding="utf-8"?>
<p:tagLst xmlns:a="http://schemas.openxmlformats.org/drawingml/2006/main" xmlns:r="http://schemas.openxmlformats.org/officeDocument/2006/relationships" xmlns:p="http://schemas.openxmlformats.org/presentationml/2006/main">
  <p:tag name="NUM" val="5"/>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3"/>
</p:tagLst>
</file>

<file path=ppt/tags/tag74.xml><?xml version="1.0" encoding="utf-8"?>
<p:tagLst xmlns:a="http://schemas.openxmlformats.org/drawingml/2006/main" xmlns:r="http://schemas.openxmlformats.org/officeDocument/2006/relationships" xmlns:p="http://schemas.openxmlformats.org/presentationml/2006/main">
  <p:tag name="NUM" val="4"/>
</p:tagLst>
</file>

<file path=ppt/tags/tag75.xml><?xml version="1.0" encoding="utf-8"?>
<p:tagLst xmlns:a="http://schemas.openxmlformats.org/drawingml/2006/main" xmlns:r="http://schemas.openxmlformats.org/officeDocument/2006/relationships" xmlns:p="http://schemas.openxmlformats.org/presentationml/2006/main">
  <p:tag name="NUM" val="5"/>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3"/>
</p:tagLst>
</file>

<file path=ppt/tags/tag79.xml><?xml version="1.0" encoding="utf-8"?>
<p:tagLst xmlns:a="http://schemas.openxmlformats.org/drawingml/2006/main" xmlns:r="http://schemas.openxmlformats.org/officeDocument/2006/relationships" xmlns:p="http://schemas.openxmlformats.org/presentationml/2006/main">
  <p:tag name="NUM" val="4"/>
</p:tagLst>
</file>

<file path=ppt/tags/tag8.xml><?xml version="1.0" encoding="utf-8"?>
<p:tagLst xmlns:a="http://schemas.openxmlformats.org/drawingml/2006/main" xmlns:r="http://schemas.openxmlformats.org/officeDocument/2006/relationships" xmlns:p="http://schemas.openxmlformats.org/presentationml/2006/main">
  <p:tag name="NUM" val="3"/>
</p:tagLst>
</file>

<file path=ppt/tags/tag80.xml><?xml version="1.0" encoding="utf-8"?>
<p:tagLst xmlns:a="http://schemas.openxmlformats.org/drawingml/2006/main" xmlns:r="http://schemas.openxmlformats.org/officeDocument/2006/relationships" xmlns:p="http://schemas.openxmlformats.org/presentationml/2006/main">
  <p:tag name="NUM" val="5"/>
</p:tagLst>
</file>

<file path=ppt/tags/tag81.xml><?xml version="1.0" encoding="utf-8"?>
<p:tagLst xmlns:a="http://schemas.openxmlformats.org/drawingml/2006/main" xmlns:r="http://schemas.openxmlformats.org/officeDocument/2006/relationships" xmlns:p="http://schemas.openxmlformats.org/presentationml/2006/main">
  <p:tag name="NUM" val="1"/>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3"/>
</p:tagLst>
</file>

<file path=ppt/tags/tag84.xml><?xml version="1.0" encoding="utf-8"?>
<p:tagLst xmlns:a="http://schemas.openxmlformats.org/drawingml/2006/main" xmlns:r="http://schemas.openxmlformats.org/officeDocument/2006/relationships" xmlns:p="http://schemas.openxmlformats.org/presentationml/2006/main">
  <p:tag name="NUM" val="4"/>
</p:tagLst>
</file>

<file path=ppt/tags/tag85.xml><?xml version="1.0" encoding="utf-8"?>
<p:tagLst xmlns:a="http://schemas.openxmlformats.org/drawingml/2006/main" xmlns:r="http://schemas.openxmlformats.org/officeDocument/2006/relationships" xmlns:p="http://schemas.openxmlformats.org/presentationml/2006/main">
  <p:tag name="NUM" val="5"/>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3"/>
</p:tagLst>
</file>

<file path=ppt/tags/tag89.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4"/>
</p:tagLst>
</file>

<file path=ppt/tags/tag90.xml><?xml version="1.0" encoding="utf-8"?>
<p:tagLst xmlns:a="http://schemas.openxmlformats.org/drawingml/2006/main" xmlns:r="http://schemas.openxmlformats.org/officeDocument/2006/relationships" xmlns:p="http://schemas.openxmlformats.org/presentationml/2006/main">
  <p:tag name="NUM" val="5"/>
</p:tagLst>
</file>

<file path=ppt/tags/tag91.xml><?xml version="1.0" encoding="utf-8"?>
<p:tagLst xmlns:a="http://schemas.openxmlformats.org/drawingml/2006/main" xmlns:r="http://schemas.openxmlformats.org/officeDocument/2006/relationships" xmlns:p="http://schemas.openxmlformats.org/presentationml/2006/main">
  <p:tag name="NUM" val="1"/>
</p:tagLst>
</file>

<file path=ppt/tags/tag92.xml><?xml version="1.0" encoding="utf-8"?>
<p:tagLst xmlns:a="http://schemas.openxmlformats.org/drawingml/2006/main" xmlns:r="http://schemas.openxmlformats.org/officeDocument/2006/relationships" xmlns:p="http://schemas.openxmlformats.org/presentationml/2006/main">
  <p:tag name="NUM" val="2"/>
</p:tagLst>
</file>

<file path=ppt/tags/tag93.xml><?xml version="1.0" encoding="utf-8"?>
<p:tagLst xmlns:a="http://schemas.openxmlformats.org/drawingml/2006/main" xmlns:r="http://schemas.openxmlformats.org/officeDocument/2006/relationships" xmlns:p="http://schemas.openxmlformats.org/presentationml/2006/main">
  <p:tag name="NUM" val="3"/>
</p:tagLst>
</file>

<file path=ppt/tags/tag94.xml><?xml version="1.0" encoding="utf-8"?>
<p:tagLst xmlns:a="http://schemas.openxmlformats.org/drawingml/2006/main" xmlns:r="http://schemas.openxmlformats.org/officeDocument/2006/relationships" xmlns:p="http://schemas.openxmlformats.org/presentationml/2006/main">
  <p:tag name="NUM" val="4"/>
</p:tagLst>
</file>

<file path=ppt/tags/tag95.xml><?xml version="1.0" encoding="utf-8"?>
<p:tagLst xmlns:a="http://schemas.openxmlformats.org/drawingml/2006/main" xmlns:r="http://schemas.openxmlformats.org/officeDocument/2006/relationships" xmlns:p="http://schemas.openxmlformats.org/presentationml/2006/main">
  <p:tag name="NUM" val="5"/>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731</TotalTime>
  <Words>1489</Words>
  <Application>Microsoft Office PowerPoint</Application>
  <PresentationFormat>Affichage à l'écran (4:3)</PresentationFormat>
  <Paragraphs>244</Paragraphs>
  <Slides>22</Slides>
  <Notes>8</Notes>
  <HiddenSlides>0</HiddenSlides>
  <MMClips>1</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Perspective</vt:lpstr>
      <vt:lpstr>Projet P3 Arc-Drone</vt:lpstr>
      <vt:lpstr>Sommaire</vt:lpstr>
      <vt:lpstr>Introduction/buts</vt:lpstr>
      <vt:lpstr>Débug des interfaces</vt:lpstr>
      <vt:lpstr>Le cas du magnétomètre</vt:lpstr>
      <vt:lpstr>Instabilité PWM</vt:lpstr>
      <vt:lpstr>Hardware</vt:lpstr>
      <vt:lpstr>Axes des capteurs</vt:lpstr>
      <vt:lpstr>Données des capteurs</vt:lpstr>
      <vt:lpstr>Acquisition de l’orientation</vt:lpstr>
      <vt:lpstr>Régulation</vt:lpstr>
      <vt:lpstr>Delay vs Interruption</vt:lpstr>
      <vt:lpstr>Delay vs Interruption</vt:lpstr>
      <vt:lpstr>Commande des moteurs</vt:lpstr>
      <vt:lpstr>Monitoring</vt:lpstr>
      <vt:lpstr>Monitoring</vt:lpstr>
      <vt:lpstr>État de fonctionnement</vt:lpstr>
      <vt:lpstr>Comparaison au cahier des charges</vt:lpstr>
      <vt:lpstr>Améliorations</vt:lpstr>
      <vt:lpstr>Conclusion</vt:lpstr>
      <vt:lpstr>Bonus</vt:lpstr>
      <vt:lpstr>Questions</vt:lpstr>
    </vt:vector>
  </TitlesOfParts>
  <Company>HE-Arc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Schnegg Alexandre</dc:creator>
  <cp:lastModifiedBy>Schnegg Alexandre</cp:lastModifiedBy>
  <cp:revision>47</cp:revision>
  <dcterms:created xsi:type="dcterms:W3CDTF">2013-01-23T18:17:16Z</dcterms:created>
  <dcterms:modified xsi:type="dcterms:W3CDTF">2013-01-27T21:05:30Z</dcterms:modified>
</cp:coreProperties>
</file>