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c0f3c2e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7c0f3c2e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7c0f3c2e4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7c0f3c2e4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c0f3c2e4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c0f3c2e4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c0f3c2e4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c0f3c2e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c0f3c2e4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7c0f3c2e4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7c0f3c2e4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7c0f3c2e4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c0f3c2e4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7c0f3c2e4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7c0f3c2e4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7c0f3c2e4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7c0f3c2e4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7c0f3c2e4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c0f3c2e4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7c0f3c2e4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7c0f3c2e4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7c0f3c2e4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7c0f3c2e4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7c0f3c2e4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7c0f3c2e4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7c0f3c2e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7c0f3c2e4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7c0f3c2e4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7c0f3c2e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7c0f3c2e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7c0f3c2e4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7c0f3c2e4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7c0f3c2e4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7c0f3c2e4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7c0f3c2e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7c0f3c2e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7c0f3c2e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7c0f3c2e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7c0f3c2e4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7c0f3c2e4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7c0f3c2e4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7c0f3c2e4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7c0f3c2e4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7c0f3c2e4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7c0f3c2e4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7c0f3c2e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7c0f3c2e4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7c0f3c2e4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7c0f3c2e4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7c0f3c2e4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c0f3c2e4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c0f3c2e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treBlpn97Y5H1gGGoCBDtQ4aeirFuaz8/view?usp=drive_link" TargetMode="External"/><Relationship Id="rId4" Type="http://schemas.openxmlformats.org/officeDocument/2006/relationships/image" Target="../media/image13.png"/><Relationship Id="rId5" Type="http://schemas.openxmlformats.org/officeDocument/2006/relationships/hyperlink" Target="https://drive.google.com/file/d/1treBlpn97Y5H1gGGoCBDtQ4aeirFuaz8/view?usp=drive_li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JLSlxxjo2BC8OVSSCN_DMs2Yz3wYW_ix/view?usp=drive_link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4" y="931012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Concesionaria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46" y="3115088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SQL - 5055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Alumno: </a:t>
            </a:r>
            <a:r>
              <a:rPr lang="es-419"/>
              <a:t>Valentín</a:t>
            </a:r>
            <a:r>
              <a:rPr lang="es-419"/>
              <a:t> Rymaszewski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152400" y="5965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Vehicle Engines</a:t>
            </a:r>
            <a:endParaRPr/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5857450" y="662950"/>
            <a:ext cx="3030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Almacena </a:t>
            </a:r>
            <a:r>
              <a:rPr lang="es-419"/>
              <a:t>información</a:t>
            </a:r>
            <a:r>
              <a:rPr lang="es-419"/>
              <a:t> sobre el tipo de motor que utiliza (Combustible: Nafta / Diesel / </a:t>
            </a:r>
            <a:r>
              <a:rPr lang="es-419"/>
              <a:t>Eléctrico</a:t>
            </a:r>
            <a:r>
              <a:rPr lang="es-419"/>
              <a:t> / </a:t>
            </a:r>
            <a:r>
              <a:rPr lang="es-419"/>
              <a:t>Híbrido</a:t>
            </a:r>
            <a:r>
              <a:rPr lang="es-419"/>
              <a:t>, etc.)</a:t>
            </a:r>
            <a:endParaRPr/>
          </a:p>
        </p:txBody>
      </p:sp>
      <p:sp>
        <p:nvSpPr>
          <p:cNvPr id="131" name="Google Shape;131;p22"/>
          <p:cNvSpPr txBox="1"/>
          <p:nvPr>
            <p:ph idx="4294967295" type="title"/>
          </p:nvPr>
        </p:nvSpPr>
        <p:spPr>
          <a:xfrm>
            <a:off x="152400" y="2392875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Colors</a:t>
            </a:r>
            <a:endParaRPr/>
          </a:p>
        </p:txBody>
      </p: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5857450" y="3019825"/>
            <a:ext cx="30300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Almacena información sobre el tipo y el color del </a:t>
            </a:r>
            <a:r>
              <a:rPr lang="es-419"/>
              <a:t>vehículo</a:t>
            </a:r>
            <a:r>
              <a:rPr lang="es-419"/>
              <a:t>.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7875"/>
            <a:ext cx="5554725" cy="12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8" y="2965398"/>
            <a:ext cx="5241472" cy="13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4294967295" type="title"/>
          </p:nvPr>
        </p:nvSpPr>
        <p:spPr>
          <a:xfrm>
            <a:off x="152400" y="5965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Reviews</a:t>
            </a:r>
            <a:endParaRPr/>
          </a:p>
        </p:txBody>
      </p:sp>
      <p:sp>
        <p:nvSpPr>
          <p:cNvPr id="140" name="Google Shape;140;p23"/>
          <p:cNvSpPr txBox="1"/>
          <p:nvPr>
            <p:ph idx="4294967295" type="body"/>
          </p:nvPr>
        </p:nvSpPr>
        <p:spPr>
          <a:xfrm>
            <a:off x="6817075" y="610575"/>
            <a:ext cx="22197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Almacena </a:t>
            </a:r>
            <a:r>
              <a:rPr lang="es-419"/>
              <a:t>información</a:t>
            </a:r>
            <a:r>
              <a:rPr lang="es-419"/>
              <a:t> sobre las visitas al taller de un </a:t>
            </a:r>
            <a:r>
              <a:rPr lang="es-419"/>
              <a:t>vehículo</a:t>
            </a:r>
            <a:r>
              <a:rPr lang="es-419"/>
              <a:t>. Qué se le </a:t>
            </a:r>
            <a:r>
              <a:rPr lang="es-419"/>
              <a:t>realizó</a:t>
            </a:r>
            <a:r>
              <a:rPr lang="es-419"/>
              <a:t> al </a:t>
            </a:r>
            <a:r>
              <a:rPr lang="es-419"/>
              <a:t>vehículo</a:t>
            </a:r>
            <a:r>
              <a:rPr lang="es-419"/>
              <a:t>, </a:t>
            </a:r>
            <a:r>
              <a:rPr lang="es-419"/>
              <a:t>cuando</a:t>
            </a:r>
            <a:r>
              <a:rPr lang="es-419"/>
              <a:t> y el precio de lo realizado</a:t>
            </a:r>
            <a:endParaRPr/>
          </a:p>
        </p:txBody>
      </p:sp>
      <p:sp>
        <p:nvSpPr>
          <p:cNvPr id="141" name="Google Shape;141;p23"/>
          <p:cNvSpPr txBox="1"/>
          <p:nvPr>
            <p:ph idx="4294967295" type="title"/>
          </p:nvPr>
        </p:nvSpPr>
        <p:spPr>
          <a:xfrm>
            <a:off x="152400" y="253245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Cars Workshop</a:t>
            </a:r>
            <a:endParaRPr/>
          </a:p>
        </p:txBody>
      </p:sp>
      <p:sp>
        <p:nvSpPr>
          <p:cNvPr id="142" name="Google Shape;142;p23"/>
          <p:cNvSpPr txBox="1"/>
          <p:nvPr>
            <p:ph idx="4294967295" type="body"/>
          </p:nvPr>
        </p:nvSpPr>
        <p:spPr>
          <a:xfrm>
            <a:off x="5857450" y="3240250"/>
            <a:ext cx="30300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Almacena información sobre a </a:t>
            </a:r>
            <a:r>
              <a:rPr lang="es-419"/>
              <a:t>qué</a:t>
            </a:r>
            <a:r>
              <a:rPr lang="es-419"/>
              <a:t> taller fue el </a:t>
            </a:r>
            <a:r>
              <a:rPr lang="es-419"/>
              <a:t>vehículo</a:t>
            </a:r>
            <a:r>
              <a:rPr lang="es-419"/>
              <a:t> en la review y la </a:t>
            </a:r>
            <a:r>
              <a:rPr lang="es-419"/>
              <a:t>información</a:t>
            </a:r>
            <a:r>
              <a:rPr lang="es-419"/>
              <a:t> general de contacto del taller.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0575"/>
            <a:ext cx="6387633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7" y="3240250"/>
            <a:ext cx="5141931" cy="15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645900" y="1564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Views</a:t>
            </a:r>
            <a:endParaRPr u="sng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75" y="1742825"/>
            <a:ext cx="1836450" cy="1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01: Top 5 Empleados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889525"/>
            <a:ext cx="85206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Devuelve los 5 empleados que </a:t>
            </a:r>
            <a:r>
              <a:rPr lang="es-419"/>
              <a:t>más</a:t>
            </a:r>
            <a:r>
              <a:rPr lang="es-419"/>
              <a:t> dinero </a:t>
            </a:r>
            <a:r>
              <a:rPr lang="es-419"/>
              <a:t>han</a:t>
            </a:r>
            <a:r>
              <a:rPr lang="es-419"/>
              <a:t> generado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Objetivo: Se </a:t>
            </a:r>
            <a:r>
              <a:rPr lang="es-419"/>
              <a:t>podría</a:t>
            </a:r>
            <a:r>
              <a:rPr lang="es-419"/>
              <a:t> establecer un sistema de Bonos para los empleados que </a:t>
            </a:r>
            <a:r>
              <a:rPr lang="es-419"/>
              <a:t>más</a:t>
            </a:r>
            <a:r>
              <a:rPr lang="es-419"/>
              <a:t> dinero </a:t>
            </a:r>
            <a:r>
              <a:rPr lang="es-419"/>
              <a:t>han</a:t>
            </a:r>
            <a:r>
              <a:rPr lang="es-419"/>
              <a:t> recaudado a modo de incentivo para aumentar las ventas de la </a:t>
            </a:r>
            <a:r>
              <a:rPr lang="es-419"/>
              <a:t>concesionaria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Tablas: Employees, Orders, Vehicles.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8409"/>
            <a:ext cx="8520600" cy="296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02: Top 3 </a:t>
            </a:r>
            <a:r>
              <a:rPr lang="es-419"/>
              <a:t>Vehículos</a:t>
            </a:r>
            <a:r>
              <a:rPr lang="es-419"/>
              <a:t> menos dinero generan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20425" y="985925"/>
            <a:ext cx="86121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090"/>
              <a:t>Devuelve los 3 </a:t>
            </a:r>
            <a:r>
              <a:rPr lang="es-419" sz="1090"/>
              <a:t>vehículos</a:t>
            </a:r>
            <a:r>
              <a:rPr lang="es-419" sz="1090"/>
              <a:t> que </a:t>
            </a:r>
            <a:r>
              <a:rPr lang="es-419" sz="1090"/>
              <a:t>menos</a:t>
            </a:r>
            <a:r>
              <a:rPr lang="es-419" sz="1090"/>
              <a:t> dinero generan.</a:t>
            </a:r>
            <a:endParaRPr sz="10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-419" sz="1090"/>
              <a:t>Objetivo: Aporta </a:t>
            </a:r>
            <a:r>
              <a:rPr lang="es-419" sz="1090"/>
              <a:t>información</a:t>
            </a:r>
            <a:r>
              <a:rPr lang="es-419" sz="1090"/>
              <a:t> sobre los </a:t>
            </a:r>
            <a:r>
              <a:rPr lang="es-419" sz="1090"/>
              <a:t>vehículos</a:t>
            </a:r>
            <a:r>
              <a:rPr lang="es-419" sz="1090"/>
              <a:t> menos convenientes de vender, o a los que se le </a:t>
            </a:r>
            <a:r>
              <a:rPr lang="es-419" sz="1090"/>
              <a:t>podría</a:t>
            </a:r>
            <a:r>
              <a:rPr lang="es-419" sz="1090"/>
              <a:t> aplicar una oferta para aumentar sus ventas.</a:t>
            </a:r>
            <a:endParaRPr sz="10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s-419" sz="1090"/>
              <a:t>Tablas: vehicles, orders, drder_details.</a:t>
            </a:r>
            <a:endParaRPr sz="109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198" y="2193725"/>
            <a:ext cx="5591624" cy="28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03: Clientes sin codigo postal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017725"/>
            <a:ext cx="85206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Devuelve los clientes provenientes de un </a:t>
            </a:r>
            <a:r>
              <a:rPr lang="es-419"/>
              <a:t>país</a:t>
            </a:r>
            <a:r>
              <a:rPr lang="es-419"/>
              <a:t> hispanohablante, los cuales no tengan </a:t>
            </a:r>
            <a:r>
              <a:rPr lang="es-419"/>
              <a:t>código</a:t>
            </a:r>
            <a:r>
              <a:rPr lang="es-419"/>
              <a:t> postal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Objetivo: Se les podria enviar una </a:t>
            </a:r>
            <a:r>
              <a:rPr lang="es-419"/>
              <a:t>notificación</a:t>
            </a:r>
            <a:r>
              <a:rPr lang="es-419"/>
              <a:t> al numero de contacto para que completen esta </a:t>
            </a:r>
            <a:r>
              <a:rPr lang="es-419"/>
              <a:t>información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Tablas: Clients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380150"/>
            <a:ext cx="66294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04: Top 5 </a:t>
            </a:r>
            <a:r>
              <a:rPr lang="es-419"/>
              <a:t>Vehículos</a:t>
            </a:r>
            <a:r>
              <a:rPr lang="es-419"/>
              <a:t> que visitan el Taller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8625"/>
            <a:ext cx="349567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932750" y="1558625"/>
            <a:ext cx="48444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Devuelve los 5 </a:t>
            </a:r>
            <a:r>
              <a:rPr lang="es-419"/>
              <a:t>vehículos</a:t>
            </a:r>
            <a:r>
              <a:rPr lang="es-419"/>
              <a:t> que </a:t>
            </a:r>
            <a:r>
              <a:rPr lang="es-419"/>
              <a:t>más</a:t>
            </a:r>
            <a:r>
              <a:rPr lang="es-419"/>
              <a:t> visitas al taller tienen.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Objetivo: Saber </a:t>
            </a:r>
            <a:r>
              <a:rPr lang="es-419"/>
              <a:t>cuáles</a:t>
            </a:r>
            <a:r>
              <a:rPr lang="es-419"/>
              <a:t> son los </a:t>
            </a:r>
            <a:r>
              <a:rPr lang="es-419"/>
              <a:t>vehículos</a:t>
            </a:r>
            <a:r>
              <a:rPr lang="es-419"/>
              <a:t> que </a:t>
            </a:r>
            <a:r>
              <a:rPr lang="es-419"/>
              <a:t>más</a:t>
            </a:r>
            <a:r>
              <a:rPr lang="es-419"/>
              <a:t> services necesitan, para poder darles un descuento en el taller e intentar </a:t>
            </a:r>
            <a:r>
              <a:rPr lang="es-419"/>
              <a:t>aumentar</a:t>
            </a:r>
            <a:r>
              <a:rPr lang="es-419"/>
              <a:t> las ventas.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Tablas: Vehicles,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444725" y="1479900"/>
            <a:ext cx="52458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Devuelve la </a:t>
            </a:r>
            <a:r>
              <a:rPr lang="es-419"/>
              <a:t>información ampliada de vehículo</a:t>
            </a:r>
            <a:r>
              <a:rPr lang="es-419"/>
              <a:t>, como el el tipo de motor, o el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Objetivo: Ver de manera sencilla </a:t>
            </a:r>
            <a:r>
              <a:rPr lang="es-419"/>
              <a:t>información</a:t>
            </a:r>
            <a:r>
              <a:rPr lang="es-419"/>
              <a:t> detallada / relacionada de un </a:t>
            </a:r>
            <a:r>
              <a:rPr lang="es-419"/>
              <a:t>vehículo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Tablas: Vehicles, Vehicle_engines, Colors</a:t>
            </a:r>
            <a:endParaRPr/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05: </a:t>
            </a:r>
            <a:r>
              <a:rPr lang="es-419"/>
              <a:t>Información</a:t>
            </a:r>
            <a:r>
              <a:rPr lang="es-419"/>
              <a:t> completa de un </a:t>
            </a:r>
            <a:r>
              <a:rPr lang="es-419"/>
              <a:t>Vehículo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79900"/>
            <a:ext cx="29241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645900" y="1564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Functions</a:t>
            </a:r>
            <a:endParaRPr u="sng"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27747" l="27649" r="24413" t="25640"/>
          <a:stretch/>
        </p:blipFill>
        <p:spPr>
          <a:xfrm>
            <a:off x="4001288" y="2425225"/>
            <a:ext cx="1141425" cy="11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52400" y="27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01: Precio de un </a:t>
            </a:r>
            <a:r>
              <a:rPr lang="es-419"/>
              <a:t>vehículo</a:t>
            </a:r>
            <a:r>
              <a:rPr lang="es-419"/>
              <a:t> + el iva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152400" y="883650"/>
            <a:ext cx="39252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Devuelve el precio mas el iva de un </a:t>
            </a:r>
            <a:r>
              <a:rPr lang="es-419" sz="1200"/>
              <a:t>vehículo, es decir el costo final.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60"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588"/>
            <a:ext cx="8839197" cy="16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425" y="3863687"/>
            <a:ext cx="19431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30312"/>
            <a:ext cx="413385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/>
          <p:nvPr/>
        </p:nvSpPr>
        <p:spPr>
          <a:xfrm>
            <a:off x="4817600" y="4109125"/>
            <a:ext cx="12708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895400" y="846000"/>
            <a:ext cx="50961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65"/>
              <a:t>Objetivo: Ahorrar recursos en la base de datos, ya que el precio + el iva es una operación que se realiza constantemente.</a:t>
            </a:r>
            <a:endParaRPr sz="30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3065"/>
              <a:t>Tablas: Vehicles </a:t>
            </a:r>
            <a:endParaRPr sz="30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</a:t>
            </a:r>
            <a:r>
              <a:rPr lang="es-419"/>
              <a:t> del Proyecto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4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Carplace Luxury Car es una concesionaria de vehículos de lujo que opera principalmente a través de su plataforma web. Para garantizar la eficiencia y el éxito en el proceso de ventas, es esencial contar con una base de datos robusta que almacene una amplia gama de información.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Sirve como una herramienta de administración integral, permitiendo un control preciso de todas las operaciones y recursos de la empresa.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incluye la gestión de inventario, seguimiento de clientes, entre otros aspectos clave para el funcionamiento general de la concesionaria.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 la base de datos se convierte en una valiosa fuente de datos estadísticos que permite optimizar las estrategias de ventas. A través de la recopilación y análisis de datos, podemos identificar tendencias, preferencias de los clientes, y oportunidades de mejora.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27162" l="28347" r="26627" t="25200"/>
          <a:stretch/>
        </p:blipFill>
        <p:spPr>
          <a:xfrm>
            <a:off x="6509600" y="3788675"/>
            <a:ext cx="1072200" cy="11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18644" l="20934" r="19285" t="18956"/>
          <a:stretch/>
        </p:blipFill>
        <p:spPr>
          <a:xfrm>
            <a:off x="7760100" y="3803838"/>
            <a:ext cx="1072200" cy="1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44500" y="738075"/>
            <a:ext cx="4578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60"/>
              <a:t>Si el </a:t>
            </a:r>
            <a:r>
              <a:rPr lang="es-419" sz="1960"/>
              <a:t>vehículo</a:t>
            </a:r>
            <a:r>
              <a:rPr lang="es-419" sz="1960"/>
              <a:t> ingresado como </a:t>
            </a:r>
            <a:r>
              <a:rPr lang="es-419" sz="1960"/>
              <a:t>parámetro</a:t>
            </a:r>
            <a:r>
              <a:rPr lang="es-419" sz="1960"/>
              <a:t>, fue </a:t>
            </a:r>
            <a:r>
              <a:rPr lang="es-419" sz="1960"/>
              <a:t>más</a:t>
            </a:r>
            <a:r>
              <a:rPr lang="es-419" sz="1960"/>
              <a:t> de 2 veces al taller, este estará </a:t>
            </a:r>
            <a:r>
              <a:rPr lang="es-419" sz="1960"/>
              <a:t>habilitado</a:t>
            </a:r>
            <a:r>
              <a:rPr lang="es-419" sz="1960"/>
              <a:t> para un descuento en la </a:t>
            </a:r>
            <a:r>
              <a:rPr lang="es-419" sz="1960"/>
              <a:t>próxima</a:t>
            </a:r>
            <a:r>
              <a:rPr lang="es-419" sz="1960"/>
              <a:t> visita al mismo. 1 = Descuento Habilitado / 0 = Descuento No Habilitado </a:t>
            </a:r>
            <a:endParaRPr sz="1960"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144500" y="17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02: Descuento Taller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4817600" y="4109125"/>
            <a:ext cx="12708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0" y="1627125"/>
            <a:ext cx="6379425" cy="29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679775"/>
            <a:ext cx="2503845" cy="3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3007050" y="4733125"/>
            <a:ext cx="23457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3275" y="4679775"/>
            <a:ext cx="710639" cy="3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0425" y="1627125"/>
            <a:ext cx="2345700" cy="129696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/>
          <p:nvPr/>
        </p:nvSpPr>
        <p:spPr>
          <a:xfrm rot="5400000">
            <a:off x="7368250" y="3240125"/>
            <a:ext cx="831300" cy="38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0275" y="4015650"/>
            <a:ext cx="22860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723100" y="658075"/>
            <a:ext cx="4272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107"/>
              <a:t>Objetivo: Dar un descuento en el taller a un cliente efectivo. El fin es el de tener un mejor servicio de post venta.</a:t>
            </a:r>
            <a:endParaRPr sz="41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107"/>
              <a:t>Tablas: Vehicles, Reviews.</a:t>
            </a:r>
            <a:endParaRPr sz="41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Stored Procedures</a:t>
            </a:r>
            <a:endParaRPr u="sng"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38196" l="26513" r="28048" t="32225"/>
          <a:stretch/>
        </p:blipFill>
        <p:spPr>
          <a:xfrm>
            <a:off x="3834463" y="2810250"/>
            <a:ext cx="1322678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01: Ordenar Tabla </a:t>
            </a:r>
            <a:r>
              <a:rPr lang="es-419"/>
              <a:t>Vehículo</a:t>
            </a:r>
            <a:r>
              <a:rPr lang="es-419"/>
              <a:t> por Campo 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017725"/>
            <a:ext cx="86229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Ordena la tabla vehiculo por un campo pasado como </a:t>
            </a:r>
            <a:r>
              <a:rPr lang="es-419"/>
              <a:t>parámetro</a:t>
            </a:r>
            <a:r>
              <a:rPr lang="es-419"/>
              <a:t>, ya sea de manera ASC o DESC </a:t>
            </a:r>
            <a:r>
              <a:rPr lang="es-419"/>
              <a:t>según</a:t>
            </a:r>
            <a:r>
              <a:rPr lang="es-419"/>
              <a:t> se le especifique por </a:t>
            </a:r>
            <a:r>
              <a:rPr lang="es-419"/>
              <a:t>parámetro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75" y="1686925"/>
            <a:ext cx="6839838" cy="32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02: Registrar nueva orden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968250"/>
            <a:ext cx="86859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Toma 3 </a:t>
            </a:r>
            <a:r>
              <a:rPr lang="es-419"/>
              <a:t>parámetros</a:t>
            </a:r>
            <a:r>
              <a:rPr lang="es-419"/>
              <a:t> de entrada que son el id del cliente, id del </a:t>
            </a:r>
            <a:r>
              <a:rPr lang="es-419"/>
              <a:t>empleado</a:t>
            </a:r>
            <a:r>
              <a:rPr lang="es-419"/>
              <a:t> y el id del </a:t>
            </a:r>
            <a:r>
              <a:rPr lang="es-419"/>
              <a:t>método</a:t>
            </a:r>
            <a:r>
              <a:rPr lang="es-419"/>
              <a:t> de pago,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luego </a:t>
            </a:r>
            <a:r>
              <a:rPr lang="es-419"/>
              <a:t>corrobora</a:t>
            </a:r>
            <a:r>
              <a:rPr lang="es-419"/>
              <a:t> que los 3 existan, le agrega la fecha del momento y por </a:t>
            </a:r>
            <a:r>
              <a:rPr lang="es-419"/>
              <a:t>último</a:t>
            </a:r>
            <a:r>
              <a:rPr lang="es-419"/>
              <a:t> registra una nueva orden.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50" y="1702650"/>
            <a:ext cx="6387990" cy="32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Triggers</a:t>
            </a:r>
            <a:endParaRPr u="sng"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75" y="2351725"/>
            <a:ext cx="1836450" cy="1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Log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889525"/>
            <a:ext cx="86229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Almacenar</a:t>
            </a:r>
            <a:r>
              <a:rPr lang="es-419"/>
              <a:t> nuevos datos como, la </a:t>
            </a:r>
            <a:r>
              <a:rPr lang="es-419"/>
              <a:t>descripción</a:t>
            </a:r>
            <a:r>
              <a:rPr lang="es-419"/>
              <a:t> de la </a:t>
            </a:r>
            <a:r>
              <a:rPr lang="es-419"/>
              <a:t>acción</a:t>
            </a:r>
            <a:r>
              <a:rPr lang="es-419"/>
              <a:t> realizada con el registro,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usuario que </a:t>
            </a:r>
            <a:r>
              <a:rPr lang="es-419"/>
              <a:t>realizó</a:t>
            </a:r>
            <a:r>
              <a:rPr lang="es-419"/>
              <a:t> la </a:t>
            </a:r>
            <a:r>
              <a:rPr lang="es-419"/>
              <a:t>acción</a:t>
            </a:r>
            <a:r>
              <a:rPr lang="es-419"/>
              <a:t> y la fecha en que se </a:t>
            </a:r>
            <a:r>
              <a:rPr lang="es-419"/>
              <a:t>ejecutó</a:t>
            </a:r>
            <a:r>
              <a:rPr lang="es-419"/>
              <a:t>. </a:t>
            </a:r>
            <a:r>
              <a:rPr lang="es-419"/>
              <a:t>Además</a:t>
            </a:r>
            <a:r>
              <a:rPr lang="es-419"/>
              <a:t> de todos los datos del </a:t>
            </a:r>
            <a:r>
              <a:rPr lang="es-419"/>
              <a:t>vehículo</a:t>
            </a:r>
            <a:r>
              <a:rPr lang="es-419"/>
              <a:t>.</a:t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3225"/>
            <a:ext cx="3527360" cy="31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810" y="1813225"/>
            <a:ext cx="35433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01: Registro de Modificacion de Vehiculos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017725"/>
            <a:ext cx="86229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Después</a:t>
            </a:r>
            <a:r>
              <a:rPr lang="es-419"/>
              <a:t> de modificar un registro en la tabla vehiculo, este trigger </a:t>
            </a:r>
            <a:r>
              <a:rPr lang="es-419"/>
              <a:t>almacenará</a:t>
            </a:r>
            <a:r>
              <a:rPr lang="es-419"/>
              <a:t> los datos antiguos del mismo.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75" y="1652575"/>
            <a:ext cx="8378645" cy="32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02: Registro de </a:t>
            </a:r>
            <a:r>
              <a:rPr lang="es-419"/>
              <a:t>Eliminación</a:t>
            </a:r>
            <a:r>
              <a:rPr lang="es-419"/>
              <a:t> de </a:t>
            </a:r>
            <a:r>
              <a:rPr lang="es-419"/>
              <a:t>Vehículos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017725"/>
            <a:ext cx="86229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Antes de Eliminar un </a:t>
            </a:r>
            <a:r>
              <a:rPr lang="es-419"/>
              <a:t>vehículo</a:t>
            </a:r>
            <a:r>
              <a:rPr lang="es-419"/>
              <a:t>, este es almacenado en una tabla log para llevar un registro y control.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0" y="1671175"/>
            <a:ext cx="8243712" cy="32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45900" y="1438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Diagrama E-R</a:t>
            </a:r>
            <a:endParaRPr u="sng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100" y="1868775"/>
            <a:ext cx="1836450" cy="18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823" y="152401"/>
            <a:ext cx="466835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0" y="152400"/>
            <a:ext cx="2125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Diagrama E-R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45900" y="14776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Listado de Tablas</a:t>
            </a:r>
            <a:endParaRPr u="sng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825" y="1758925"/>
            <a:ext cx="1906975" cy="19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51100" y="50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Employees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668775" y="862575"/>
            <a:ext cx="4320900" cy="1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Tabla encargada de almacenar la </a:t>
            </a:r>
            <a:r>
              <a:rPr lang="es-419"/>
              <a:t>información</a:t>
            </a:r>
            <a:r>
              <a:rPr lang="es-419"/>
              <a:t> de los empleados de la </a:t>
            </a:r>
            <a:r>
              <a:rPr lang="es-419"/>
              <a:t>concesionaria</a:t>
            </a:r>
            <a:r>
              <a:rPr lang="es-419"/>
              <a:t> 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281775" y="106875"/>
            <a:ext cx="25152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Listado completo de Tablas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007525" y="3134725"/>
            <a:ext cx="49821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Tabla encargada de almacenar la información de los clientes de la concesionaria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88" y="862572"/>
            <a:ext cx="4320925" cy="16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251100" y="2656825"/>
            <a:ext cx="28080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100" y="3134725"/>
            <a:ext cx="3614000" cy="1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52400" y="135550"/>
            <a:ext cx="2808000" cy="5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Orders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991250" y="730450"/>
            <a:ext cx="3053700" cy="16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Tabla encargada de almacenar la información sobre una orden de compra, como quien realizo la venta (Empleado), quien realizo la compra (Cliente), información sobre el método de pago y la fecha de la orden.</a:t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52400" y="241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Payment Methods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68750" y="3235325"/>
            <a:ext cx="40617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Tabla encargada de almacenar la información sobre un pago, esta contiene el tipo de pago, es decir si utilizo efectivo, tarjeta, transferencia etc. También almacena que tarjeta utilizó y la cantidad de cuotas.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450"/>
            <a:ext cx="5744176" cy="16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35325"/>
            <a:ext cx="4359151" cy="131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52400" y="59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Order Details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5857450" y="815350"/>
            <a:ext cx="3030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Esta almacena información sobre el detalle de una orden: El vehículo y la cantidad (por defecto 1), y el id de la orden a la que pertenece (Una orden, puede tener muchos detalles de orden con diferentes vehículos y cantidades)</a:t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152400" y="23928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Manufacturers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857450" y="3019825"/>
            <a:ext cx="30300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Almacena el numero de contacto del fabricante de un vehículo en particular.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5350"/>
            <a:ext cx="5620526" cy="16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63475"/>
            <a:ext cx="5672800" cy="12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152400" y="84450"/>
            <a:ext cx="28080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Vehicles</a:t>
            </a:r>
            <a:endParaRPr/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137550" y="4322750"/>
            <a:ext cx="88689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Es la tabla principal, está almacena toda la información sobre los vehículos, desde propiedades como los km y el precio, hasta quien lo fabrica y las visitas al taller.</a:t>
            </a:r>
            <a:endParaRPr sz="14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6550"/>
            <a:ext cx="7900550" cy="35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