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0B2DBAB-3035-4F49-AAF3-70478E4241C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9F35FAE-B498-4EB1-800D-C09108257C4E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25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628729-D7E8-46BF-852B-8A134314323E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13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135B5-4DF2-4C65-A77B-729BC521F51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8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7193E69-F5EB-415A-8E2C-F6A5AC3BC844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E651E8-0130-4E23-9A0B-174B2786F3F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1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D9AD3D-D146-4373-83C7-23D62E79524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1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D1430E2-BE39-4EF5-8C57-960B0AA23A1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06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440" y="2130840"/>
            <a:ext cx="7772400" cy="68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440" y="2130840"/>
            <a:ext cx="7772400" cy="68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28520" cy="6846480"/>
          </a:xfrm>
          <a:prstGeom prst="rect">
            <a:avLst/>
          </a:prstGeom>
          <a:ln>
            <a:noFill/>
          </a:ln>
        </p:spPr>
      </p:pic>
      <p:pic>
        <p:nvPicPr>
          <p:cNvPr id="5" name="Shape 11"/>
          <p:cNvPicPr/>
          <p:nvPr/>
        </p:nvPicPr>
        <p:blipFill>
          <a:blip r:embed="rId15"/>
          <a:stretch/>
        </p:blipFill>
        <p:spPr>
          <a:xfrm>
            <a:off x="357120" y="357120"/>
            <a:ext cx="1115640" cy="1479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440" y="2130840"/>
            <a:ext cx="777240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9"/>
          <p:cNvPicPr/>
          <p:nvPr/>
        </p:nvPicPr>
        <p:blipFill>
          <a:blip r:embed="rId14"/>
          <a:stretch/>
        </p:blipFill>
        <p:spPr>
          <a:xfrm>
            <a:off x="0" y="0"/>
            <a:ext cx="9128520" cy="6846480"/>
          </a:xfrm>
          <a:prstGeom prst="rect">
            <a:avLst/>
          </a:prstGeom>
          <a:ln>
            <a:noFill/>
          </a:ln>
        </p:spPr>
      </p:pic>
      <p:pic>
        <p:nvPicPr>
          <p:cNvPr id="41" name="Shape 50"/>
          <p:cNvPicPr/>
          <p:nvPr/>
        </p:nvPicPr>
        <p:blipFill>
          <a:blip r:embed="rId15"/>
          <a:stretch/>
        </p:blipFill>
        <p:spPr>
          <a:xfrm>
            <a:off x="357120" y="357120"/>
            <a:ext cx="1115640" cy="1115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8360" y="2896920"/>
            <a:ext cx="811332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Arial"/>
                <a:ea typeface="Arial"/>
              </a:rPr>
              <a:t>Java Collections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5880" y="3611880"/>
            <a:ext cx="819900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Arial"/>
              </a:rPr>
              <a:t>Valentinus silalahi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BF0000"/>
                </a:solidFill>
                <a:latin typeface="Century Gothic"/>
                <a:ea typeface="Century Gothic"/>
              </a:rPr>
              <a:t>Collections in Java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76160" y="1822680"/>
            <a:ext cx="7968960" cy="44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1"/>
          <p:cNvPicPr/>
          <p:nvPr/>
        </p:nvPicPr>
        <p:blipFill>
          <a:blip r:embed="rId3"/>
          <a:stretch/>
        </p:blipFill>
        <p:spPr>
          <a:xfrm>
            <a:off x="776160" y="2137025"/>
            <a:ext cx="7853400" cy="4263055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640800" y="1822680"/>
            <a:ext cx="7949880" cy="314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Java Collections can achieve all the operations that you perform on a data such as searching, sorting, insertion, manipulation, and deletion.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BF0000"/>
                </a:solidFill>
                <a:latin typeface="Century Gothic"/>
                <a:ea typeface="Century Gothic"/>
              </a:rPr>
              <a:t>Collections in Java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2019 || Java Fundamental Batch-4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76160" y="1822680"/>
            <a:ext cx="7968960" cy="44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1"/>
          <p:cNvPicPr/>
          <p:nvPr/>
        </p:nvPicPr>
        <p:blipFill>
          <a:blip r:embed="rId3"/>
          <a:stretch/>
        </p:blipFill>
        <p:spPr>
          <a:xfrm>
            <a:off x="1510200" y="1238040"/>
            <a:ext cx="7456680" cy="51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76880" y="387720"/>
            <a:ext cx="60480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BF0000"/>
                </a:solidFill>
                <a:latin typeface="Century Gothic"/>
                <a:ea typeface="Century Gothic"/>
              </a:rPr>
              <a:t>List, Set, Map and Queue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74320" y="1645920"/>
            <a:ext cx="868644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strike="noStrike" spc="-1" dirty="0" smtClean="0">
                <a:latin typeface="Arial"/>
              </a:rPr>
              <a:t>List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List &lt;data-type&gt; list1= new </a:t>
            </a:r>
            <a:r>
              <a:rPr lang="en-US" sz="1800" b="0" strike="noStrike" spc="-1" dirty="0" err="1">
                <a:latin typeface="Arial"/>
              </a:rPr>
              <a:t>ArrayList</a:t>
            </a:r>
            <a:r>
              <a:rPr lang="en-US" sz="1800" b="0" strike="noStrike" spc="-1" dirty="0">
                <a:latin typeface="Arial"/>
              </a:rPr>
              <a:t>();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List &lt;data-type&gt; list2 = new </a:t>
            </a:r>
            <a:r>
              <a:rPr lang="en-US" sz="1800" b="0" strike="noStrike" spc="-1" dirty="0" err="1">
                <a:latin typeface="Arial"/>
              </a:rPr>
              <a:t>LinkedList</a:t>
            </a:r>
            <a:r>
              <a:rPr lang="en-US" sz="1800" b="0" strike="noStrike" spc="-1" dirty="0">
                <a:latin typeface="Arial"/>
              </a:rPr>
              <a:t>();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List &lt;data-type&gt; list3 = new Vector();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List &lt;data-type&gt; list4 = new Stack();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Method </a:t>
            </a:r>
            <a:r>
              <a:rPr lang="en-US" sz="1800" b="0" strike="noStrike" spc="-1" dirty="0" err="1">
                <a:latin typeface="Arial"/>
              </a:rPr>
              <a:t>penting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dalam</a:t>
            </a:r>
            <a:r>
              <a:rPr lang="en-US" sz="1800" b="0" strike="noStrike" spc="-1" dirty="0">
                <a:latin typeface="Arial"/>
              </a:rPr>
              <a:t> List 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a. get(</a:t>
            </a:r>
            <a:r>
              <a:rPr lang="en-US" sz="1800" b="0" strike="noStrike" spc="-1" dirty="0" err="1">
                <a:latin typeface="Arial"/>
              </a:rPr>
              <a:t>int</a:t>
            </a:r>
            <a:r>
              <a:rPr lang="en-US" sz="1800" b="0" strike="noStrike" spc="-1" dirty="0">
                <a:latin typeface="Arial"/>
              </a:rPr>
              <a:t> index);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b. </a:t>
            </a:r>
            <a:r>
              <a:rPr lang="en-US" sz="1800" b="0" strike="noStrike" spc="-1" dirty="0" err="1">
                <a:latin typeface="Arial"/>
              </a:rPr>
              <a:t>indexof</a:t>
            </a:r>
            <a:r>
              <a:rPr lang="en-US" sz="1800" b="0" strike="noStrike" spc="-1" dirty="0">
                <a:latin typeface="Arial"/>
              </a:rPr>
              <a:t>(Object </a:t>
            </a:r>
            <a:r>
              <a:rPr lang="en-US" sz="1800" b="0" strike="noStrike" spc="-1" dirty="0" err="1">
                <a:latin typeface="Arial"/>
              </a:rPr>
              <a:t>obj</a:t>
            </a:r>
            <a:r>
              <a:rPr lang="en-US" sz="1800" b="0" strike="noStrike" spc="-1" dirty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c. add(Object </a:t>
            </a:r>
            <a:r>
              <a:rPr lang="en-US" sz="1800" b="0" strike="noStrike" spc="-1" dirty="0" err="1">
                <a:latin typeface="Arial"/>
              </a:rPr>
              <a:t>obj</a:t>
            </a:r>
            <a:r>
              <a:rPr lang="en-US" sz="1800" b="0" strike="noStrike" spc="-1" dirty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d. add(</a:t>
            </a:r>
            <a:r>
              <a:rPr lang="en-US" sz="1800" b="0" strike="noStrike" spc="-1" dirty="0" err="1">
                <a:latin typeface="Arial"/>
              </a:rPr>
              <a:t>int</a:t>
            </a:r>
            <a:r>
              <a:rPr lang="en-US" sz="1800" b="0" strike="noStrike" spc="-1" dirty="0">
                <a:latin typeface="Arial"/>
              </a:rPr>
              <a:t> index, Object </a:t>
            </a:r>
            <a:r>
              <a:rPr lang="en-US" sz="1800" b="0" strike="noStrike" spc="-1" dirty="0" err="1">
                <a:latin typeface="Arial"/>
              </a:rPr>
              <a:t>obj</a:t>
            </a:r>
            <a:r>
              <a:rPr lang="en-US" sz="1800" b="0" strike="noStrike" spc="-1" dirty="0" smtClean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/>
              <a:t>Class </a:t>
            </a:r>
            <a:r>
              <a:rPr lang="en-US" spc="-1" dirty="0" err="1" smtClean="0"/>
              <a:t>ArrayList</a:t>
            </a:r>
            <a:r>
              <a:rPr lang="en-US" spc="-1" dirty="0" smtClean="0"/>
              <a:t> </a:t>
            </a:r>
            <a:r>
              <a:rPr lang="en-US" spc="-1" dirty="0" err="1" smtClean="0"/>
              <a:t>adalah</a:t>
            </a:r>
            <a:r>
              <a:rPr lang="en-US" spc="-1" dirty="0" smtClean="0"/>
              <a:t> class yang </a:t>
            </a:r>
            <a:r>
              <a:rPr lang="en-US" spc="-1" dirty="0" err="1" smtClean="0"/>
              <a:t>mengimplementasikan</a:t>
            </a:r>
            <a:r>
              <a:rPr lang="en-US" spc="-1" dirty="0" smtClean="0"/>
              <a:t> interface List, </a:t>
            </a:r>
            <a:r>
              <a:rPr lang="en-US" spc="-1" dirty="0" err="1" smtClean="0"/>
              <a:t>bayangkan</a:t>
            </a:r>
            <a:r>
              <a:rPr lang="en-US" spc="-1" dirty="0" smtClean="0"/>
              <a:t> class </a:t>
            </a:r>
            <a:r>
              <a:rPr lang="en-US" spc="-1" dirty="0" err="1" smtClean="0"/>
              <a:t>ArrayList</a:t>
            </a:r>
            <a:r>
              <a:rPr lang="en-US" spc="-1" dirty="0" smtClean="0"/>
              <a:t> </a:t>
            </a:r>
            <a:r>
              <a:rPr lang="en-US" spc="-1" dirty="0" err="1" smtClean="0"/>
              <a:t>ini</a:t>
            </a:r>
            <a:r>
              <a:rPr lang="en-US" spc="-1" dirty="0" smtClean="0"/>
              <a:t> </a:t>
            </a:r>
            <a:r>
              <a:rPr lang="en-US" spc="-1" dirty="0" err="1" smtClean="0"/>
              <a:t>adalah</a:t>
            </a:r>
            <a:r>
              <a:rPr lang="en-US" spc="-1" dirty="0" smtClean="0"/>
              <a:t> Array yang </a:t>
            </a:r>
            <a:r>
              <a:rPr lang="en-US" spc="-1" dirty="0" err="1" smtClean="0"/>
              <a:t>dapat</a:t>
            </a:r>
            <a:r>
              <a:rPr lang="en-US" spc="-1" dirty="0" smtClean="0"/>
              <a:t> </a:t>
            </a:r>
            <a:r>
              <a:rPr lang="en-US" spc="-1" dirty="0" err="1" smtClean="0"/>
              <a:t>bertambah</a:t>
            </a:r>
            <a:r>
              <a:rPr lang="en-US" spc="-1" dirty="0" smtClean="0"/>
              <a:t> </a:t>
            </a:r>
            <a:r>
              <a:rPr lang="en-US" spc="-1" dirty="0" err="1" smtClean="0"/>
              <a:t>ukuranya</a:t>
            </a:r>
            <a:r>
              <a:rPr lang="en-US" spc="-1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LinkedList</a:t>
            </a:r>
            <a:r>
              <a:rPr lang="en-US" spc="-1" dirty="0" smtClean="0"/>
              <a:t> </a:t>
            </a:r>
            <a:r>
              <a:rPr lang="en-US" spc="-1" dirty="0" err="1" smtClean="0"/>
              <a:t>adalah</a:t>
            </a:r>
            <a:r>
              <a:rPr lang="en-US" spc="-1" dirty="0" smtClean="0"/>
              <a:t> </a:t>
            </a:r>
            <a:r>
              <a:rPr lang="en-US" spc="-1" dirty="0" err="1" smtClean="0"/>
              <a:t>implementasi</a:t>
            </a:r>
            <a:r>
              <a:rPr lang="en-US" spc="-1" dirty="0" smtClean="0"/>
              <a:t> </a:t>
            </a:r>
            <a:r>
              <a:rPr lang="en-US" spc="-1" dirty="0" err="1" smtClean="0"/>
              <a:t>dari</a:t>
            </a:r>
            <a:r>
              <a:rPr lang="en-US" spc="-1" dirty="0" smtClean="0"/>
              <a:t> List yang </a:t>
            </a:r>
            <a:r>
              <a:rPr lang="en-US" spc="-1" dirty="0" err="1" smtClean="0"/>
              <a:t>menambahkan</a:t>
            </a:r>
            <a:r>
              <a:rPr lang="en-US" spc="-1" dirty="0" smtClean="0"/>
              <a:t> method </a:t>
            </a:r>
            <a:r>
              <a:rPr lang="en-US" spc="-1" dirty="0" err="1" smtClean="0"/>
              <a:t>baru</a:t>
            </a:r>
            <a:r>
              <a:rPr lang="en-US" spc="-1" dirty="0" smtClean="0"/>
              <a:t> </a:t>
            </a:r>
            <a:r>
              <a:rPr lang="en-US" spc="-1" dirty="0" err="1" smtClean="0"/>
              <a:t>untuk</a:t>
            </a:r>
            <a:r>
              <a:rPr lang="en-US" spc="-1" dirty="0" smtClean="0"/>
              <a:t> </a:t>
            </a:r>
            <a:r>
              <a:rPr lang="en-US" spc="-1" dirty="0" err="1" smtClean="0"/>
              <a:t>menambahkan</a:t>
            </a:r>
            <a:r>
              <a:rPr lang="en-US" spc="-1" dirty="0" smtClean="0"/>
              <a:t> </a:t>
            </a:r>
            <a:r>
              <a:rPr lang="en-US" spc="-1" dirty="0" err="1" smtClean="0"/>
              <a:t>atau</a:t>
            </a:r>
            <a:r>
              <a:rPr lang="en-US" spc="-1" dirty="0" smtClean="0"/>
              <a:t> </a:t>
            </a:r>
            <a:r>
              <a:rPr lang="en-US" spc="-1" dirty="0" err="1" smtClean="0"/>
              <a:t>menghapus</a:t>
            </a:r>
            <a:r>
              <a:rPr lang="en-US" spc="-1" dirty="0" smtClean="0"/>
              <a:t> </a:t>
            </a:r>
            <a:r>
              <a:rPr lang="en-US" spc="-1" dirty="0" err="1" smtClean="0"/>
              <a:t>isi</a:t>
            </a:r>
            <a:r>
              <a:rPr lang="en-US" spc="-1" dirty="0" smtClean="0"/>
              <a:t> </a:t>
            </a:r>
            <a:r>
              <a:rPr lang="en-US" spc="-1" dirty="0" err="1" smtClean="0"/>
              <a:t>dari</a:t>
            </a:r>
            <a:r>
              <a:rPr lang="en-US" spc="-1" dirty="0" smtClean="0"/>
              <a:t> List </a:t>
            </a:r>
            <a:r>
              <a:rPr lang="en-US" spc="-1" dirty="0" err="1" smtClean="0"/>
              <a:t>dari</a:t>
            </a:r>
            <a:r>
              <a:rPr lang="en-US" spc="-1" dirty="0" smtClean="0"/>
              <a:t> </a:t>
            </a:r>
            <a:r>
              <a:rPr lang="en-US" spc="-1" dirty="0" err="1" smtClean="0"/>
              <a:t>depan</a:t>
            </a:r>
            <a:r>
              <a:rPr lang="en-US" spc="-1" dirty="0" smtClean="0"/>
              <a:t> </a:t>
            </a:r>
            <a:r>
              <a:rPr lang="en-US" spc="-1" dirty="0" err="1" smtClean="0"/>
              <a:t>atau</a:t>
            </a:r>
            <a:r>
              <a:rPr lang="en-US" spc="-1" dirty="0" smtClean="0"/>
              <a:t> </a:t>
            </a:r>
            <a:r>
              <a:rPr lang="en-US" spc="-1" dirty="0" err="1" smtClean="0"/>
              <a:t>dari</a:t>
            </a:r>
            <a:r>
              <a:rPr lang="en-US" spc="-1" dirty="0" smtClean="0"/>
              <a:t> </a:t>
            </a:r>
            <a:r>
              <a:rPr lang="en-US" spc="-1" dirty="0" err="1" smtClean="0"/>
              <a:t>belakang</a:t>
            </a:r>
            <a:r>
              <a:rPr lang="en-US" spc="-1" dirty="0" smtClean="0"/>
              <a:t>. Class </a:t>
            </a:r>
            <a:r>
              <a:rPr lang="en-US" spc="-1" dirty="0" err="1" smtClean="0"/>
              <a:t>ini</a:t>
            </a:r>
            <a:r>
              <a:rPr lang="en-US" spc="-1" dirty="0" smtClean="0"/>
              <a:t> </a:t>
            </a:r>
            <a:r>
              <a:rPr lang="en-US" spc="-1" dirty="0" err="1" smtClean="0"/>
              <a:t>cocok</a:t>
            </a:r>
            <a:r>
              <a:rPr lang="en-US" spc="-1" dirty="0" smtClean="0"/>
              <a:t> </a:t>
            </a:r>
            <a:r>
              <a:rPr lang="en-US" spc="-1" dirty="0" err="1" smtClean="0"/>
              <a:t>digunakan</a:t>
            </a:r>
            <a:r>
              <a:rPr lang="en-US" spc="-1" dirty="0" smtClean="0"/>
              <a:t> </a:t>
            </a:r>
            <a:r>
              <a:rPr lang="en-US" spc="-1" dirty="0" err="1" smtClean="0"/>
              <a:t>untuk</a:t>
            </a:r>
            <a:r>
              <a:rPr lang="en-US" spc="-1" dirty="0" smtClean="0"/>
              <a:t> </a:t>
            </a:r>
            <a:r>
              <a:rPr lang="en-US" spc="-1" dirty="0" err="1" smtClean="0"/>
              <a:t>membuat</a:t>
            </a:r>
            <a:r>
              <a:rPr lang="en-US" spc="-1" dirty="0" smtClean="0"/>
              <a:t> </a:t>
            </a:r>
            <a:r>
              <a:rPr lang="en-US" spc="-1" dirty="0" err="1" smtClean="0"/>
              <a:t>tumpukan</a:t>
            </a:r>
            <a:r>
              <a:rPr lang="en-US" spc="-1" dirty="0" smtClean="0"/>
              <a:t> (stack) </a:t>
            </a:r>
            <a:r>
              <a:rPr lang="en-US" spc="-1" dirty="0" err="1" smtClean="0"/>
              <a:t>atau</a:t>
            </a:r>
            <a:r>
              <a:rPr lang="en-US" spc="-1" dirty="0" smtClean="0"/>
              <a:t> </a:t>
            </a:r>
            <a:r>
              <a:rPr lang="en-US" spc="-1" dirty="0" err="1" smtClean="0"/>
              <a:t>antrian</a:t>
            </a:r>
            <a:r>
              <a:rPr lang="en-US" spc="-1" dirty="0" smtClean="0"/>
              <a:t> (queue).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strike="noStrike" spc="-1" dirty="0" smtClean="0">
                <a:latin typeface="Arial"/>
              </a:rPr>
              <a:t>2. Set</a:t>
            </a:r>
            <a:endParaRPr lang="en-US" sz="2000" b="1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Set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adalah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collection yang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bersifat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unik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Set&lt;data-type&gt; s1 = new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HashSet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&lt;data-type&gt;();  </a:t>
            </a:r>
            <a:endParaRPr lang="en-US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Set&lt;data-type&gt; s2 = new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LinkedHashSet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&lt;data-type&gt;();  </a:t>
            </a:r>
            <a:endParaRPr lang="en-US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Set&lt;data-type&gt; s3 = new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TreeSet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&lt;data-type&gt;();  </a:t>
            </a:r>
            <a:endParaRPr lang="en-US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HashSet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LinkedHashSet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implementasi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class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Set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920240" y="563040"/>
            <a:ext cx="559656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BF0000"/>
                </a:solidFill>
                <a:latin typeface="Century Gothic"/>
                <a:ea typeface="Century Gothic"/>
              </a:rPr>
              <a:t>List, Set, Map and Queue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82220" y="349320"/>
            <a:ext cx="7103500" cy="1067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</a:rPr>
              <a:t>3. Map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Since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Map is an interface you need to instantiate a concrete implementation of the Map interface in order to use it. </a:t>
            </a:r>
            <a:endParaRPr lang="en-US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Java Collections API contains the following Map implementations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java.util.HashMap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java.util.Hashtable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java.util.EnumMap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java.util.IdentityHashMap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java.util.LinkedHashMap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java.util.Properties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java.util.TreeMap</a:t>
            </a:r>
            <a:endParaRPr lang="en-US" sz="1400" b="0" strike="noStrike" spc="-1" dirty="0">
              <a:latin typeface="Arial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java.util.WeakHashMap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2220" y="606174"/>
            <a:ext cx="710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trike="noStrike" spc="-1" dirty="0" smtClean="0">
                <a:solidFill>
                  <a:srgbClr val="BF0000"/>
                </a:solidFill>
                <a:latin typeface="Century Gothic"/>
                <a:ea typeface="Century Gothic"/>
              </a:rPr>
              <a:t>List, Set, Map and Queue</a:t>
            </a:r>
            <a:endParaRPr lang="en-US" sz="2000" dirty="0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518640" y="2892240"/>
            <a:ext cx="210636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BF0000"/>
                </a:solidFill>
                <a:latin typeface="Century Gothic"/>
                <a:ea typeface="Century Gothic"/>
              </a:rPr>
              <a:t>Let’s code!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76880" y="671040"/>
            <a:ext cx="604800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BF0000"/>
                </a:solidFill>
                <a:latin typeface="Arial"/>
                <a:ea typeface="Arial"/>
              </a:rPr>
              <a:t>Reference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66666"/>
                </a:solidFill>
                <a:latin typeface="Arial"/>
                <a:ea typeface="Arial"/>
              </a:rPr>
              <a:t>2018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8360" y="2896920"/>
            <a:ext cx="811332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000" rIns="36000" bIns="1800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000" b="1" strike="noStrike" spc="-1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25880" y="3611880"/>
            <a:ext cx="819900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Arial"/>
              </a:rPr>
              <a:t>Valentinus Silalahi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04920" y="6400800"/>
            <a:ext cx="63237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  <a:ea typeface="Arial"/>
              </a:rPr>
              <a:t>2017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295</Words>
  <Application>Microsoft Macintosh PowerPoint</Application>
  <PresentationFormat>On-screen Show (4:3)</PresentationFormat>
  <Paragraphs>59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Century Gothic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subject/>
  <dc:creator/>
  <dc:description/>
  <cp:lastModifiedBy>Microsoft Office User</cp:lastModifiedBy>
  <cp:revision>8</cp:revision>
  <dcterms:created xsi:type="dcterms:W3CDTF">2019-11-12T23:29:47Z</dcterms:created>
  <dcterms:modified xsi:type="dcterms:W3CDTF">2019-11-13T04:58:48Z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