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66" r:id="rId5"/>
    <p:sldId id="260" r:id="rId6"/>
    <p:sldId id="265" r:id="rId7"/>
    <p:sldId id="261" r:id="rId8"/>
    <p:sldId id="262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5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67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9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5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8.jpeg" /><Relationship Id="rId5" Type="http://schemas.openxmlformats.org/officeDocument/2006/relationships/image" Target="../media/image7.jpeg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 /><Relationship Id="rId13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13.png" /><Relationship Id="rId12" Type="http://schemas.openxmlformats.org/officeDocument/2006/relationships/image" Target="../media/image18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jpeg" /><Relationship Id="rId11" Type="http://schemas.openxmlformats.org/officeDocument/2006/relationships/image" Target="../media/image17.png" /><Relationship Id="rId5" Type="http://schemas.openxmlformats.org/officeDocument/2006/relationships/image" Target="../media/image11.png" /><Relationship Id="rId10" Type="http://schemas.openxmlformats.org/officeDocument/2006/relationships/image" Target="../media/image16.jpeg" /><Relationship Id="rId4" Type="http://schemas.openxmlformats.org/officeDocument/2006/relationships/image" Target="../media/image10.png" /><Relationship Id="rId9" Type="http://schemas.openxmlformats.org/officeDocument/2006/relationships/image" Target="../media/image15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B098FE6D-7262-4839-92B0-81ABB0881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C7823DF1-900F-2513-775B-E4ADCBA5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37879"/>
            <a:ext cx="12192000" cy="232011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42" y="4537201"/>
            <a:ext cx="5692127" cy="785783"/>
          </a:xfrm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VCE Secure Implementation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139813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3A666A-D1D9-0B87-D986-D7EFBDBC61D6}"/>
              </a:ext>
            </a:extLst>
          </p:cNvPr>
          <p:cNvSpPr txBox="1"/>
          <p:nvPr/>
        </p:nvSpPr>
        <p:spPr>
          <a:xfrm>
            <a:off x="217529" y="5317068"/>
            <a:ext cx="4149969" cy="1750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159"/>
              </a:lnSpc>
            </a:pPr>
            <a:r>
              <a:rPr lang="en-US" sz="3600" dirty="0">
                <a:latin typeface="Times New Roman"/>
                <a:cs typeface="Times New Roman"/>
              </a:rPr>
              <a:t>Haris </a:t>
            </a:r>
            <a:r>
              <a:rPr lang="en-US" sz="3600" err="1">
                <a:latin typeface="Times New Roman"/>
                <a:cs typeface="Times New Roman"/>
              </a:rPr>
              <a:t>Adrović</a:t>
            </a:r>
            <a:endParaRPr lang="en-US" sz="3600">
              <a:latin typeface="Times New Roman"/>
              <a:cs typeface="Times New Roman"/>
            </a:endParaRPr>
          </a:p>
          <a:p>
            <a:pPr>
              <a:lnSpc>
                <a:spcPts val="3159"/>
              </a:lnSpc>
            </a:pPr>
            <a:endParaRPr lang="en-US" sz="3600" dirty="0">
              <a:latin typeface="Times New Roman"/>
              <a:cs typeface="Times New Roman"/>
            </a:endParaRPr>
          </a:p>
          <a:p>
            <a:pPr>
              <a:lnSpc>
                <a:spcPts val="3159"/>
              </a:lnSpc>
            </a:pPr>
            <a:r>
              <a:rPr lang="en-US" sz="3600" dirty="0">
                <a:latin typeface="Times New Roman"/>
                <a:cs typeface="Times New Roman"/>
              </a:rPr>
              <a:t>Valento </a:t>
            </a:r>
            <a:r>
              <a:rPr lang="en-US" sz="3600" err="1">
                <a:latin typeface="Times New Roman"/>
                <a:cs typeface="Times New Roman"/>
              </a:rPr>
              <a:t>Bardhoshi</a:t>
            </a:r>
            <a:endParaRPr lang="en-US" sz="3600">
              <a:latin typeface="Times New Roman"/>
              <a:cs typeface="Times New Roman"/>
            </a:endParaRPr>
          </a:p>
          <a:p>
            <a:pPr>
              <a:lnSpc>
                <a:spcPts val="3159"/>
              </a:lnSpc>
            </a:pPr>
            <a:endParaRPr lang="en-US" sz="3600" dirty="0"/>
          </a:p>
        </p:txBody>
      </p:sp>
      <p:pic>
        <p:nvPicPr>
          <p:cNvPr id="6" name="Picture 5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ED32414D-23D5-970F-2F94-AD461CD7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489" y="5519678"/>
            <a:ext cx="2989650" cy="921351"/>
          </a:xfrm>
          <a:prstGeom prst="rect">
            <a:avLst/>
          </a:prstGeom>
        </p:spPr>
      </p:pic>
      <p:pic>
        <p:nvPicPr>
          <p:cNvPr id="7" name="Picture 6" descr="A logo with orange letters on a black background&#10;&#10;AI-generated content may be incorrect.">
            <a:extLst>
              <a:ext uri="{FF2B5EF4-FFF2-40B4-BE49-F238E27FC236}">
                <a16:creationId xmlns:a16="http://schemas.microsoft.com/office/drawing/2014/main" id="{832C5196-12AD-7D1D-7587-AFE30AF2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283" y="5138136"/>
            <a:ext cx="2554245" cy="15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01F7EA45-B1A5-79BA-BD8E-E8BFA83B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3247" y="-22233"/>
            <a:ext cx="12191979" cy="68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8A1EAF-147F-154A-135A-CCB4F4B8694A}"/>
              </a:ext>
            </a:extLst>
          </p:cNvPr>
          <p:cNvSpPr txBox="1"/>
          <p:nvPr/>
        </p:nvSpPr>
        <p:spPr>
          <a:xfrm>
            <a:off x="789708" y="2438400"/>
            <a:ext cx="1037705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 for your Attention and Stay Safe!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35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AF7AF-7DA4-C884-D6F9-2303A550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274" y="2155034"/>
            <a:ext cx="4548424" cy="2555429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Scenario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6000" b="1" dirty="0"/>
              <a:t>Overview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59279BC8-E372-D775-DF8A-39F5D168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12" r="5840" b="-2"/>
          <a:stretch/>
        </p:blipFill>
        <p:spPr>
          <a:xfrm>
            <a:off x="-1" y="-2"/>
            <a:ext cx="6374929" cy="68580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2576F1-34CF-7000-BF46-ACB25AA1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" b="47648"/>
          <a:stretch/>
        </p:blipFill>
        <p:spPr>
          <a:xfrm>
            <a:off x="1708817" y="286667"/>
            <a:ext cx="7980298" cy="4997625"/>
          </a:xfrm>
          <a:prstGeom prst="rect">
            <a:avLst/>
          </a:prstGeom>
        </p:spPr>
      </p:pic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40DA24F3-2CF3-318A-3048-0DC027CD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80" r="-29" b="-507"/>
          <a:stretch/>
        </p:blipFill>
        <p:spPr>
          <a:xfrm>
            <a:off x="20" y="5621557"/>
            <a:ext cx="12195564" cy="123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758DA5-B756-37AC-D4BF-940909C61A99}"/>
              </a:ext>
            </a:extLst>
          </p:cNvPr>
          <p:cNvSpPr/>
          <p:nvPr/>
        </p:nvSpPr>
        <p:spPr>
          <a:xfrm>
            <a:off x="4887951" y="2069170"/>
            <a:ext cx="978829" cy="48321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9D8FA7-E3B5-11E0-CCE1-3C7C3ABA846A}"/>
              </a:ext>
            </a:extLst>
          </p:cNvPr>
          <p:cNvSpPr/>
          <p:nvPr/>
        </p:nvSpPr>
        <p:spPr>
          <a:xfrm>
            <a:off x="2543172" y="1426322"/>
            <a:ext cx="1003624" cy="577961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CD0E7-512B-4A56-5C39-BD11E97918EA}"/>
              </a:ext>
            </a:extLst>
          </p:cNvPr>
          <p:cNvSpPr/>
          <p:nvPr/>
        </p:nvSpPr>
        <p:spPr>
          <a:xfrm>
            <a:off x="8289071" y="1858536"/>
            <a:ext cx="1015999" cy="69385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0952C4-1F1F-DCE4-71C0-344ADE9ED9FA}"/>
              </a:ext>
            </a:extLst>
          </p:cNvPr>
          <p:cNvSpPr/>
          <p:nvPr/>
        </p:nvSpPr>
        <p:spPr>
          <a:xfrm>
            <a:off x="8171363" y="3884340"/>
            <a:ext cx="1015999" cy="69385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09912-6785-C50D-FB07-91F6A3788F5B}"/>
              </a:ext>
            </a:extLst>
          </p:cNvPr>
          <p:cNvSpPr txBox="1"/>
          <p:nvPr/>
        </p:nvSpPr>
        <p:spPr>
          <a:xfrm>
            <a:off x="459945" y="5821406"/>
            <a:ext cx="56401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9550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35567FA5-953A-CE5C-EB33-3A3606C4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1" b="83465"/>
          <a:stretch/>
        </p:blipFill>
        <p:spPr>
          <a:xfrm>
            <a:off x="20" y="10"/>
            <a:ext cx="12198233" cy="117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yellow and black construction vehicle&#10;&#10;AI-generated content may be incorrect.">
            <a:extLst>
              <a:ext uri="{FF2B5EF4-FFF2-40B4-BE49-F238E27FC236}">
                <a16:creationId xmlns:a16="http://schemas.microsoft.com/office/drawing/2014/main" id="{2AF11CDB-522D-BCC3-5DA9-BE9125385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35" t="5150" r="9584" b="5914"/>
          <a:stretch/>
        </p:blipFill>
        <p:spPr>
          <a:xfrm>
            <a:off x="2102124" y="2424311"/>
            <a:ext cx="2753292" cy="154935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0201115-9880-3598-4514-CCB755E072D8}"/>
              </a:ext>
            </a:extLst>
          </p:cNvPr>
          <p:cNvSpPr/>
          <p:nvPr/>
        </p:nvSpPr>
        <p:spPr>
          <a:xfrm>
            <a:off x="4055528" y="3115629"/>
            <a:ext cx="393493" cy="4184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AFE892-BB3B-18FF-7FB9-4B2724A93C93}"/>
              </a:ext>
            </a:extLst>
          </p:cNvPr>
          <p:cNvSpPr/>
          <p:nvPr/>
        </p:nvSpPr>
        <p:spPr>
          <a:xfrm>
            <a:off x="2300431" y="3321744"/>
            <a:ext cx="299805" cy="2935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5543D0-DD0A-93A1-8405-D3A2AD57ED00}"/>
              </a:ext>
            </a:extLst>
          </p:cNvPr>
          <p:cNvSpPr/>
          <p:nvPr/>
        </p:nvSpPr>
        <p:spPr>
          <a:xfrm>
            <a:off x="3811936" y="2815824"/>
            <a:ext cx="243591" cy="2998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0C716-84A1-CDC2-EE0B-62EB1EE09F76}"/>
              </a:ext>
            </a:extLst>
          </p:cNvPr>
          <p:cNvSpPr txBox="1"/>
          <p:nvPr/>
        </p:nvSpPr>
        <p:spPr>
          <a:xfrm>
            <a:off x="499671" y="206114"/>
            <a:ext cx="61784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Asset Identification</a:t>
            </a:r>
          </a:p>
        </p:txBody>
      </p:sp>
      <p:pic>
        <p:nvPicPr>
          <p:cNvPr id="11" name="Picture 10" descr="A red and white tower with blue sky and clouds&#10;&#10;AI-generated content may be incorrect.">
            <a:extLst>
              <a:ext uri="{FF2B5EF4-FFF2-40B4-BE49-F238E27FC236}">
                <a16:creationId xmlns:a16="http://schemas.microsoft.com/office/drawing/2014/main" id="{7D679678-503D-E4BE-1B66-423DAEA2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763" t="16071" r="12994" b="-2843"/>
          <a:stretch/>
        </p:blipFill>
        <p:spPr>
          <a:xfrm>
            <a:off x="3080144" y="1206951"/>
            <a:ext cx="913764" cy="1217395"/>
          </a:xfrm>
          <a:prstGeom prst="rect">
            <a:avLst/>
          </a:prstGeom>
        </p:spPr>
      </p:pic>
      <p:pic>
        <p:nvPicPr>
          <p:cNvPr id="12" name="Picture 11" descr="A screen with icons on it&#10;&#10;AI-generated content may be incorrect.">
            <a:extLst>
              <a:ext uri="{FF2B5EF4-FFF2-40B4-BE49-F238E27FC236}">
                <a16:creationId xmlns:a16="http://schemas.microsoft.com/office/drawing/2014/main" id="{7AC90D33-F3DF-2A2E-94AB-C8970FA6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759" r="297" b="18787"/>
          <a:stretch/>
        </p:blipFill>
        <p:spPr>
          <a:xfrm>
            <a:off x="2492115" y="5599742"/>
            <a:ext cx="2092398" cy="1255137"/>
          </a:xfrm>
          <a:prstGeom prst="rect">
            <a:avLst/>
          </a:prstGeom>
        </p:spPr>
      </p:pic>
      <p:pic>
        <p:nvPicPr>
          <p:cNvPr id="13" name="Picture 12" descr="A black rectangular object with a green label&#10;&#10;AI-generated content may be incorrect.">
            <a:extLst>
              <a:ext uri="{FF2B5EF4-FFF2-40B4-BE49-F238E27FC236}">
                <a16:creationId xmlns:a16="http://schemas.microsoft.com/office/drawing/2014/main" id="{9E893E61-1CC4-F643-E61C-B992D753262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399" t="6250" r="17811" b="8525"/>
          <a:stretch/>
        </p:blipFill>
        <p:spPr>
          <a:xfrm>
            <a:off x="2334345" y="3940675"/>
            <a:ext cx="2252685" cy="1618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0CA9E-FCCA-1F6E-9CF3-19C24D9DAA40}"/>
              </a:ext>
            </a:extLst>
          </p:cNvPr>
          <p:cNvSpPr txBox="1"/>
          <p:nvPr/>
        </p:nvSpPr>
        <p:spPr>
          <a:xfrm>
            <a:off x="6245901" y="2787181"/>
            <a:ext cx="3367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2. Engine Sensor</a:t>
            </a:r>
            <a:endParaRPr lang="en-US" dirty="0"/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FAA26-5C6B-57AD-E0B7-036044120A03}"/>
              </a:ext>
            </a:extLst>
          </p:cNvPr>
          <p:cNvSpPr txBox="1"/>
          <p:nvPr/>
        </p:nvSpPr>
        <p:spPr>
          <a:xfrm>
            <a:off x="6252469" y="3096783"/>
            <a:ext cx="3124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3. Machine Efficiency Data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9AC31-6E8A-67F2-926B-310E6F555A2B}"/>
              </a:ext>
            </a:extLst>
          </p:cNvPr>
          <p:cNvSpPr txBox="1"/>
          <p:nvPr/>
        </p:nvSpPr>
        <p:spPr>
          <a:xfrm>
            <a:off x="6252470" y="338732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4. Load Sensor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6AA1B-3B71-1022-2016-0FFB429081EC}"/>
              </a:ext>
            </a:extLst>
          </p:cNvPr>
          <p:cNvSpPr txBox="1"/>
          <p:nvPr/>
        </p:nvSpPr>
        <p:spPr>
          <a:xfrm>
            <a:off x="6252471" y="162845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1. 5G Tower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8793D-37FC-8402-A77B-A7D112ECE834}"/>
              </a:ext>
            </a:extLst>
          </p:cNvPr>
          <p:cNvSpPr txBox="1"/>
          <p:nvPr/>
        </p:nvSpPr>
        <p:spPr>
          <a:xfrm>
            <a:off x="6255292" y="4081504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5. Edge / Fog Server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2F04F-EBD1-F231-D9D7-B4048C81C922}"/>
              </a:ext>
            </a:extLst>
          </p:cNvPr>
          <p:cNvSpPr txBox="1"/>
          <p:nvPr/>
        </p:nvSpPr>
        <p:spPr>
          <a:xfrm>
            <a:off x="6255292" y="4421043"/>
            <a:ext cx="2743200" cy="511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647"/>
              </a:lnSpc>
            </a:pPr>
            <a:r>
              <a:rPr lang="en-US" b="1" dirty="0"/>
              <a:t>6. </a:t>
            </a:r>
            <a:r>
              <a:rPr lang="en-US" b="1" dirty="0" err="1"/>
              <a:t>iAssist</a:t>
            </a:r>
            <a:r>
              <a:rPr lang="en-US" b="1" dirty="0"/>
              <a:t> Service</a:t>
            </a:r>
            <a:r>
              <a:rPr lang="en-US" dirty="0"/>
              <a:t>​</a:t>
            </a:r>
          </a:p>
          <a:p>
            <a:pPr>
              <a:lnSpc>
                <a:spcPts val="1647"/>
              </a:lnSpc>
            </a:pP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B6F7-6CB1-3757-2CF3-3661AE0D2353}"/>
              </a:ext>
            </a:extLst>
          </p:cNvPr>
          <p:cNvSpPr txBox="1"/>
          <p:nvPr/>
        </p:nvSpPr>
        <p:spPr>
          <a:xfrm>
            <a:off x="6254970" y="463771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7. Recommendations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87BBA-6C4D-8AB0-46A0-AC900AD8E4DE}"/>
              </a:ext>
            </a:extLst>
          </p:cNvPr>
          <p:cNvSpPr txBox="1"/>
          <p:nvPr/>
        </p:nvSpPr>
        <p:spPr>
          <a:xfrm>
            <a:off x="6192188" y="6042285"/>
            <a:ext cx="3230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8. Human Machine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" grpId="0"/>
      <p:bldP spid="3" grpId="0"/>
      <p:bldP spid="4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4F5B7A55-0589-CB90-0302-9398C39A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3247" y="-22233"/>
            <a:ext cx="12191979" cy="68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86C459-51FA-0B7D-9A25-4230D704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4442"/>
              </p:ext>
            </p:extLst>
          </p:nvPr>
        </p:nvGraphicFramePr>
        <p:xfrm>
          <a:off x="851426" y="930092"/>
          <a:ext cx="10211007" cy="52714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7145">
                  <a:extLst>
                    <a:ext uri="{9D8B030D-6E8A-4147-A177-3AD203B41FA5}">
                      <a16:colId xmlns:a16="http://schemas.microsoft.com/office/drawing/2014/main" val="3413639147"/>
                    </a:ext>
                  </a:extLst>
                </a:gridCol>
                <a:gridCol w="2261016">
                  <a:extLst>
                    <a:ext uri="{9D8B030D-6E8A-4147-A177-3AD203B41FA5}">
                      <a16:colId xmlns:a16="http://schemas.microsoft.com/office/drawing/2014/main" val="2938410905"/>
                    </a:ext>
                  </a:extLst>
                </a:gridCol>
                <a:gridCol w="2848131">
                  <a:extLst>
                    <a:ext uri="{9D8B030D-6E8A-4147-A177-3AD203B41FA5}">
                      <a16:colId xmlns:a16="http://schemas.microsoft.com/office/drawing/2014/main" val="4060136144"/>
                    </a:ext>
                  </a:extLst>
                </a:gridCol>
                <a:gridCol w="637080">
                  <a:extLst>
                    <a:ext uri="{9D8B030D-6E8A-4147-A177-3AD203B41FA5}">
                      <a16:colId xmlns:a16="http://schemas.microsoft.com/office/drawing/2014/main" val="3478093824"/>
                    </a:ext>
                  </a:extLst>
                </a:gridCol>
                <a:gridCol w="786982">
                  <a:extLst>
                    <a:ext uri="{9D8B030D-6E8A-4147-A177-3AD203B41FA5}">
                      <a16:colId xmlns:a16="http://schemas.microsoft.com/office/drawing/2014/main" val="1514651968"/>
                    </a:ext>
                  </a:extLst>
                </a:gridCol>
                <a:gridCol w="1199212">
                  <a:extLst>
                    <a:ext uri="{9D8B030D-6E8A-4147-A177-3AD203B41FA5}">
                      <a16:colId xmlns:a16="http://schemas.microsoft.com/office/drawing/2014/main" val="1828655217"/>
                    </a:ext>
                  </a:extLst>
                </a:gridCol>
                <a:gridCol w="1074295">
                  <a:extLst>
                    <a:ext uri="{9D8B030D-6E8A-4147-A177-3AD203B41FA5}">
                      <a16:colId xmlns:a16="http://schemas.microsoft.com/office/drawing/2014/main" val="847756162"/>
                    </a:ext>
                  </a:extLst>
                </a:gridCol>
                <a:gridCol w="867146">
                  <a:extLst>
                    <a:ext uri="{9D8B030D-6E8A-4147-A177-3AD203B41FA5}">
                      <a16:colId xmlns:a16="http://schemas.microsoft.com/office/drawing/2014/main" val="25339362"/>
                    </a:ext>
                  </a:extLst>
                </a:gridCol>
              </a:tblGrid>
              <a:tr h="537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Asset ID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Damage Scenario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Threat Scenario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Elapsed Time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Expertise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chemeClr val="tx2"/>
                          </a:solidFill>
                          <a:effectLst/>
                          <a:latin typeface="Liberation Serif, Liberation Serif_EmbeddedFont, Liberation Serif_MSFontService, serif, serif_EmbeddedFont, serif_MSFontService, serif, Sans-Serif"/>
                        </a:rPr>
                        <a:t>TOE</a:t>
                      </a:r>
                      <a:endParaRPr lang="en-US" sz="1300" b="1" i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Window of Opportunity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Equipment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854262"/>
                  </a:ext>
                </a:extLst>
              </a:tr>
              <a:tr h="10513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A3.1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Fake load readings cause inaccurate efficiency data and potentially unsafe load operations.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Attacker modifies load sensor output by compromising sensor firmware or intercepting internal MCH bus.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&lt;= 1 week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Expert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Restricted Information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Difficult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Specialized 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906242"/>
                  </a:ext>
                </a:extLst>
              </a:tr>
              <a:tr h="11928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A4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 jamming or flooding attack could disrupt all machine communications, crippling </a:t>
                      </a:r>
                      <a:r>
                        <a:rPr lang="en-US" sz="1300" b="1" dirty="0" err="1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iAssist</a:t>
                      </a: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 feedback loops and site operations.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Attackers jam or flood the 5G spectrum, or impersonate the tower to disrupt legitimate traffic.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&lt;= 1 day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Proficient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Public Information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Easy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Specialized 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47182"/>
                  </a:ext>
                </a:extLst>
              </a:tr>
              <a:tr h="10513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A5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 compromise of the server can yield false analytics or block </a:t>
                      </a:r>
                      <a:r>
                        <a:rPr lang="en-US" sz="1300" b="1" err="1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iAssist</a:t>
                      </a: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 entirely, halting real-time optimizations.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chemeClr val="tx2"/>
                          </a:solidFill>
                          <a:effectLst/>
                          <a:latin typeface="Liberation Serif"/>
                        </a:rPr>
                        <a:t>Attackers gain root/admin on the Edge server via OS or application exploit, altering or disabling services.</a:t>
                      </a:r>
                      <a:endParaRPr lang="en-US" sz="1300" b="1" i="0" u="none" strike="noStrike" noProof="0">
                        <a:solidFill>
                          <a:schemeClr val="tx2"/>
                        </a:solidFill>
                        <a:latin typeface="Liberation Serif"/>
                      </a:endParaRPr>
                    </a:p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Liberation Serif, serif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chemeClr val="tx2"/>
                          </a:solidFill>
                          <a:effectLst/>
                          <a:latin typeface="Liberation Serif"/>
                        </a:rPr>
                        <a:t>&lt;= 1 Month</a:t>
                      </a:r>
                      <a:endParaRPr lang="en-US" sz="1300" b="1">
                        <a:solidFill>
                          <a:schemeClr val="tx2"/>
                        </a:solidFill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Expert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Strictly Confidential Information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Difficult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Specialized</a:t>
                      </a: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0216"/>
                  </a:ext>
                </a:extLst>
              </a:tr>
              <a:tr h="11928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A7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A compromised HMI might show falsified site data or leak sensitive operational info, leading to poor decisions or sabotage.</a:t>
                      </a:r>
                    </a:p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endParaRPr lang="en-US" sz="1300" b="1" i="0" u="none" strike="noStrike" noProof="0" dirty="0">
                        <a:solidFill>
                          <a:schemeClr val="tx2"/>
                        </a:solidFill>
                        <a:effectLst/>
                        <a:latin typeface="Liberation Serif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chemeClr val="tx2"/>
                          </a:solidFill>
                          <a:effectLst/>
                          <a:latin typeface="Liberation Serif"/>
                        </a:rPr>
                        <a:t>Malware or firmware hack on HMI manipulates displayed data or intercepts user input.</a:t>
                      </a:r>
                    </a:p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endParaRPr lang="en-US" sz="1300" b="1" dirty="0">
                        <a:solidFill>
                          <a:schemeClr val="tx2"/>
                        </a:solidFill>
                        <a:effectLst/>
                        <a:latin typeface="Liberation Serif, serif"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&lt;= 1 week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Proficient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Restricted Information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Moderate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14999"/>
                        </a:lnSpc>
                        <a:buNone/>
                      </a:pPr>
                      <a:r>
                        <a:rPr lang="en-US" sz="1300" b="1" dirty="0">
                          <a:solidFill>
                            <a:schemeClr val="tx2"/>
                          </a:solidFill>
                          <a:effectLst/>
                          <a:latin typeface="Liberation Serif, serif"/>
                        </a:rPr>
                        <a:t>Standard</a:t>
                      </a:r>
                      <a:endParaRPr lang="en-US" sz="1300" b="1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24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858253-38EF-7787-96BE-F45865139083}"/>
              </a:ext>
            </a:extLst>
          </p:cNvPr>
          <p:cNvSpPr txBox="1"/>
          <p:nvPr/>
        </p:nvSpPr>
        <p:spPr>
          <a:xfrm>
            <a:off x="947351" y="-6866"/>
            <a:ext cx="55852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Threat Scenario</a:t>
            </a:r>
          </a:p>
        </p:txBody>
      </p:sp>
    </p:spTree>
    <p:extLst>
      <p:ext uri="{BB962C8B-B14F-4D97-AF65-F5344CB8AC3E}">
        <p14:creationId xmlns:p14="http://schemas.microsoft.com/office/powerpoint/2010/main" val="18625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Network Technology Background">
            <a:extLst>
              <a:ext uri="{FF2B5EF4-FFF2-40B4-BE49-F238E27FC236}">
                <a16:creationId xmlns:a16="http://schemas.microsoft.com/office/drawing/2014/main" id="{7F970983-4A55-C593-6DFD-946174CC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20" y="10"/>
            <a:ext cx="12191979" cy="685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BF5F36-8362-47EE-9202-736DA09D8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29469"/>
              </p:ext>
            </p:extLst>
          </p:nvPr>
        </p:nvGraphicFramePr>
        <p:xfrm>
          <a:off x="774491" y="918147"/>
          <a:ext cx="10548218" cy="534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4882">
                  <a:extLst>
                    <a:ext uri="{9D8B030D-6E8A-4147-A177-3AD203B41FA5}">
                      <a16:colId xmlns:a16="http://schemas.microsoft.com/office/drawing/2014/main" val="2822380519"/>
                    </a:ext>
                  </a:extLst>
                </a:gridCol>
                <a:gridCol w="1377541">
                  <a:extLst>
                    <a:ext uri="{9D8B030D-6E8A-4147-A177-3AD203B41FA5}">
                      <a16:colId xmlns:a16="http://schemas.microsoft.com/office/drawing/2014/main" val="4014858135"/>
                    </a:ext>
                  </a:extLst>
                </a:gridCol>
                <a:gridCol w="1037628">
                  <a:extLst>
                    <a:ext uri="{9D8B030D-6E8A-4147-A177-3AD203B41FA5}">
                      <a16:colId xmlns:a16="http://schemas.microsoft.com/office/drawing/2014/main" val="2272397360"/>
                    </a:ext>
                  </a:extLst>
                </a:gridCol>
                <a:gridCol w="912394">
                  <a:extLst>
                    <a:ext uri="{9D8B030D-6E8A-4147-A177-3AD203B41FA5}">
                      <a16:colId xmlns:a16="http://schemas.microsoft.com/office/drawing/2014/main" val="851954035"/>
                    </a:ext>
                  </a:extLst>
                </a:gridCol>
                <a:gridCol w="912394">
                  <a:extLst>
                    <a:ext uri="{9D8B030D-6E8A-4147-A177-3AD203B41FA5}">
                      <a16:colId xmlns:a16="http://schemas.microsoft.com/office/drawing/2014/main" val="380303439"/>
                    </a:ext>
                  </a:extLst>
                </a:gridCol>
                <a:gridCol w="1303990">
                  <a:extLst>
                    <a:ext uri="{9D8B030D-6E8A-4147-A177-3AD203B41FA5}">
                      <a16:colId xmlns:a16="http://schemas.microsoft.com/office/drawing/2014/main" val="74646173"/>
                    </a:ext>
                  </a:extLst>
                </a:gridCol>
                <a:gridCol w="2564833">
                  <a:extLst>
                    <a:ext uri="{9D8B030D-6E8A-4147-A177-3AD203B41FA5}">
                      <a16:colId xmlns:a16="http://schemas.microsoft.com/office/drawing/2014/main" val="3788148912"/>
                    </a:ext>
                  </a:extLst>
                </a:gridCol>
                <a:gridCol w="1884556">
                  <a:extLst>
                    <a:ext uri="{9D8B030D-6E8A-4147-A177-3AD203B41FA5}">
                      <a16:colId xmlns:a16="http://schemas.microsoft.com/office/drawing/2014/main" val="2833570717"/>
                    </a:ext>
                  </a:extLst>
                </a:gridCol>
              </a:tblGrid>
              <a:tr h="470387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Asset ID</a:t>
                      </a:r>
                      <a:endParaRPr lang="en-US" b="0" i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Threat Scenario</a:t>
                      </a:r>
                      <a:endParaRPr lang="en-US" sz="1300" b="0" i="0" u="none" strike="noStrike" noProof="0" dirty="0">
                        <a:solidFill>
                          <a:srgbClr val="262626"/>
                        </a:solidFill>
                        <a:effectLst/>
                        <a:latin typeface="Liberation Serif"/>
                      </a:endParaRP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endParaRPr lang="en-US" sz="1300" b="1" i="0" dirty="0">
                        <a:solidFill>
                          <a:srgbClr val="2F333D"/>
                        </a:solidFill>
                        <a:effectLst/>
                        <a:latin typeface="Liberation Serif"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Likelihood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Impact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Risk Level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Risk Treatment Action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Risk Treatment Action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Cybersecurity Goal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08212"/>
                  </a:ext>
                </a:extLst>
              </a:tr>
              <a:tr h="904591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A3.1</a:t>
                      </a:r>
                      <a:endParaRPr lang="en-US" b="0" i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Modifying load sensor output 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Mitigate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-Secure firmware with signing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-Encrypt sensor output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-Maintain </a:t>
                      </a:r>
                      <a:r>
                        <a:rPr lang="en-US" sz="1300" b="1" i="0" err="1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Availiability</a:t>
                      </a: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 of real-time analytics</a:t>
                      </a:r>
                    </a:p>
                    <a:p>
                      <a:pPr marL="0" lvl="0" indent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-Prevent major service interruptions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230751"/>
                  </a:ext>
                </a:extLst>
              </a:tr>
              <a:tr h="1049326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A4</a:t>
                      </a:r>
                      <a:endParaRPr lang="en-US" b="0" i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rtl="0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Jamming or flooding the 5G Tower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High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High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Mitigate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-Anti-jamming/frequency hopping</a:t>
                      </a:r>
                    </a:p>
                    <a:p>
                      <a:pPr marL="0" lvl="0" indent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-Hardening base station SW</a:t>
                      </a:r>
                    </a:p>
                    <a:p>
                      <a:pPr marL="0" lvl="0" indent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-Network slicing &amp; QoS for critical traffic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-Ensure </a:t>
                      </a:r>
                      <a:r>
                        <a:rPr lang="en-US" sz="1300" b="1" i="0" dirty="0" err="1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Availiability</a:t>
                      </a: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 of wireless link 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-Maintain connectivity for </a:t>
                      </a:r>
                      <a:r>
                        <a:rPr lang="en-US" sz="1300" b="1" i="0" dirty="0" err="1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iAssist</a:t>
                      </a: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 flows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57066"/>
                  </a:ext>
                </a:extLst>
              </a:tr>
              <a:tr h="1567958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A5</a:t>
                      </a:r>
                      <a:endParaRPr lang="en-US" b="0" i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Gaining root/admin on Fog / Edge Server 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190"/>
                        </a:lnSpc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Low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High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Mitigate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baseline="0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-OS/application patching &amp; hardening </a:t>
                      </a:r>
                      <a:endParaRPr lang="en-US" dirty="0"/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baseline="0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-Least privilege &amp; strong authentication </a:t>
                      </a:r>
                      <a:endParaRPr lang="en-US" dirty="0"/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baseline="0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-Monitoring (IDS) &amp; logging MFA for all privileged logins (local or remote) to prevent stolen credentials from granting root-level access</a:t>
                      </a:r>
                      <a:endParaRPr lang="en-US" dirty="0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baseline="0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-Protect integrity of analytics and configuration </a:t>
                      </a:r>
                      <a:endParaRPr lang="en-US" dirty="0"/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baseline="0" noProof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-Ensure availability of </a:t>
                      </a:r>
                      <a:r>
                        <a:rPr lang="en-US" sz="1300" b="1" i="0" u="none" strike="noStrike" baseline="0" noProof="0" dirty="0" err="1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iAssist</a:t>
                      </a:r>
                      <a:endParaRPr lang="en-US" dirty="0" err="1"/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84996"/>
                  </a:ext>
                </a:extLst>
              </a:tr>
              <a:tr h="1254364"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A7</a:t>
                      </a:r>
                      <a:endParaRPr lang="en-US" b="0" i="0" dirty="0">
                        <a:solidFill>
                          <a:srgbClr val="262626"/>
                        </a:solidFill>
                        <a:effectLst/>
                      </a:endParaRP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Malware on HMI to display fake data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Medium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High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High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Mitigate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-Secure OS (Disable unnecessary ports/services)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-Digital Signing of HMI firmware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-Role-based access control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-MFA for all HMI logins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-Preserve integrity of displayed  info</a:t>
                      </a:r>
                    </a:p>
                    <a:p>
                      <a:pPr lvl="0" algn="just">
                        <a:lnSpc>
                          <a:spcPts val="1368"/>
                        </a:lnSpc>
                        <a:buNone/>
                      </a:pPr>
                      <a:r>
                        <a:rPr lang="en-US" sz="1300" b="1" i="0" dirty="0">
                          <a:solidFill>
                            <a:srgbClr val="2F333D"/>
                          </a:solidFill>
                          <a:effectLst/>
                          <a:latin typeface="Liberation Serif"/>
                        </a:rPr>
                        <a:t>-Protect confidentiality of site data</a:t>
                      </a:r>
                    </a:p>
                  </a:txBody>
                  <a:tcPr marL="29051" marR="29051" marT="29051" marB="29051">
                    <a:lnL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677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0872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F89D3FC-D333-5AA5-A669-9B6C713590C2}"/>
              </a:ext>
            </a:extLst>
          </p:cNvPr>
          <p:cNvSpPr txBox="1"/>
          <p:nvPr/>
        </p:nvSpPr>
        <p:spPr>
          <a:xfrm>
            <a:off x="776990" y="177384"/>
            <a:ext cx="5891133" cy="738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941"/>
              </a:lnSpc>
            </a:pPr>
            <a:r>
              <a:rPr lang="en-US" sz="5400" b="1" dirty="0">
                <a:solidFill>
                  <a:srgbClr val="FFFFFF"/>
                </a:solidFill>
              </a:rPr>
              <a:t>Risk-Assessment</a:t>
            </a:r>
            <a:r>
              <a:rPr lang="en-US" sz="54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3747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23E6FC-41BC-52E1-65AB-B1954FBC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9" b="47648"/>
          <a:stretch/>
        </p:blipFill>
        <p:spPr>
          <a:xfrm>
            <a:off x="3637844" y="355315"/>
            <a:ext cx="7980298" cy="4997625"/>
          </a:xfrm>
          <a:prstGeom prst="rect">
            <a:avLst/>
          </a:prstGeom>
        </p:spPr>
      </p:pic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2A781B63-A296-09DD-FDC4-315DAEF2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80" r="-29" b="-507"/>
          <a:stretch/>
        </p:blipFill>
        <p:spPr>
          <a:xfrm>
            <a:off x="20" y="5621557"/>
            <a:ext cx="12195564" cy="123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27133E-290B-9935-F654-E217998E53C8}"/>
              </a:ext>
            </a:extLst>
          </p:cNvPr>
          <p:cNvSpPr/>
          <p:nvPr/>
        </p:nvSpPr>
        <p:spPr>
          <a:xfrm>
            <a:off x="6617729" y="4084357"/>
            <a:ext cx="1473874" cy="981912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58F8D0-78EA-8456-D5E5-E7632BC59B99}"/>
              </a:ext>
            </a:extLst>
          </p:cNvPr>
          <p:cNvSpPr/>
          <p:nvPr/>
        </p:nvSpPr>
        <p:spPr>
          <a:xfrm>
            <a:off x="7804640" y="1915296"/>
            <a:ext cx="665893" cy="719154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firewall with a fire symbol&#10;&#10;AI-generated content may be incorrect.">
            <a:extLst>
              <a:ext uri="{FF2B5EF4-FFF2-40B4-BE49-F238E27FC236}">
                <a16:creationId xmlns:a16="http://schemas.microsoft.com/office/drawing/2014/main" id="{0AC8E237-D453-8E2F-0601-DAC2E5EBF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63" y="1580978"/>
            <a:ext cx="2631989" cy="2625125"/>
          </a:xfrm>
          <a:prstGeom prst="rect">
            <a:avLst/>
          </a:prstGeom>
        </p:spPr>
      </p:pic>
      <p:pic>
        <p:nvPicPr>
          <p:cNvPr id="23" name="Picture 22" descr="A firewall with a fire symbol&#10;&#10;AI-generated content may be incorrect.">
            <a:extLst>
              <a:ext uri="{FF2B5EF4-FFF2-40B4-BE49-F238E27FC236}">
                <a16:creationId xmlns:a16="http://schemas.microsoft.com/office/drawing/2014/main" id="{9799CEF6-DBFC-B2F5-D4B8-DB99F0921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85" y="1918728"/>
            <a:ext cx="915774" cy="895181"/>
          </a:xfrm>
          <a:prstGeom prst="rect">
            <a:avLst/>
          </a:prstGeom>
        </p:spPr>
      </p:pic>
      <p:pic>
        <p:nvPicPr>
          <p:cNvPr id="25" name="Picture 24" descr="A firewall with a fire symbol&#10;&#10;AI-generated content may be incorrect.">
            <a:extLst>
              <a:ext uri="{FF2B5EF4-FFF2-40B4-BE49-F238E27FC236}">
                <a16:creationId xmlns:a16="http://schemas.microsoft.com/office/drawing/2014/main" id="{339FE1AD-0D45-8140-9520-5C1D9E05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888" y="4082534"/>
            <a:ext cx="1348260" cy="1272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EAF553-74B3-B194-F0BE-D0402825768C}"/>
              </a:ext>
            </a:extLst>
          </p:cNvPr>
          <p:cNvSpPr txBox="1"/>
          <p:nvPr/>
        </p:nvSpPr>
        <p:spPr>
          <a:xfrm>
            <a:off x="645297" y="5821405"/>
            <a:ext cx="782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Trust Boundaries</a:t>
            </a:r>
          </a:p>
        </p:txBody>
      </p:sp>
    </p:spTree>
    <p:extLst>
      <p:ext uri="{BB962C8B-B14F-4D97-AF65-F5344CB8AC3E}">
        <p14:creationId xmlns:p14="http://schemas.microsoft.com/office/powerpoint/2010/main" val="128675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1FF1C8A6-2B13-917F-687C-95785B8B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80" r="-29" b="-507"/>
          <a:stretch/>
        </p:blipFill>
        <p:spPr>
          <a:xfrm>
            <a:off x="20" y="5621557"/>
            <a:ext cx="12195564" cy="123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33CE4-359A-9F0D-D5B6-9306047AA3B2}"/>
              </a:ext>
            </a:extLst>
          </p:cNvPr>
          <p:cNvSpPr txBox="1"/>
          <p:nvPr/>
        </p:nvSpPr>
        <p:spPr>
          <a:xfrm>
            <a:off x="626646" y="5826585"/>
            <a:ext cx="94158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Security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CE0BB-55F0-1FE7-4672-4F4018B6E893}"/>
              </a:ext>
            </a:extLst>
          </p:cNvPr>
          <p:cNvSpPr txBox="1"/>
          <p:nvPr/>
        </p:nvSpPr>
        <p:spPr>
          <a:xfrm>
            <a:off x="297050" y="581421"/>
            <a:ext cx="36989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Physical Security</a:t>
            </a:r>
            <a:endParaRPr lang="en-US" dirty="0"/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B8B53E-FF8D-0457-8A70-2C5C21EF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9" b="47648"/>
          <a:stretch/>
        </p:blipFill>
        <p:spPr>
          <a:xfrm>
            <a:off x="3953253" y="390576"/>
            <a:ext cx="8236607" cy="5143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50DF8-79F4-AB91-9678-D5B5401F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81" y="200890"/>
            <a:ext cx="969819" cy="1004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256346-DC77-DC15-B8E5-D1E56EC69185}"/>
              </a:ext>
            </a:extLst>
          </p:cNvPr>
          <p:cNvSpPr txBox="1"/>
          <p:nvPr/>
        </p:nvSpPr>
        <p:spPr>
          <a:xfrm>
            <a:off x="297873" y="1108364"/>
            <a:ext cx="2743200" cy="602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20"/>
              </a:lnSpc>
            </a:pPr>
            <a:r>
              <a:rPr lang="en-US" sz="1600" b="1" dirty="0"/>
              <a:t>Encrypted Data Output</a:t>
            </a:r>
            <a:r>
              <a:rPr lang="en-US" sz="1600" dirty="0"/>
              <a:t>​</a:t>
            </a:r>
          </a:p>
          <a:p>
            <a:pPr>
              <a:lnSpc>
                <a:spcPts val="1320"/>
              </a:lnSpc>
            </a:pPr>
            <a:r>
              <a:rPr lang="en-US" sz="1600" dirty="0"/>
              <a:t>​</a:t>
            </a:r>
          </a:p>
          <a:p>
            <a:pPr>
              <a:lnSpc>
                <a:spcPts val="1320"/>
              </a:lnSpc>
            </a:pPr>
            <a:r>
              <a:rPr lang="en-US" sz="1600"/>
              <a:t>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CE83-D679-0897-D3AB-52103892C464}"/>
              </a:ext>
            </a:extLst>
          </p:cNvPr>
          <p:cNvSpPr txBox="1"/>
          <p:nvPr/>
        </p:nvSpPr>
        <p:spPr>
          <a:xfrm>
            <a:off x="297873" y="1593273"/>
            <a:ext cx="3664527" cy="461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907"/>
              </a:lnSpc>
            </a:pPr>
            <a:r>
              <a:rPr lang="en-US" sz="1600" b="1" dirty="0"/>
              <a:t>Zero Trust - Mutual Authentication</a:t>
            </a:r>
            <a:r>
              <a:rPr lang="en-US" sz="1600" dirty="0"/>
              <a:t>​​</a:t>
            </a:r>
          </a:p>
          <a:p>
            <a:pPr>
              <a:lnSpc>
                <a:spcPts val="907"/>
              </a:lnSpc>
            </a:pPr>
            <a:r>
              <a:rPr lang="en-US" sz="1600" dirty="0"/>
              <a:t>​​​​</a:t>
            </a:r>
            <a:br>
              <a:rPr lang="en-US" sz="1600" dirty="0"/>
            </a:br>
            <a:r>
              <a:rPr lang="en-US" sz="1600" dirty="0"/>
              <a:t>​​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AC328-5F4B-C2B0-4CAC-D21B75062530}"/>
              </a:ext>
            </a:extLst>
          </p:cNvPr>
          <p:cNvSpPr txBox="1"/>
          <p:nvPr/>
        </p:nvSpPr>
        <p:spPr>
          <a:xfrm>
            <a:off x="304800" y="1988128"/>
            <a:ext cx="2743200" cy="3557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624"/>
              </a:lnSpc>
            </a:pPr>
            <a:r>
              <a:rPr lang="en-US" sz="1600" dirty="0"/>
              <a:t>​</a:t>
            </a:r>
          </a:p>
          <a:p>
            <a:pPr>
              <a:lnSpc>
                <a:spcPts val="624"/>
              </a:lnSpc>
            </a:pPr>
            <a:r>
              <a:rPr lang="en-US" sz="1600" b="1" dirty="0"/>
              <a:t>Fallback Communication</a:t>
            </a:r>
            <a:r>
              <a:rPr lang="en-US" sz="1600" dirty="0"/>
              <a:t>​​​</a:t>
            </a:r>
          </a:p>
          <a:p>
            <a:pPr>
              <a:lnSpc>
                <a:spcPts val="624"/>
              </a:lnSpc>
            </a:pPr>
            <a:r>
              <a:rPr lang="en-US" sz="1600"/>
              <a:t>​​​</a:t>
            </a:r>
            <a:endParaRPr lang="en-US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06CC8-9DC1-0323-31C7-C3419DD5D799}"/>
              </a:ext>
            </a:extLst>
          </p:cNvPr>
          <p:cNvSpPr txBox="1"/>
          <p:nvPr/>
        </p:nvSpPr>
        <p:spPr>
          <a:xfrm>
            <a:off x="297873" y="2604654"/>
            <a:ext cx="2743200" cy="2339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29"/>
              </a:lnSpc>
            </a:pPr>
            <a:r>
              <a:rPr lang="en-US" sz="1600" b="1" dirty="0"/>
              <a:t>OS Security</a:t>
            </a:r>
            <a:r>
              <a:rPr lang="en-US" sz="1600" dirty="0"/>
              <a:t>​​​​</a:t>
            </a:r>
          </a:p>
          <a:p>
            <a:pPr>
              <a:lnSpc>
                <a:spcPts val="429"/>
              </a:lnSpc>
            </a:pPr>
            <a:r>
              <a:rPr lang="en-US" sz="1600" dirty="0"/>
              <a:t>​​​​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25F2EB-0995-E1E0-1DC8-347DD077800F}"/>
              </a:ext>
            </a:extLst>
          </p:cNvPr>
          <p:cNvSpPr txBox="1"/>
          <p:nvPr/>
        </p:nvSpPr>
        <p:spPr>
          <a:xfrm>
            <a:off x="297873" y="3110346"/>
            <a:ext cx="2743200" cy="211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95"/>
              </a:lnSpc>
            </a:pPr>
            <a:r>
              <a:rPr lang="en-US" sz="1600" b="1" dirty="0"/>
              <a:t>Least Privilege</a:t>
            </a:r>
            <a:r>
              <a:rPr lang="en-US" sz="1600" dirty="0"/>
              <a:t>​​​​​</a:t>
            </a:r>
          </a:p>
          <a:p>
            <a:pPr>
              <a:lnSpc>
                <a:spcPts val="295"/>
              </a:lnSpc>
            </a:pPr>
            <a:r>
              <a:rPr lang="en-US" sz="1600" dirty="0"/>
              <a:t>​​​​​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D0CE8-F76C-DCA1-955F-0BFD78644424}"/>
              </a:ext>
            </a:extLst>
          </p:cNvPr>
          <p:cNvSpPr txBox="1"/>
          <p:nvPr/>
        </p:nvSpPr>
        <p:spPr>
          <a:xfrm>
            <a:off x="304800" y="4475018"/>
            <a:ext cx="2743200" cy="193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0"/>
              </a:lnSpc>
            </a:pPr>
            <a:r>
              <a:rPr lang="en-US" sz="1600" dirty="0"/>
              <a:t>​</a:t>
            </a:r>
          </a:p>
          <a:p>
            <a:pPr>
              <a:lnSpc>
                <a:spcPts val="202"/>
              </a:lnSpc>
            </a:pPr>
            <a:r>
              <a:rPr lang="en-US" sz="1600" b="1" dirty="0"/>
              <a:t>Logging &amp; Monitoring</a:t>
            </a:r>
            <a:r>
              <a:rPr lang="en-US" sz="1600" dirty="0"/>
              <a:t> </a:t>
            </a:r>
          </a:p>
          <a:p>
            <a:pPr>
              <a:lnSpc>
                <a:spcPts val="140"/>
              </a:lnSpc>
            </a:pP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5C8368-3A5C-D8DD-AD9C-70F5DD3C14B7}"/>
              </a:ext>
            </a:extLst>
          </p:cNvPr>
          <p:cNvSpPr txBox="1"/>
          <p:nvPr/>
        </p:nvSpPr>
        <p:spPr>
          <a:xfrm>
            <a:off x="304800" y="4024745"/>
            <a:ext cx="2743200" cy="179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40"/>
              </a:lnSpc>
            </a:pPr>
            <a:r>
              <a:rPr lang="en-US" sz="1600"/>
              <a:t>​</a:t>
            </a:r>
          </a:p>
          <a:p>
            <a:pPr>
              <a:lnSpc>
                <a:spcPts val="140"/>
              </a:lnSpc>
            </a:pPr>
            <a:r>
              <a:rPr lang="en-US" sz="1600"/>
              <a:t>​​​​​​​</a:t>
            </a:r>
          </a:p>
          <a:p>
            <a:pPr>
              <a:lnSpc>
                <a:spcPts val="140"/>
              </a:lnSpc>
            </a:pPr>
            <a:r>
              <a:rPr lang="en-US" sz="1600" b="1"/>
              <a:t>Multi Factor Authentication</a:t>
            </a:r>
            <a:r>
              <a:rPr lang="en-US" sz="1600"/>
              <a:t>​​​​​​​​​</a:t>
            </a:r>
          </a:p>
        </p:txBody>
      </p:sp>
      <p:pic>
        <p:nvPicPr>
          <p:cNvPr id="2" name="Picture 1" descr="A yellow folder with a lock and wires&#10;&#10;AI-generated content may be incorrect.">
            <a:extLst>
              <a:ext uri="{FF2B5EF4-FFF2-40B4-BE49-F238E27FC236}">
                <a16:creationId xmlns:a16="http://schemas.microsoft.com/office/drawing/2014/main" id="{DD806B08-15A8-EADF-88B3-C673D9EF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337" y="3156284"/>
            <a:ext cx="458539" cy="4384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B3C89-D809-491B-B556-3B174C0A74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661" t="29026" r="19459" b="23995"/>
          <a:stretch/>
        </p:blipFill>
        <p:spPr>
          <a:xfrm>
            <a:off x="8194756" y="1422707"/>
            <a:ext cx="1451198" cy="5832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57E5AB-063B-79C8-5C49-BA680F2A6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8906" y="1728229"/>
            <a:ext cx="662460" cy="648731"/>
          </a:xfrm>
          <a:prstGeom prst="rect">
            <a:avLst/>
          </a:prstGeom>
        </p:spPr>
      </p:pic>
      <p:pic>
        <p:nvPicPr>
          <p:cNvPr id="24" name="Picture 23" descr="A black grid with white squares&#10;&#10;AI-generated content may be incorrect.">
            <a:extLst>
              <a:ext uri="{FF2B5EF4-FFF2-40B4-BE49-F238E27FC236}">
                <a16:creationId xmlns:a16="http://schemas.microsoft.com/office/drawing/2014/main" id="{CA72564A-212F-D144-EF02-5C9019F33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1774" y="3974070"/>
            <a:ext cx="571157" cy="591752"/>
          </a:xfrm>
          <a:prstGeom prst="rect">
            <a:avLst/>
          </a:prstGeom>
        </p:spPr>
      </p:pic>
      <p:pic>
        <p:nvPicPr>
          <p:cNvPr id="25" name="Picture 24" descr="A graph and a basket with a crown&#10;&#10;AI-generated content may be incorrect.">
            <a:extLst>
              <a:ext uri="{FF2B5EF4-FFF2-40B4-BE49-F238E27FC236}">
                <a16:creationId xmlns:a16="http://schemas.microsoft.com/office/drawing/2014/main" id="{75F5BC18-915D-FC55-C8BC-F7146E99A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7654" y="4272005"/>
            <a:ext cx="991287" cy="1005017"/>
          </a:xfrm>
          <a:prstGeom prst="rect">
            <a:avLst/>
          </a:prstGeom>
        </p:spPr>
      </p:pic>
      <p:pic>
        <p:nvPicPr>
          <p:cNvPr id="26" name="Picture 25" descr="A computer and a cell phone&#10;&#10;AI-generated content may be incorrect.">
            <a:extLst>
              <a:ext uri="{FF2B5EF4-FFF2-40B4-BE49-F238E27FC236}">
                <a16:creationId xmlns:a16="http://schemas.microsoft.com/office/drawing/2014/main" id="{AEC599EE-0D97-BD50-1F4C-EA93E94B38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2129" y="1672257"/>
            <a:ext cx="1051355" cy="6322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7B84B1F-2C1A-0E84-A028-5AB8B4E3E7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8396" y="3888827"/>
            <a:ext cx="597777" cy="630621"/>
          </a:xfrm>
          <a:prstGeom prst="rect">
            <a:avLst/>
          </a:prstGeom>
        </p:spPr>
      </p:pic>
      <p:pic>
        <p:nvPicPr>
          <p:cNvPr id="28" name="Picture 27" descr="A group of keys with people around them&#10;&#10;AI-generated content may be incorrect.">
            <a:extLst>
              <a:ext uri="{FF2B5EF4-FFF2-40B4-BE49-F238E27FC236}">
                <a16:creationId xmlns:a16="http://schemas.microsoft.com/office/drawing/2014/main" id="{67322977-BEC8-5E0E-C561-91BA52DE2D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4381" y="2103181"/>
            <a:ext cx="961511" cy="9972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38B8DA-0EFE-064F-AB23-9D78AE66282A}"/>
              </a:ext>
            </a:extLst>
          </p:cNvPr>
          <p:cNvSpPr txBox="1"/>
          <p:nvPr/>
        </p:nvSpPr>
        <p:spPr>
          <a:xfrm>
            <a:off x="296562" y="3598562"/>
            <a:ext cx="2743200" cy="180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97"/>
              </a:lnSpc>
            </a:pPr>
            <a:r>
              <a:rPr lang="en-US" sz="1600"/>
              <a:t>​</a:t>
            </a:r>
          </a:p>
          <a:p>
            <a:pPr>
              <a:lnSpc>
                <a:spcPts val="97"/>
              </a:lnSpc>
            </a:pPr>
            <a:r>
              <a:rPr lang="en-US" sz="1600"/>
              <a:t>​​​​​​​​</a:t>
            </a:r>
          </a:p>
          <a:p>
            <a:pPr>
              <a:lnSpc>
                <a:spcPts val="97"/>
              </a:lnSpc>
            </a:pPr>
            <a:r>
              <a:rPr lang="en-US" sz="1600" b="1"/>
              <a:t>Role-Based Access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15079-D51B-0E8D-F41C-F7518A6DD0B2}"/>
              </a:ext>
            </a:extLst>
          </p:cNvPr>
          <p:cNvSpPr txBox="1"/>
          <p:nvPr/>
        </p:nvSpPr>
        <p:spPr>
          <a:xfrm>
            <a:off x="295188" y="47779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Network</a:t>
            </a:r>
            <a:r>
              <a:rPr lang="en-US" b="1" dirty="0"/>
              <a:t> </a:t>
            </a:r>
            <a:r>
              <a:rPr lang="en-US" sz="1600" b="1" dirty="0"/>
              <a:t>Segmentation</a:t>
            </a:r>
          </a:p>
        </p:txBody>
      </p:sp>
      <p:pic>
        <p:nvPicPr>
          <p:cNvPr id="4" name="Picture 3" descr="A firewall with a fire symbol&#10;&#10;AI-generated content may be incorrect.">
            <a:extLst>
              <a:ext uri="{FF2B5EF4-FFF2-40B4-BE49-F238E27FC236}">
                <a16:creationId xmlns:a16="http://schemas.microsoft.com/office/drawing/2014/main" id="{D5A3A538-B45A-B274-EC13-A4285E636D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5276" y="2583248"/>
            <a:ext cx="771613" cy="751019"/>
          </a:xfrm>
          <a:prstGeom prst="rect">
            <a:avLst/>
          </a:prstGeom>
        </p:spPr>
      </p:pic>
      <p:pic>
        <p:nvPicPr>
          <p:cNvPr id="10" name="Picture 9" descr="A firewall with a fire symbol&#10;&#10;AI-generated content may be incorrect.">
            <a:extLst>
              <a:ext uri="{FF2B5EF4-FFF2-40B4-BE49-F238E27FC236}">
                <a16:creationId xmlns:a16="http://schemas.microsoft.com/office/drawing/2014/main" id="{39BF3329-B6F1-F5A7-FEFF-29EA21C317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88649" y="4142945"/>
            <a:ext cx="771613" cy="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03B57CC7-4952-E243-866E-40C6ADD8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080" r="-29" b="-507"/>
          <a:stretch/>
        </p:blipFill>
        <p:spPr>
          <a:xfrm>
            <a:off x="20" y="5621557"/>
            <a:ext cx="12195564" cy="1237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97B29-32F0-595A-072A-DB9C2E0EE1F0}"/>
              </a:ext>
            </a:extLst>
          </p:cNvPr>
          <p:cNvSpPr txBox="1"/>
          <p:nvPr/>
        </p:nvSpPr>
        <p:spPr>
          <a:xfrm>
            <a:off x="0" y="5824395"/>
            <a:ext cx="121889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Cisco Packet Tracer Simulation Video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83335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BevelVTI</vt:lpstr>
      <vt:lpstr>VCE Secure Implementation</vt:lpstr>
      <vt:lpstr>Scenario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VCE Secure Implementation</dc:title>
  <dc:creator/>
  <cp:lastModifiedBy>Valento Bardhoshi</cp:lastModifiedBy>
  <cp:revision>1358</cp:revision>
  <dcterms:created xsi:type="dcterms:W3CDTF">2025-03-23T00:48:57Z</dcterms:created>
  <dcterms:modified xsi:type="dcterms:W3CDTF">2025-03-24T11:09:40Z</dcterms:modified>
</cp:coreProperties>
</file>