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60" r:id="rId7"/>
    <p:sldId id="272" r:id="rId8"/>
    <p:sldId id="266" r:id="rId9"/>
    <p:sldId id="267" r:id="rId10"/>
    <p:sldId id="274" r:id="rId11"/>
    <p:sldId id="273" r:id="rId12"/>
    <p:sldId id="264" r:id="rId13"/>
    <p:sldId id="268" r:id="rId14"/>
    <p:sldId id="269" r:id="rId15"/>
    <p:sldId id="261" r:id="rId16"/>
    <p:sldId id="262" r:id="rId17"/>
    <p:sldId id="265" r:id="rId18"/>
    <p:sldId id="263" r:id="rId19"/>
    <p:sldId id="25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49EF3-6954-48EA-850E-B0F6E956B43E}" v="234" dt="2020-12-14T10:35:48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ponov Valentyn" userId="6d32fc5bfaef6c00" providerId="Windows Live" clId="Web-{D2449EF3-6954-48EA-850E-B0F6E956B43E}"/>
    <pc:docChg chg="modSld">
      <pc:chgData name="Haponov Valentyn" userId="6d32fc5bfaef6c00" providerId="Windows Live" clId="Web-{D2449EF3-6954-48EA-850E-B0F6E956B43E}" dt="2020-12-14T10:35:48.053" v="233" actId="20577"/>
      <pc:docMkLst>
        <pc:docMk/>
      </pc:docMkLst>
      <pc:sldChg chg="modSp">
        <pc:chgData name="Haponov Valentyn" userId="6d32fc5bfaef6c00" providerId="Windows Live" clId="Web-{D2449EF3-6954-48EA-850E-B0F6E956B43E}" dt="2020-12-14T10:26:55.441" v="231" actId="20577"/>
        <pc:sldMkLst>
          <pc:docMk/>
          <pc:sldMk cId="3772197091" sldId="257"/>
        </pc:sldMkLst>
        <pc:spChg chg="mod">
          <ac:chgData name="Haponov Valentyn" userId="6d32fc5bfaef6c00" providerId="Windows Live" clId="Web-{D2449EF3-6954-48EA-850E-B0F6E956B43E}" dt="2020-12-14T10:26:55.441" v="231" actId="20577"/>
          <ac:spMkLst>
            <pc:docMk/>
            <pc:sldMk cId="3772197091" sldId="257"/>
            <ac:spMk id="3" creationId="{2A0BC4A9-195E-43D0-9010-1FD3FDCCB7EC}"/>
          </ac:spMkLst>
        </pc:spChg>
      </pc:sldChg>
      <pc:sldChg chg="addSp modSp">
        <pc:chgData name="Haponov Valentyn" userId="6d32fc5bfaef6c00" providerId="Windows Live" clId="Web-{D2449EF3-6954-48EA-850E-B0F6E956B43E}" dt="2020-12-14T10:23:03.377" v="203" actId="1076"/>
        <pc:sldMkLst>
          <pc:docMk/>
          <pc:sldMk cId="271604769" sldId="263"/>
        </pc:sldMkLst>
        <pc:spChg chg="mod">
          <ac:chgData name="Haponov Valentyn" userId="6d32fc5bfaef6c00" providerId="Windows Live" clId="Web-{D2449EF3-6954-48EA-850E-B0F6E956B43E}" dt="2020-12-14T09:32:31.324" v="43" actId="20577"/>
          <ac:spMkLst>
            <pc:docMk/>
            <pc:sldMk cId="271604769" sldId="263"/>
            <ac:spMk id="2" creationId="{EF044A21-1FE1-43DB-8DE3-AC0FDF3B4676}"/>
          </ac:spMkLst>
        </pc:spChg>
        <pc:spChg chg="mod">
          <ac:chgData name="Haponov Valentyn" userId="6d32fc5bfaef6c00" providerId="Windows Live" clId="Web-{D2449EF3-6954-48EA-850E-B0F6E956B43E}" dt="2020-12-14T10:22:08.596" v="197" actId="20577"/>
          <ac:spMkLst>
            <pc:docMk/>
            <pc:sldMk cId="271604769" sldId="263"/>
            <ac:spMk id="3" creationId="{22C7F4A7-8C51-4A93-B6C8-C1C9C4DAA43C}"/>
          </ac:spMkLst>
        </pc:spChg>
        <pc:picChg chg="add mod">
          <ac:chgData name="Haponov Valentyn" userId="6d32fc5bfaef6c00" providerId="Windows Live" clId="Web-{D2449EF3-6954-48EA-850E-B0F6E956B43E}" dt="2020-12-14T10:23:03.377" v="203" actId="1076"/>
          <ac:picMkLst>
            <pc:docMk/>
            <pc:sldMk cId="271604769" sldId="263"/>
            <ac:picMk id="4" creationId="{07874616-5AB3-4177-8040-28E90E97FD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64318-2648-4132-BA82-D9F9B309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2801A-8F58-4B79-B3D9-916FE241B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B9EB5-3C97-4BE9-A9C3-CC111BDC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7923F-44EF-457E-B0ED-F816ACC4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50F0E-327C-4357-98E4-CFFE580E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5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2417B-1638-483E-A63C-5165360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351FC8-5C07-4492-85BF-6DAC7643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9768A-E3F6-4D1F-B9AA-30B0D41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CA5D2-D9BC-494B-AB03-547F2B16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878AB-5509-4644-86DC-AB849D8B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7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700074-46A6-4DA7-B8AF-F55369AA7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FB82CD-2FC0-4BC4-9CC1-BFDD1EEF4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516849-2EDA-40AC-B809-AA449B3D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9FABF-EE54-4FDF-AD21-5107A6D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11F59-CE14-4538-9966-320B85FD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4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0C133-8AE8-4B64-A143-0AF94B1B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72D1D-A1A2-45C2-9459-113137B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AC1970-848B-4748-8184-8F20E9E8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3E9AD-1500-4BE0-B92D-22459E9F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1C7808-E694-4E16-AA5B-A50BC893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35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C9530-F085-4739-8222-87BCF6BD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533E31-9DB0-4C6F-A2EB-6BBAAED1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24BB6F-309C-403D-B6C2-57CA2203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F7F0EA-9D6C-4369-8AA5-7F10DFCF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3E646B-800F-45AE-A533-E84CAA0F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7182D-9620-4638-8C9D-DA963B95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ADBC5-BD3C-490C-8572-4C440BD31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2C42CD-F686-4A48-8DE4-682E62E7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339A9-1B5D-4F8D-8403-73C9E838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ED49AB-0DEE-4DD5-9BA1-4DD5FE49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04815A-16A3-45CC-98D9-3B01930C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7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1E42F-006C-4C65-9B83-2224D45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AACC05-6759-44E4-8B1A-80BAF7B7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F1FFB1-7ECB-490C-9CB7-B8034450F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35598-6929-4642-A9B0-E8D2A9332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343D0C-EE65-49E4-80AB-E4B2BF985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B34B3A-7C84-4D96-8BF4-4BE6E5A0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9CDEFF-E4EC-4DD8-977A-EF4C0424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598CD3-9807-44ED-B461-41A7FA72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5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73B9D-8036-456C-A773-4A07C79C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F31A86-832C-4008-BD1D-F5F98B59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229A5A-B107-459B-B258-3C652B87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929A78-494E-4082-8628-5E18D343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5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B241BD-CEBD-46D5-BA2A-C1EC01B8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D1B52-D84D-4062-9F70-487DE4F5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29F7F0-927E-4C37-B628-39A0F0DD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7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88B24-AD18-4A17-9430-7C64D56F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377DF-E15C-43DD-AAAE-A4FB103A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A0EDCD-475B-4E71-976A-87F3707D0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2C4CB7-2550-458E-A3C1-4F6124D2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2C7507-082F-4752-8383-37F8A036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1E271-AD5F-4297-AF7D-5CB19BCA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74A32-AE22-483E-951A-F339E4D2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F30E3B-420D-4C33-990B-7E4C02BAE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76E8B9-CD32-403B-8F9C-B92F2364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B52F31-8AE1-472A-9E05-48E2BBA3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C65E3C-4EB7-4F2B-BD84-C5B2918E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FB8C2-B35B-4541-B057-A30D5942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B433B-9FBD-4ADE-B4D5-0F52DA87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F2748-A879-4748-8215-7109F675D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4A506-47A7-4073-AAC1-E874CE577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C27A-34E0-4080-AC94-07D9594303B6}" type="datetimeFigureOut">
              <a:rPr lang="ru-RU" smtClean="0"/>
              <a:t>30.12.2020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B7C0DA-C368-46C1-9F52-608D5635A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9CB68-22FD-44B4-9DC6-126F0B88E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63585-40D1-4ECF-92A7-F862D2FB0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2-0874-988X" TargetMode="External"/><Relationship Id="rId2" Type="http://schemas.openxmlformats.org/officeDocument/2006/relationships/hyperlink" Target="https://orcid.org/0000-0002-1226-420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0ADE16-5F9B-44FA-A69B-2F8CC778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494" y="21489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5300" dirty="0"/>
              <a:t> Використання сгорткових нейроних мереж для підвищення достовірності результатів неруйнівного контролю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7A6450E-7A47-4586-B1C1-9C1A07674071}"/>
              </a:ext>
            </a:extLst>
          </p:cNvPr>
          <p:cNvSpPr txBox="1">
            <a:spLocks/>
          </p:cNvSpPr>
          <p:nvPr/>
        </p:nvSpPr>
        <p:spPr>
          <a:xfrm>
            <a:off x="6268529" y="5220479"/>
            <a:ext cx="5497902" cy="1102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Звiт з наукової практики студента 1 курсу магiстратури Гапонова Валентина Вiкторовича</a:t>
            </a:r>
          </a:p>
          <a:p>
            <a:pPr algn="r"/>
            <a:r>
              <a:rPr lang="ru-RU" dirty="0"/>
              <a:t>Науковий </a:t>
            </a:r>
            <a:r>
              <a:rPr lang="ru-RU" dirty="0" smtClean="0"/>
              <a:t>керiвник: </a:t>
            </a:r>
            <a:r>
              <a:rPr lang="ru-RU" dirty="0"/>
              <a:t>канд. ф.-м. наук Єрмоленко Руслан Вiкторович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76004" cy="4351338"/>
          </a:xfrm>
        </p:spPr>
        <p:txBody>
          <a:bodyPr/>
          <a:lstStyle/>
          <a:p>
            <a:r>
              <a:rPr lang="uk-UA" dirty="0" smtClean="0"/>
              <a:t>Була запущенна нейронна мережа, що використовувалась для візуального контролю</a:t>
            </a:r>
          </a:p>
          <a:p>
            <a:r>
              <a:rPr lang="uk-UA" dirty="0" smtClean="0"/>
              <a:t>Зоображення які використовувались повинні бути попередньо підготовані, для використання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72" y="1483653"/>
            <a:ext cx="4820778" cy="45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 ознайомився з методами неруйнівного контролю, зокрема вихростумовим методом контролю</a:t>
            </a:r>
          </a:p>
          <a:p>
            <a:r>
              <a:rPr lang="uk-UA" dirty="0" smtClean="0"/>
              <a:t>Сучасними згортковими нейронними мережами, фреймворком ТензорФлоу </a:t>
            </a:r>
          </a:p>
          <a:p>
            <a:r>
              <a:rPr lang="uk-UA" dirty="0" smtClean="0"/>
              <a:t>Підвердив універсальність використання нейронної мережі для візуального контролю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Сгорткові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В порівнняні з іншими нейроними мережами сгорткові  мережі дають змогу точно встановлювати крайові дефекти титанових пластин. </a:t>
            </a:r>
          </a:p>
          <a:p>
            <a:r>
              <a:rPr lang="ru-RU" dirty="0" smtClean="0"/>
              <a:t>З’єднуючий шар відіграє значну роль в подавленні шумів.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08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Дякую за Увагу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0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Базове джерело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Defect Image Recognition and Classification for Eddy Current Testing of Titanium Plate Based on Convolutional Neural Network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en-US" sz="1400" dirty="0" smtClean="0">
                <a:solidFill>
                  <a:srgbClr val="000000"/>
                </a:solidFill>
                <a:latin typeface="IBM Plex Sans"/>
              </a:rPr>
              <a:t>Автори: </a:t>
            </a:r>
            <a:r>
              <a:rPr lang="en-US" altLang="en-US" sz="1400" dirty="0" err="1" smtClean="0">
                <a:solidFill>
                  <a:srgbClr val="000000"/>
                </a:solidFill>
                <a:latin typeface="IBM Plex Sans"/>
              </a:rPr>
              <a:t>Weiquan</a:t>
            </a:r>
            <a:r>
              <a:rPr lang="en-US" altLang="en-US" sz="1400" dirty="0" smtClean="0">
                <a:solidFill>
                  <a:srgbClr val="000000"/>
                </a:solidFill>
                <a:latin typeface="IBM Plex Sans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IBM Plex Sans"/>
              </a:rPr>
              <a:t>Deng</a:t>
            </a:r>
            <a:r>
              <a:rPr lang="en-US" altLang="en-US" sz="1400" dirty="0">
                <a:solidFill>
                  <a:srgbClr val="4D8A17"/>
                </a:solidFill>
                <a:latin typeface="IBM Plex Sans"/>
                <a:hlinkClick r:id="rId2"/>
              </a:rPr>
              <a:t>  </a:t>
            </a:r>
            <a:r>
              <a:rPr lang="en-US" altLang="en-US" sz="1400" dirty="0">
                <a:solidFill>
                  <a:srgbClr val="000000"/>
                </a:solidFill>
                <a:latin typeface="IBM Plex Sans"/>
              </a:rPr>
              <a:t>,</a:t>
            </a:r>
            <a:r>
              <a:rPr lang="en-US" altLang="en-US" sz="1400" baseline="30000" dirty="0">
                <a:solidFill>
                  <a:srgbClr val="000000"/>
                </a:solidFill>
                <a:latin typeface="IBM Plex Sans"/>
              </a:rPr>
              <a:t>1</a:t>
            </a:r>
            <a:r>
              <a:rPr lang="en-US" altLang="en-US" sz="1400" dirty="0">
                <a:solidFill>
                  <a:srgbClr val="000000"/>
                </a:solidFill>
                <a:latin typeface="IBM Plex Sans"/>
              </a:rPr>
              <a:t> Jun Bao,</a:t>
            </a:r>
            <a:r>
              <a:rPr lang="en-US" altLang="en-US" sz="1400" baseline="30000" dirty="0">
                <a:solidFill>
                  <a:srgbClr val="000000"/>
                </a:solidFill>
                <a:latin typeface="IBM Plex Sans"/>
              </a:rPr>
              <a:t>2,3</a:t>
            </a:r>
            <a:r>
              <a:rPr lang="en-US" altLang="en-US" sz="1400" dirty="0">
                <a:solidFill>
                  <a:srgbClr val="000000"/>
                </a:solidFill>
                <a:latin typeface="IBM Plex Sans"/>
              </a:rPr>
              <a:t> and Bo Ye</a:t>
            </a:r>
            <a:r>
              <a:rPr lang="en-US" altLang="en-US" sz="1400" dirty="0">
                <a:solidFill>
                  <a:srgbClr val="4D8A17"/>
                </a:solidFill>
                <a:latin typeface="IBM Plex Sans"/>
                <a:hlinkClick r:id="rId3"/>
              </a:rPr>
              <a:t>  </a:t>
            </a:r>
            <a:r>
              <a:rPr lang="en-US" altLang="en-US" sz="1400" baseline="30000" dirty="0" smtClean="0">
                <a:solidFill>
                  <a:srgbClr val="000000"/>
                </a:solidFill>
                <a:latin typeface="IBM Plex Sans"/>
              </a:rPr>
              <a:t>2,3</a:t>
            </a:r>
            <a:endParaRPr lang="uk-UA" altLang="en-US" sz="1400" baseline="30000" dirty="0" smtClean="0">
              <a:solidFill>
                <a:srgbClr val="000000"/>
              </a:solidFill>
              <a:latin typeface="IBM Plex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IBM Plex Sans"/>
              </a:rPr>
              <a:t>Faculty </a:t>
            </a:r>
            <a:r>
              <a:rPr lang="en-US" altLang="en-US" sz="1400" dirty="0">
                <a:solidFill>
                  <a:srgbClr val="000000"/>
                </a:solidFill>
                <a:latin typeface="IBM Plex Sans"/>
              </a:rPr>
              <a:t>of Mechanical and Electrical Engineering, Kunming University of Science and Technology, Kunming 650500, China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IBM Plex Sans"/>
              </a:rPr>
              <a:t>Faculty </a:t>
            </a:r>
            <a:r>
              <a:rPr lang="en-US" altLang="en-US" sz="1400" dirty="0">
                <a:solidFill>
                  <a:srgbClr val="000000"/>
                </a:solidFill>
                <a:latin typeface="IBM Plex Sans"/>
              </a:rPr>
              <a:t>of Information Engineering and Automation, Kunming University of Science and Technology, Kunming 650500, China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IBM Plex Sans"/>
              </a:rPr>
              <a:t>Yunnan </a:t>
            </a:r>
            <a:r>
              <a:rPr lang="en-US" altLang="en-US" sz="1400" dirty="0">
                <a:solidFill>
                  <a:srgbClr val="000000"/>
                </a:solidFill>
                <a:latin typeface="IBM Plex Sans"/>
              </a:rPr>
              <a:t>Key Laboratory of Artificial Intelligence, Kunming University of Science and Technology, Kunming 650500, China</a:t>
            </a:r>
            <a:endParaRPr lang="en-US" altLang="en-US" sz="1400" dirty="0">
              <a:solidFill>
                <a:srgbClr val="4D8A17"/>
              </a:solidFill>
              <a:latin typeface="IBM Plex Sans"/>
            </a:endParaRPr>
          </a:p>
          <a:p>
            <a:endParaRPr lang="en-US" dirty="0"/>
          </a:p>
        </p:txBody>
      </p:sp>
      <p:sp>
        <p:nvSpPr>
          <p:cNvPr id="5" name="AutoShape 2" descr=" 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969963" y="-35718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 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430463" y="-357188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3" y="2185298"/>
            <a:ext cx="10515600" cy="1325563"/>
          </a:xfrm>
        </p:spPr>
        <p:txBody>
          <a:bodyPr/>
          <a:lstStyle/>
          <a:p>
            <a:pPr algn="ctr"/>
            <a:r>
              <a:rPr lang="uk-UA" dirty="0" smtClean="0"/>
              <a:t>Додатки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AD1A6-9569-434F-BFC7-32BFFC5E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Абсолютний режим вимірювання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AF0ED-2B65-4587-B61B-895F24AE8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Одна робоча обмотка підключена до однієї гілки моста</a:t>
            </a:r>
          </a:p>
          <a:p>
            <a:r>
              <a:rPr lang="uk-UA" dirty="0"/>
              <a:t>Можливе підключення іншої обмотки до другого плеча</a:t>
            </a:r>
          </a:p>
          <a:p>
            <a:r>
              <a:rPr lang="uk-UA" dirty="0"/>
              <a:t>Балансування моста визначаються зміною імпедансу робочої обмотки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Чутливий</a:t>
            </a:r>
            <a:r>
              <a:rPr lang="ru-RU" dirty="0"/>
              <a:t> до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характеристик </a:t>
            </a:r>
            <a:r>
              <a:rPr lang="ru-RU" dirty="0" err="1"/>
              <a:t>матеріалу</a:t>
            </a:r>
            <a:endParaRPr lang="ru-RU" dirty="0"/>
          </a:p>
          <a:p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довжину</a:t>
            </a:r>
            <a:r>
              <a:rPr lang="ru-RU" dirty="0"/>
              <a:t> дефекта </a:t>
            </a:r>
            <a:r>
              <a:rPr lang="ru-RU" dirty="0" err="1"/>
              <a:t>чи</a:t>
            </a:r>
            <a:r>
              <a:rPr lang="ru-RU" dirty="0"/>
              <a:t> зону </a:t>
            </a:r>
            <a:r>
              <a:rPr lang="ru-RU" dirty="0" err="1"/>
              <a:t>зміни</a:t>
            </a:r>
            <a:r>
              <a:rPr lang="ru-RU" dirty="0"/>
              <a:t> характеристик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665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811A8-3AC5-4479-8219-4C3F41A5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Диференційний режим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1F508-2829-4964-8E1F-565DBB6A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Дві робочі обмотки підключені до двох плечей моста</a:t>
            </a:r>
          </a:p>
          <a:p>
            <a:r>
              <a:rPr lang="uk-UA" dirty="0"/>
              <a:t>Балансування моста визначається різницею в змінах </a:t>
            </a:r>
            <a:r>
              <a:rPr lang="uk-UA" dirty="0" err="1"/>
              <a:t>імпедансів</a:t>
            </a:r>
            <a:r>
              <a:rPr lang="uk-UA" dirty="0"/>
              <a:t> двох обмоток</a:t>
            </a:r>
          </a:p>
          <a:p>
            <a:endParaRPr lang="uk-UA" dirty="0"/>
          </a:p>
          <a:p>
            <a:r>
              <a:rPr lang="uk-UA" dirty="0"/>
              <a:t>Відносна амплітуда в 2раза більше ніж в абсолютному </a:t>
            </a:r>
          </a:p>
          <a:p>
            <a:r>
              <a:rPr lang="uk-UA" dirty="0"/>
              <a:t>Сигнал менше піддається впливу не рівномірного переміщення датчика </a:t>
            </a:r>
          </a:p>
          <a:p>
            <a:r>
              <a:rPr lang="uk-UA" dirty="0"/>
              <a:t>Не чутливий до температурним змінам </a:t>
            </a:r>
          </a:p>
        </p:txBody>
      </p:sp>
    </p:spTree>
    <p:extLst>
      <p:ext uri="{BB962C8B-B14F-4D97-AF65-F5344CB8AC3E}">
        <p14:creationId xmlns:p14="http://schemas.microsoft.com/office/powerpoint/2010/main" val="419283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Зм</a:t>
            </a:r>
            <a:r>
              <a:rPr lang="uk-UA" dirty="0" smtClean="0"/>
              <a:t>іна напруги в області деффекту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984" y="1963647"/>
            <a:ext cx="483581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3647"/>
            <a:ext cx="4724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17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44A21-1FE1-43DB-8DE3-AC0FDF3B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cs typeface="Calibri Light"/>
              </a:rPr>
              <a:t>Згорткові нейронні мережені </a:t>
            </a:r>
            <a:endParaRPr lang="uk-UA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7F4A7-8C51-4A93-B6C8-C1C9C4DA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>
                <a:cs typeface="Calibri"/>
              </a:rPr>
              <a:t>Архітектура - обмежена матриця ваги яку пересувають по шару данних формуючи сигнал для зміщення нейрона наступного шару </a:t>
            </a:r>
            <a:endParaRPr lang="ru-RU" dirty="0">
              <a:cs typeface="Calibri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07874616-5AB3-4177-8040-28E90E97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80" y="3038664"/>
            <a:ext cx="5391614" cy="30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35BD1-7828-4B82-8FA4-59942289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Фізична основа методу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BD4A38-83F4-42DF-82DA-A6F4AD73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854"/>
            <a:ext cx="10515600" cy="4580551"/>
          </a:xfrm>
        </p:spPr>
        <p:txBody>
          <a:bodyPr/>
          <a:lstStyle/>
          <a:p>
            <a:r>
              <a:rPr lang="uk-UA" dirty="0"/>
              <a:t>В основі лежить явище самоіндукції та струмів Фуко в провідниках що знаходяться в магнітному полі</a:t>
            </a:r>
            <a:br>
              <a:rPr lang="uk-UA" dirty="0"/>
            </a:br>
            <a:endParaRPr lang="uk-UA" dirty="0"/>
          </a:p>
          <a:p>
            <a:r>
              <a:rPr lang="ru-RU" dirty="0" err="1"/>
              <a:t>Вихрові</a:t>
            </a:r>
            <a:r>
              <a:rPr lang="ru-RU" dirty="0"/>
              <a:t> </a:t>
            </a:r>
            <a:r>
              <a:rPr lang="ru-RU" dirty="0" err="1"/>
              <a:t>струми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 err="1"/>
              <a:t>магнітне</a:t>
            </a:r>
            <a:r>
              <a:rPr lang="ru-RU" dirty="0"/>
              <a:t> поле яке </a:t>
            </a:r>
            <a:r>
              <a:rPr lang="ru-RU" dirty="0" err="1"/>
              <a:t>протидіє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зовнішньому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952E98-96BA-422B-9DE6-A80B58BE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81" y="2358189"/>
            <a:ext cx="4951945" cy="38895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29310D-96E9-4B66-A584-1EFF6419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76" y="4504107"/>
            <a:ext cx="3344378" cy="7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0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AF217-DAB7-45B3-A986-76C177C5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BC4A9-195E-43D0-9010-1FD3FDCC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Сгортковi мережi для вiзуального пошуку </a:t>
            </a:r>
            <a:r>
              <a:rPr lang="ru-RU" dirty="0" smtClean="0"/>
              <a:t>дефектiв</a:t>
            </a:r>
          </a:p>
          <a:p>
            <a:pPr lvl="1"/>
            <a:r>
              <a:rPr lang="ru-RU" dirty="0"/>
              <a:t>Опис </a:t>
            </a:r>
            <a:r>
              <a:rPr lang="ru-RU" dirty="0" smtClean="0"/>
              <a:t>експеременту</a:t>
            </a:r>
            <a:endParaRPr lang="ru-RU" dirty="0"/>
          </a:p>
          <a:p>
            <a:r>
              <a:rPr lang="uk-UA" dirty="0"/>
              <a:t>Вихрострумовий </a:t>
            </a:r>
            <a:r>
              <a:rPr lang="uk-UA" dirty="0" smtClean="0"/>
              <a:t>контроль</a:t>
            </a:r>
          </a:p>
          <a:p>
            <a:pPr lvl="1"/>
            <a:r>
              <a:rPr lang="uk-UA" dirty="0"/>
              <a:t> Використання згорткових нейроних </a:t>
            </a:r>
            <a:r>
              <a:rPr lang="uk-UA" dirty="0" smtClean="0"/>
              <a:t>мереж</a:t>
            </a:r>
          </a:p>
          <a:p>
            <a:r>
              <a:rPr lang="uk-UA" dirty="0" smtClean="0">
                <a:cs typeface="Calibri"/>
              </a:rPr>
              <a:t>Результати</a:t>
            </a:r>
          </a:p>
          <a:p>
            <a:r>
              <a:rPr lang="uk-UA" dirty="0">
                <a:cs typeface="Calibri"/>
              </a:rPr>
              <a:t>Висновки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219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Сгортковi мережi для вiзуального пошуку дефектiв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502" y="1825625"/>
            <a:ext cx="5246297" cy="4351338"/>
          </a:xfrm>
        </p:spPr>
        <p:txBody>
          <a:bodyPr/>
          <a:lstStyle/>
          <a:p>
            <a:pPr lvl="1"/>
            <a:r>
              <a:rPr lang="uk-UA" dirty="0" smtClean="0"/>
              <a:t>На алюмінієву пластину була нанесена тріщина 16мм в довжину </a:t>
            </a:r>
          </a:p>
          <a:p>
            <a:pPr lvl="1"/>
            <a:r>
              <a:rPr lang="uk-UA" dirty="0" smtClean="0"/>
              <a:t>Пластина фотографувалась кожні 10 циклів навантаження</a:t>
            </a:r>
          </a:p>
          <a:p>
            <a:pPr lvl="1"/>
            <a:r>
              <a:rPr lang="uk-UA" dirty="0" smtClean="0"/>
              <a:t>Загалом 11 тисяч кадрів до повного руйнування пластини</a:t>
            </a:r>
          </a:p>
          <a:p>
            <a:pPr lvl="1"/>
            <a:r>
              <a:rPr lang="uk-UA" dirty="0" smtClean="0"/>
              <a:t>Отриманий дата сет використали для навчання мережі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3" y="1890867"/>
            <a:ext cx="3776932" cy="36099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0343" y="5788325"/>
            <a:ext cx="370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 1.1 Приклади зоображень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6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Сгортковi мережi для вiзуального пошуку дефектiв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302" y="1825625"/>
            <a:ext cx="10275497" cy="1909613"/>
          </a:xfrm>
        </p:spPr>
        <p:txBody>
          <a:bodyPr/>
          <a:lstStyle/>
          <a:p>
            <a:r>
              <a:rPr lang="uk-UA" dirty="0" smtClean="0"/>
              <a:t>Зоображення були попередньо розподілені між категоріями для покращення точності навчання </a:t>
            </a:r>
          </a:p>
          <a:p>
            <a:r>
              <a:rPr lang="uk-UA" dirty="0" smtClean="0"/>
              <a:t>Використовувалась сгорткова нейронна мережа на основі тензорфлоу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34" y="4074415"/>
            <a:ext cx="8122558" cy="1041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0558" y="5469147"/>
            <a:ext cx="763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Рис 1.2 Розділення циклів між видами тріщини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5ADFE-727F-4825-9EFD-221E03A3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Вихрострумовий</a:t>
            </a:r>
            <a:r>
              <a:rPr lang="uk-UA" dirty="0"/>
              <a:t> контроль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26D525-7FBD-4452-9B43-CF34C76A2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Метод не руйнівного контролю, який базується на струмах Фуко (вихрових струмах). </a:t>
            </a:r>
          </a:p>
          <a:p>
            <a:r>
              <a:rPr lang="uk-UA" dirty="0"/>
              <a:t>Широко використовуються для контролю стану корпусу реактору в ядерній </a:t>
            </a:r>
            <a:r>
              <a:rPr lang="uk-UA" dirty="0" smtClean="0"/>
              <a:t>енергетиці, а також в авіабудівництві та судопромисловості</a:t>
            </a:r>
            <a:endParaRPr lang="uk-UA" dirty="0"/>
          </a:p>
          <a:p>
            <a:r>
              <a:rPr lang="uk-UA" dirty="0"/>
              <a:t>Що являється важливою частиною попередньої перевірки перед його запуском</a:t>
            </a:r>
            <a:br>
              <a:rPr lang="uk-UA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8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AE1F8-8A1A-4F99-B860-3D2C5385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Вихрострумовий контроль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25D5E-BBBD-4996-9E3E-815D612D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Контрольною величиною являється зміна імпедансу</a:t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  <a:p>
            <a:r>
              <a:rPr lang="uk-UA" dirty="0"/>
              <a:t>Стандартна глибина проникання – відстань в провіднику на якій вихрові струми мають величину 36.8% - їх величини на поверхні</a:t>
            </a:r>
          </a:p>
          <a:p>
            <a:r>
              <a:rPr lang="uk-UA" dirty="0"/>
              <a:t>Частота обернено пропорційна глибині проникання </a:t>
            </a:r>
          </a:p>
          <a:p>
            <a:r>
              <a:rPr lang="uk-UA" dirty="0" smtClean="0"/>
              <a:t>Глибина проникання обернено пропорційна магнітній та електиній проникностям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FE8B4-59DB-4353-94FD-1E6EF880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35" y="2512539"/>
            <a:ext cx="2363972" cy="11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Використання згорткових нейроних мереж</a:t>
            </a:r>
            <a:br>
              <a:rPr lang="uk-U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Згорткова нейронна мережа використовулась для аналізу данних з вихрострумого контролю для покращення результатів. </a:t>
            </a:r>
          </a:p>
          <a:p>
            <a:r>
              <a:rPr lang="uk-UA" dirty="0" smtClean="0"/>
              <a:t>На титанові пластини було нанесено 9 різних видів тріщин</a:t>
            </a:r>
          </a:p>
          <a:p>
            <a:r>
              <a:rPr lang="uk-UA" dirty="0" smtClean="0"/>
              <a:t>Далі за допомогою вихрострумового контролю отримувались данні які конвертувались в зоображення ргб формату, де синя складова палітри пропорційна значенню дійсному напруги </a:t>
            </a:r>
          </a:p>
        </p:txBody>
      </p:sp>
    </p:spTree>
    <p:extLst>
      <p:ext uri="{BB962C8B-B14F-4D97-AF65-F5344CB8AC3E}">
        <p14:creationId xmlns:p14="http://schemas.microsoft.com/office/powerpoint/2010/main" val="22121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Вхідні зоображення до згорткової мережі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332" y="1754902"/>
            <a:ext cx="5997336" cy="48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Значення точності методів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76" y="1816999"/>
            <a:ext cx="531068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951" y="2370398"/>
            <a:ext cx="5400138" cy="28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52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457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IBM Plex Sans</vt:lpstr>
      <vt:lpstr>Тема Office</vt:lpstr>
      <vt:lpstr> Використання сгорткових нейроних мереж для підвищення достовірності результатів неруйнівного контролю </vt:lpstr>
      <vt:lpstr>План</vt:lpstr>
      <vt:lpstr>Сгортковi мережi для вiзуального пошуку дефектiв </vt:lpstr>
      <vt:lpstr>Сгортковi мережi для вiзуального пошуку дефектiв</vt:lpstr>
      <vt:lpstr>Вихрострумовий контроль</vt:lpstr>
      <vt:lpstr>Вихрострумовий контроль</vt:lpstr>
      <vt:lpstr>Використання згорткових нейроних мереж </vt:lpstr>
      <vt:lpstr>Вхідні зоображення до згорткової мережі</vt:lpstr>
      <vt:lpstr>Значення точності методів</vt:lpstr>
      <vt:lpstr>Результат</vt:lpstr>
      <vt:lpstr>Висновки</vt:lpstr>
      <vt:lpstr>Сгорткові </vt:lpstr>
      <vt:lpstr>Базове джерело</vt:lpstr>
      <vt:lpstr>Додатки</vt:lpstr>
      <vt:lpstr>Абсолютний режим вимірювання</vt:lpstr>
      <vt:lpstr>Диференційний режим </vt:lpstr>
      <vt:lpstr>Зміна напруги в області деффекту</vt:lpstr>
      <vt:lpstr>Згорткові нейронні мережені </vt:lpstr>
      <vt:lpstr>Фізична основа методу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Вихрострумовий котроль. </dc:title>
  <dc:creator>Валентин Гапонов</dc:creator>
  <cp:lastModifiedBy>valentyn.haponov</cp:lastModifiedBy>
  <cp:revision>57</cp:revision>
  <dcterms:created xsi:type="dcterms:W3CDTF">2020-12-13T12:15:26Z</dcterms:created>
  <dcterms:modified xsi:type="dcterms:W3CDTF">2020-12-30T11:29:39Z</dcterms:modified>
</cp:coreProperties>
</file>