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9" r:id="rId5"/>
    <p:sldId id="278" r:id="rId6"/>
    <p:sldId id="273" r:id="rId7"/>
    <p:sldId id="276" r:id="rId8"/>
    <p:sldId id="270" r:id="rId9"/>
    <p:sldId id="279" r:id="rId10"/>
    <p:sldId id="263" r:id="rId11"/>
    <p:sldId id="277" r:id="rId12"/>
    <p:sldId id="280" r:id="rId13"/>
    <p:sldId id="265" r:id="rId14"/>
    <p:sldId id="25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00"/>
    <a:srgbClr val="FF9933"/>
    <a:srgbClr val="3399FF"/>
    <a:srgbClr val="FF0000"/>
    <a:srgbClr val="FF6600"/>
    <a:srgbClr val="FFC800"/>
    <a:srgbClr val="66FF66"/>
    <a:srgbClr val="33CC33"/>
    <a:srgbClr val="00FF00"/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47" autoAdjust="0"/>
    <p:restoredTop sz="94603"/>
  </p:normalViewPr>
  <p:slideViewPr>
    <p:cSldViewPr snapToGrid="0" snapToObjects="1">
      <p:cViewPr varScale="1">
        <p:scale>
          <a:sx n="66" d="100"/>
          <a:sy n="66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705139834179411"/>
          <c:y val="8.3350574976763639E-2"/>
          <c:w val="0.55359721492439362"/>
          <c:h val="0.9144044585987261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Чоловіча</c:v>
                </c:pt>
              </c:strCache>
            </c:strRef>
          </c:tx>
          <c:spPr>
            <a:solidFill>
              <a:srgbClr val="FF4D00"/>
            </a:solidFill>
            <a:ln w="38100"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Лист1!$A$2:$A$18</c:f>
              <c:strCache>
                <c:ptCount val="17"/>
                <c:pt idx="0">
                  <c:v>Зустрітися з рідними </c:v>
                </c:pt>
                <c:pt idx="1">
                  <c:v>Зустрітися з друзями</c:v>
                </c:pt>
                <c:pt idx="2">
                  <c:v>Сходити на пляж </c:v>
                </c:pt>
                <c:pt idx="3">
                  <c:v>Відвідати перукаря </c:v>
                </c:pt>
                <c:pt idx="4">
                  <c:v>Виїхати на природу</c:v>
                </c:pt>
                <c:pt idx="5">
                  <c:v>Відвідати кафе </c:v>
                </c:pt>
                <c:pt idx="6">
                  <c:v>Зробити манікюр</c:v>
                </c:pt>
                <c:pt idx="7">
                  <c:v>Організувати свято з друзями</c:v>
                </c:pt>
                <c:pt idx="8">
                  <c:v>Зробити педикюр</c:v>
                </c:pt>
                <c:pt idx="9">
                  <c:v>Відвідати в кінотеатр</c:v>
                </c:pt>
                <c:pt idx="10">
                  <c:v>Сходити на екскурсію</c:v>
                </c:pt>
                <c:pt idx="11">
                  <c:v>Відвідати виставку</c:v>
                </c:pt>
                <c:pt idx="12">
                  <c:v>Відвідати косметолога</c:v>
                </c:pt>
                <c:pt idx="13">
                  <c:v>Записатися на водійські курси</c:v>
                </c:pt>
                <c:pt idx="14">
                  <c:v>Відвідати SPA-центр</c:v>
                </c:pt>
                <c:pt idx="15">
                  <c:v>Інше</c:v>
                </c:pt>
                <c:pt idx="16">
                  <c:v>Нічого з перерахованого</c:v>
                </c:pt>
              </c:strCache>
            </c:strRef>
          </c:cat>
          <c:val>
            <c:numRef>
              <c:f>Лист1!$C$2:$C$18</c:f>
              <c:numCache>
                <c:formatCode>####.0%</c:formatCode>
                <c:ptCount val="17"/>
                <c:pt idx="0" formatCode="###0.0%">
                  <c:v>0.44019366099300999</c:v>
                </c:pt>
                <c:pt idx="1">
                  <c:v>0.44291847334234441</c:v>
                </c:pt>
                <c:pt idx="2" formatCode="###0.0%">
                  <c:v>0.2994410910753133</c:v>
                </c:pt>
                <c:pt idx="3" formatCode="###0.0%">
                  <c:v>0.29536255072529</c:v>
                </c:pt>
                <c:pt idx="4" formatCode="###0.0%">
                  <c:v>0.27504414161760249</c:v>
                </c:pt>
                <c:pt idx="5" formatCode="###0.0%">
                  <c:v>0.16195706362668769</c:v>
                </c:pt>
                <c:pt idx="6" formatCode="###0.0%">
                  <c:v>3.4087161904950689E-2</c:v>
                </c:pt>
                <c:pt idx="7" formatCode="###0.0%">
                  <c:v>0.16852710121820069</c:v>
                </c:pt>
                <c:pt idx="8" formatCode="###0.0%">
                  <c:v>1.3970931385583019E-2</c:v>
                </c:pt>
                <c:pt idx="9" formatCode="###0.0%">
                  <c:v>8.1616934860436516E-2</c:v>
                </c:pt>
                <c:pt idx="10" formatCode="###0.0%">
                  <c:v>5.125966494340492E-2</c:v>
                </c:pt>
                <c:pt idx="11" formatCode="###0.0%">
                  <c:v>4.5132640729235722E-2</c:v>
                </c:pt>
                <c:pt idx="12" formatCode="###0.0%">
                  <c:v>9.9099271685198411E-3</c:v>
                </c:pt>
                <c:pt idx="13" formatCode="###0.0%">
                  <c:v>2.7865677816250489E-2</c:v>
                </c:pt>
                <c:pt idx="14" formatCode="###0.0%">
                  <c:v>1.2363627964341E-2</c:v>
                </c:pt>
                <c:pt idx="15" formatCode="###0.0%">
                  <c:v>1.7572848048103839E-2</c:v>
                </c:pt>
                <c:pt idx="16" formatCode="###0.0%">
                  <c:v>0.1668946835653109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20-496F-A16A-7021A739344F}"/>
            </c:ext>
          </c:extLst>
        </c:ser>
        <c:ser>
          <c:idx val="2"/>
          <c:order val="1"/>
          <c:tx>
            <c:strRef>
              <c:f>Лист1!$D$1</c:f>
              <c:strCache>
                <c:ptCount val="1"/>
                <c:pt idx="0">
                  <c:v>Жіноча</c:v>
                </c:pt>
              </c:strCache>
            </c:strRef>
          </c:tx>
          <c:spPr>
            <a:solidFill>
              <a:srgbClr val="FFC000"/>
            </a:solidFill>
            <a:ln w="38100"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1455251727803737E-3"/>
                  <c:y val="2.0468336508426836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6E-42F0-BD40-1E0798E7484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06E-42F0-BD40-1E0798E7484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6E-42F0-BD40-1E0798E7484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6E-42F0-BD40-1E0798E7484E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06E-42F0-BD40-1E0798E748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Лист1!$A$2:$A$18</c:f>
              <c:strCache>
                <c:ptCount val="17"/>
                <c:pt idx="0">
                  <c:v>Зустрітися з рідними </c:v>
                </c:pt>
                <c:pt idx="1">
                  <c:v>Зустрітися з друзями</c:v>
                </c:pt>
                <c:pt idx="2">
                  <c:v>Сходити на пляж </c:v>
                </c:pt>
                <c:pt idx="3">
                  <c:v>Відвідати перукаря </c:v>
                </c:pt>
                <c:pt idx="4">
                  <c:v>Виїхати на природу</c:v>
                </c:pt>
                <c:pt idx="5">
                  <c:v>Відвідати кафе </c:v>
                </c:pt>
                <c:pt idx="6">
                  <c:v>Зробити манікюр</c:v>
                </c:pt>
                <c:pt idx="7">
                  <c:v>Організувати свято з друзями</c:v>
                </c:pt>
                <c:pt idx="8">
                  <c:v>Зробити педикюр</c:v>
                </c:pt>
                <c:pt idx="9">
                  <c:v>Відвідати в кінотеатр</c:v>
                </c:pt>
                <c:pt idx="10">
                  <c:v>Сходити на екскурсію</c:v>
                </c:pt>
                <c:pt idx="11">
                  <c:v>Відвідати виставку</c:v>
                </c:pt>
                <c:pt idx="12">
                  <c:v>Відвідати косметолога</c:v>
                </c:pt>
                <c:pt idx="13">
                  <c:v>Записатися на водійські курси</c:v>
                </c:pt>
                <c:pt idx="14">
                  <c:v>Відвідати SPA-центр</c:v>
                </c:pt>
                <c:pt idx="15">
                  <c:v>Інше</c:v>
                </c:pt>
                <c:pt idx="16">
                  <c:v>Нічого з перерахованого</c:v>
                </c:pt>
              </c:strCache>
            </c:strRef>
          </c:cat>
          <c:val>
            <c:numRef>
              <c:f>Лист1!$D$2:$D$18</c:f>
              <c:numCache>
                <c:formatCode>###0.0%</c:formatCode>
                <c:ptCount val="17"/>
                <c:pt idx="0">
                  <c:v>0.45845483248844993</c:v>
                </c:pt>
                <c:pt idx="1">
                  <c:v>0.36818179649650951</c:v>
                </c:pt>
                <c:pt idx="2">
                  <c:v>0.27079814921779799</c:v>
                </c:pt>
                <c:pt idx="3">
                  <c:v>0.27159931847543489</c:v>
                </c:pt>
                <c:pt idx="4">
                  <c:v>0.24832251027373239</c:v>
                </c:pt>
                <c:pt idx="5">
                  <c:v>0.17242292444169119</c:v>
                </c:pt>
                <c:pt idx="6">
                  <c:v>0.26169811146134392</c:v>
                </c:pt>
                <c:pt idx="7">
                  <c:v>0.1171648579748884</c:v>
                </c:pt>
                <c:pt idx="8">
                  <c:v>0.1314169425860067</c:v>
                </c:pt>
                <c:pt idx="9">
                  <c:v>6.8736703610202371E-2</c:v>
                </c:pt>
                <c:pt idx="10">
                  <c:v>5.7258217692562667E-2</c:v>
                </c:pt>
                <c:pt idx="11">
                  <c:v>5.7801307119531582E-2</c:v>
                </c:pt>
                <c:pt idx="12">
                  <c:v>6.4854222159315966E-2</c:v>
                </c:pt>
                <c:pt idx="13">
                  <c:v>3.511804034289491E-2</c:v>
                </c:pt>
                <c:pt idx="14">
                  <c:v>1.246256399772366E-2</c:v>
                </c:pt>
                <c:pt idx="15" formatCode="####.0%">
                  <c:v>7.5425391247977711E-3</c:v>
                </c:pt>
                <c:pt idx="16">
                  <c:v>0.19074350015348571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20-496F-A16A-7021A7393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8"/>
        <c:axId val="227881152"/>
        <c:axId val="227895296"/>
      </c:barChart>
      <c:catAx>
        <c:axId val="2278811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227895296"/>
        <c:crossesAt val="0"/>
        <c:auto val="0"/>
        <c:lblAlgn val="ctr"/>
        <c:lblOffset val="100"/>
        <c:tickLblSkip val="1"/>
        <c:noMultiLvlLbl val="0"/>
      </c:catAx>
      <c:valAx>
        <c:axId val="227895296"/>
        <c:scaling>
          <c:orientation val="minMax"/>
          <c:max val="0.5"/>
          <c:min val="0"/>
        </c:scaling>
        <c:delete val="0"/>
        <c:axPos val="t"/>
        <c:numFmt formatCode="0%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6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227881152"/>
        <c:crosses val="autoZero"/>
        <c:crossBetween val="between"/>
        <c:majorUnit val="0.1"/>
      </c:valAx>
      <c:spPr>
        <a:noFill/>
        <a:ln w="0">
          <a:noFill/>
        </a:ln>
        <a:effectLst>
          <a:outerShdw sx="1000" sy="1000" algn="ctr" rotWithShape="0">
            <a:srgbClr val="000000"/>
          </a:outerShdw>
          <a:softEdge rad="0"/>
        </a:effectLst>
      </c:spPr>
    </c:plotArea>
    <c:legend>
      <c:legendPos val="r"/>
      <c:layout>
        <c:manualLayout>
          <c:xMode val="edge"/>
          <c:yMode val="edge"/>
          <c:x val="0.88087231054423709"/>
          <c:y val="0.82455091224394284"/>
          <c:w val="0.1179822121397518"/>
          <c:h val="0.175064175491480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accent6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59046300623399E-2"/>
          <c:y val="1.816257774347178E-2"/>
          <c:w val="0.89472202872737217"/>
          <c:h val="0.55380694501146399"/>
        </c:manualLayout>
      </c:layout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18-24 роки</c:v>
                </c:pt>
              </c:strCache>
            </c:strRef>
          </c:tx>
          <c:spPr>
            <a:ln w="635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2.799552071668537E-2"/>
                  <c:y val="-3.931034055820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FAB-42FC-A7E5-5FB6AE926FF0}"/>
                </c:ext>
              </c:extLst>
            </c:dLbl>
            <c:dLbl>
              <c:idx val="5"/>
              <c:layout>
                <c:manualLayout>
                  <c:x val="-2.4636058230683048E-2"/>
                  <c:y val="-5.37930976059627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FAB-42FC-A7E5-5FB6AE926FF0}"/>
                </c:ext>
              </c:extLst>
            </c:dLbl>
            <c:dLbl>
              <c:idx val="6"/>
              <c:layout>
                <c:manualLayout>
                  <c:x val="-2.5755879059350503E-2"/>
                  <c:y val="-5.37930976059627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FAB-42FC-A7E5-5FB6AE926FF0}"/>
                </c:ext>
              </c:extLst>
            </c:dLbl>
            <c:dLbl>
              <c:idx val="9"/>
              <c:layout>
                <c:manualLayout>
                  <c:x val="-3.2474804031354984E-2"/>
                  <c:y val="-3.7241375265666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FAB-42FC-A7E5-5FB6AE926FF0}"/>
                </c:ext>
              </c:extLst>
            </c:dLbl>
            <c:dLbl>
              <c:idx val="11"/>
              <c:layout>
                <c:manualLayout>
                  <c:x val="-2.6875699888017999E-2"/>
                  <c:y val="-4.13793058507406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FAB-42FC-A7E5-5FB6AE926FF0}"/>
                </c:ext>
              </c:extLst>
            </c:dLbl>
            <c:dLbl>
              <c:idx val="13"/>
              <c:layout>
                <c:manualLayout>
                  <c:x val="-2.3516237402015677E-2"/>
                  <c:y val="-4.5517236435814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FAB-42FC-A7E5-5FB6AE926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Аркуш1!$A$2:$A$18</c:f>
              <c:strCache>
                <c:ptCount val="17"/>
                <c:pt idx="0">
                  <c:v>Зустрітися з рідними </c:v>
                </c:pt>
                <c:pt idx="1">
                  <c:v>Зустрітися з друзями</c:v>
                </c:pt>
                <c:pt idx="2">
                  <c:v>Сходити на пляж</c:v>
                </c:pt>
                <c:pt idx="3">
                  <c:v>Відвідати перукаря</c:v>
                </c:pt>
                <c:pt idx="4">
                  <c:v>Виїхати на природу</c:v>
                </c:pt>
                <c:pt idx="5">
                  <c:v>Відвідати кафе</c:v>
                </c:pt>
                <c:pt idx="6">
                  <c:v>Зробити манікюр</c:v>
                </c:pt>
                <c:pt idx="7">
                  <c:v>Організувати свято з друзями</c:v>
                </c:pt>
                <c:pt idx="8">
                  <c:v>Зробити педикюр</c:v>
                </c:pt>
                <c:pt idx="9">
                  <c:v>Відвідати в кінотеатр</c:v>
                </c:pt>
                <c:pt idx="10">
                  <c:v>Сходити на екскурсію</c:v>
                </c:pt>
                <c:pt idx="11">
                  <c:v>Відвідати музей </c:v>
                </c:pt>
                <c:pt idx="12">
                  <c:v>Відвідати косметолога</c:v>
                </c:pt>
                <c:pt idx="13">
                  <c:v>Записатися на водійські курси</c:v>
                </c:pt>
                <c:pt idx="14">
                  <c:v>Відвідати SPA-центр</c:v>
                </c:pt>
                <c:pt idx="15">
                  <c:v>Інше</c:v>
                </c:pt>
                <c:pt idx="16">
                  <c:v>Нічого з перерахованого</c:v>
                </c:pt>
              </c:strCache>
            </c:strRef>
          </c:cat>
          <c:val>
            <c:numRef>
              <c:f>Аркуш1!$B$2:$B$18</c:f>
              <c:numCache>
                <c:formatCode>###0.0%</c:formatCode>
                <c:ptCount val="17"/>
                <c:pt idx="0">
                  <c:v>0.41017364351333518</c:v>
                </c:pt>
                <c:pt idx="1">
                  <c:v>0.49759055046142558</c:v>
                </c:pt>
                <c:pt idx="2">
                  <c:v>0.32249774477400878</c:v>
                </c:pt>
                <c:pt idx="3">
                  <c:v>0.31600575370599437</c:v>
                </c:pt>
                <c:pt idx="4">
                  <c:v>0.38654778921067379</c:v>
                </c:pt>
                <c:pt idx="5">
                  <c:v>0.2696379509792125</c:v>
                </c:pt>
                <c:pt idx="6">
                  <c:v>0.25132601891349438</c:v>
                </c:pt>
                <c:pt idx="7">
                  <c:v>0.1985190724004596</c:v>
                </c:pt>
                <c:pt idx="8">
                  <c:v>7.5148789029676977E-2</c:v>
                </c:pt>
                <c:pt idx="9">
                  <c:v>0.15298859002877041</c:v>
                </c:pt>
                <c:pt idx="10">
                  <c:v>5.7031192023474127E-2</c:v>
                </c:pt>
                <c:pt idx="11">
                  <c:v>9.7405697259459953E-2</c:v>
                </c:pt>
                <c:pt idx="12">
                  <c:v>6.8860893996479905E-2</c:v>
                </c:pt>
                <c:pt idx="13">
                  <c:v>7.1482213582796383E-2</c:v>
                </c:pt>
                <c:pt idx="14">
                  <c:v>1.2605399353319219E-2</c:v>
                </c:pt>
                <c:pt idx="15" formatCode="####.0%">
                  <c:v>8.383500556352624E-3</c:v>
                </c:pt>
                <c:pt idx="16">
                  <c:v>0.10734536423526631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AB-42FC-A7E5-5FB6AE926FF0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25-34 роки </c:v>
                </c:pt>
              </c:strCache>
            </c:strRef>
          </c:tx>
          <c:spPr>
            <a:ln w="635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Аркуш1!$A$2:$A$18</c:f>
              <c:strCache>
                <c:ptCount val="17"/>
                <c:pt idx="0">
                  <c:v>Зустрітися з рідними </c:v>
                </c:pt>
                <c:pt idx="1">
                  <c:v>Зустрітися з друзями</c:v>
                </c:pt>
                <c:pt idx="2">
                  <c:v>Сходити на пляж</c:v>
                </c:pt>
                <c:pt idx="3">
                  <c:v>Відвідати перукаря</c:v>
                </c:pt>
                <c:pt idx="4">
                  <c:v>Виїхати на природу</c:v>
                </c:pt>
                <c:pt idx="5">
                  <c:v>Відвідати кафе</c:v>
                </c:pt>
                <c:pt idx="6">
                  <c:v>Зробити манікюр</c:v>
                </c:pt>
                <c:pt idx="7">
                  <c:v>Організувати свято з друзями</c:v>
                </c:pt>
                <c:pt idx="8">
                  <c:v>Зробити педикюр</c:v>
                </c:pt>
                <c:pt idx="9">
                  <c:v>Відвідати в кінотеатр</c:v>
                </c:pt>
                <c:pt idx="10">
                  <c:v>Сходити на екскурсію</c:v>
                </c:pt>
                <c:pt idx="11">
                  <c:v>Відвідати музей </c:v>
                </c:pt>
                <c:pt idx="12">
                  <c:v>Відвідати косметолога</c:v>
                </c:pt>
                <c:pt idx="13">
                  <c:v>Записатися на водійські курси</c:v>
                </c:pt>
                <c:pt idx="14">
                  <c:v>Відвідати SPA-центр</c:v>
                </c:pt>
                <c:pt idx="15">
                  <c:v>Інше</c:v>
                </c:pt>
                <c:pt idx="16">
                  <c:v>Нічого з перерахованого</c:v>
                </c:pt>
              </c:strCache>
            </c:strRef>
          </c:cat>
          <c:val>
            <c:numRef>
              <c:f>Аркуш1!$C$2:$C$18</c:f>
              <c:numCache>
                <c:formatCode>###0.0%</c:formatCode>
                <c:ptCount val="17"/>
                <c:pt idx="0">
                  <c:v>0.41185214603714032</c:v>
                </c:pt>
                <c:pt idx="1">
                  <c:v>0.37458865486775039</c:v>
                </c:pt>
                <c:pt idx="2">
                  <c:v>0.31088503957345809</c:v>
                </c:pt>
                <c:pt idx="3">
                  <c:v>0.23000641042846359</c:v>
                </c:pt>
                <c:pt idx="4">
                  <c:v>0.31031135788399089</c:v>
                </c:pt>
                <c:pt idx="5">
                  <c:v>0.21982835656521429</c:v>
                </c:pt>
                <c:pt idx="6">
                  <c:v>0.18716318994016501</c:v>
                </c:pt>
                <c:pt idx="7">
                  <c:v>0.14424845810801121</c:v>
                </c:pt>
                <c:pt idx="8">
                  <c:v>8.992606867330051E-2</c:v>
                </c:pt>
                <c:pt idx="9">
                  <c:v>0.10368086318254439</c:v>
                </c:pt>
                <c:pt idx="10">
                  <c:v>4.4175095574276152E-2</c:v>
                </c:pt>
                <c:pt idx="11" formatCode="####.0%">
                  <c:v>3.4140956739741893E-2</c:v>
                </c:pt>
                <c:pt idx="12">
                  <c:v>3.3392205445387582E-2</c:v>
                </c:pt>
                <c:pt idx="13">
                  <c:v>2.947842707426224E-2</c:v>
                </c:pt>
                <c:pt idx="14">
                  <c:v>9.4847081339225481E-3</c:v>
                </c:pt>
                <c:pt idx="15">
                  <c:v>1.6611687465414481E-2</c:v>
                </c:pt>
                <c:pt idx="16">
                  <c:v>0.21363953297397609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AB-42FC-A7E5-5FB6AE926FF0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35-44 роки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Аркуш1!$A$2:$A$18</c:f>
              <c:strCache>
                <c:ptCount val="17"/>
                <c:pt idx="0">
                  <c:v>Зустрітися з рідними </c:v>
                </c:pt>
                <c:pt idx="1">
                  <c:v>Зустрітися з друзями</c:v>
                </c:pt>
                <c:pt idx="2">
                  <c:v>Сходити на пляж</c:v>
                </c:pt>
                <c:pt idx="3">
                  <c:v>Відвідати перукаря</c:v>
                </c:pt>
                <c:pt idx="4">
                  <c:v>Виїхати на природу</c:v>
                </c:pt>
                <c:pt idx="5">
                  <c:v>Відвідати кафе</c:v>
                </c:pt>
                <c:pt idx="6">
                  <c:v>Зробити манікюр</c:v>
                </c:pt>
                <c:pt idx="7">
                  <c:v>Організувати свято з друзями</c:v>
                </c:pt>
                <c:pt idx="8">
                  <c:v>Зробити педикюр</c:v>
                </c:pt>
                <c:pt idx="9">
                  <c:v>Відвідати в кінотеатр</c:v>
                </c:pt>
                <c:pt idx="10">
                  <c:v>Сходити на екскурсію</c:v>
                </c:pt>
                <c:pt idx="11">
                  <c:v>Відвідати музей </c:v>
                </c:pt>
                <c:pt idx="12">
                  <c:v>Відвідати косметолога</c:v>
                </c:pt>
                <c:pt idx="13">
                  <c:v>Записатися на водійські курси</c:v>
                </c:pt>
                <c:pt idx="14">
                  <c:v>Відвідати SPA-центр</c:v>
                </c:pt>
                <c:pt idx="15">
                  <c:v>Інше</c:v>
                </c:pt>
                <c:pt idx="16">
                  <c:v>Нічого з перерахованого</c:v>
                </c:pt>
              </c:strCache>
            </c:strRef>
          </c:cat>
          <c:val>
            <c:numRef>
              <c:f>Аркуш1!$D$2:$D$18</c:f>
              <c:numCache>
                <c:formatCode>###0.0%</c:formatCode>
                <c:ptCount val="17"/>
                <c:pt idx="0">
                  <c:v>0.43599883283429719</c:v>
                </c:pt>
                <c:pt idx="1">
                  <c:v>0.39279285243319773</c:v>
                </c:pt>
                <c:pt idx="2">
                  <c:v>0.31149074915553049</c:v>
                </c:pt>
                <c:pt idx="3">
                  <c:v>0.26016317600370642</c:v>
                </c:pt>
                <c:pt idx="4">
                  <c:v>0.27109172533431131</c:v>
                </c:pt>
                <c:pt idx="5">
                  <c:v>0.17696310178836741</c:v>
                </c:pt>
                <c:pt idx="6">
                  <c:v>0.14975101359493079</c:v>
                </c:pt>
                <c:pt idx="7">
                  <c:v>0.1591308632308952</c:v>
                </c:pt>
                <c:pt idx="8">
                  <c:v>9.2048812427983281E-2</c:v>
                </c:pt>
                <c:pt idx="9">
                  <c:v>7.8025419552116698E-2</c:v>
                </c:pt>
                <c:pt idx="10">
                  <c:v>8.343341254880636E-2</c:v>
                </c:pt>
                <c:pt idx="11">
                  <c:v>4.6899612268245058E-2</c:v>
                </c:pt>
                <c:pt idx="12">
                  <c:v>4.0208932429112741E-2</c:v>
                </c:pt>
                <c:pt idx="13">
                  <c:v>4.782067443129024E-2</c:v>
                </c:pt>
                <c:pt idx="14">
                  <c:v>1.909630364783977E-2</c:v>
                </c:pt>
                <c:pt idx="15">
                  <c:v>1.077968721194399E-2</c:v>
                </c:pt>
                <c:pt idx="16">
                  <c:v>0.1672950704330935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AB-42FC-A7E5-5FB6AE926FF0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45-54 роки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2.9115341545352745E-2"/>
                  <c:y val="3.31034446805924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FAB-42FC-A7E5-5FB6AE926FF0}"/>
                </c:ext>
              </c:extLst>
            </c:dLbl>
            <c:dLbl>
              <c:idx val="6"/>
              <c:layout>
                <c:manualLayout>
                  <c:x val="-2.7995520716685332E-2"/>
                  <c:y val="4.13793058507406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FAB-42FC-A7E5-5FB6AE926FF0}"/>
                </c:ext>
              </c:extLst>
            </c:dLbl>
            <c:dLbl>
              <c:idx val="7"/>
              <c:layout>
                <c:manualLayout>
                  <c:x val="-2.4636058230683173E-2"/>
                  <c:y val="4.13793058507406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FAB-42FC-A7E5-5FB6AE926FF0}"/>
                </c:ext>
              </c:extLst>
            </c:dLbl>
            <c:dLbl>
              <c:idx val="9"/>
              <c:layout>
                <c:manualLayout>
                  <c:x val="-3.0235074199151758E-2"/>
                  <c:y val="-2.68964673476549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452407614781633E-2"/>
                      <c:h val="3.95172370874572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B-8FAB-42FC-A7E5-5FB6AE926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Аркуш1!$A$2:$A$18</c:f>
              <c:strCache>
                <c:ptCount val="17"/>
                <c:pt idx="0">
                  <c:v>Зустрітися з рідними </c:v>
                </c:pt>
                <c:pt idx="1">
                  <c:v>Зустрітися з друзями</c:v>
                </c:pt>
                <c:pt idx="2">
                  <c:v>Сходити на пляж</c:v>
                </c:pt>
                <c:pt idx="3">
                  <c:v>Відвідати перукаря</c:v>
                </c:pt>
                <c:pt idx="4">
                  <c:v>Виїхати на природу</c:v>
                </c:pt>
                <c:pt idx="5">
                  <c:v>Відвідати кафе</c:v>
                </c:pt>
                <c:pt idx="6">
                  <c:v>Зробити манікюр</c:v>
                </c:pt>
                <c:pt idx="7">
                  <c:v>Організувати свято з друзями</c:v>
                </c:pt>
                <c:pt idx="8">
                  <c:v>Зробити педикюр</c:v>
                </c:pt>
                <c:pt idx="9">
                  <c:v>Відвідати в кінотеатр</c:v>
                </c:pt>
                <c:pt idx="10">
                  <c:v>Сходити на екскурсію</c:v>
                </c:pt>
                <c:pt idx="11">
                  <c:v>Відвідати музей </c:v>
                </c:pt>
                <c:pt idx="12">
                  <c:v>Відвідати косметолога</c:v>
                </c:pt>
                <c:pt idx="13">
                  <c:v>Записатися на водійські курси</c:v>
                </c:pt>
                <c:pt idx="14">
                  <c:v>Відвідати SPA-центр</c:v>
                </c:pt>
                <c:pt idx="15">
                  <c:v>Інше</c:v>
                </c:pt>
                <c:pt idx="16">
                  <c:v>Нічого з перерахованого</c:v>
                </c:pt>
              </c:strCache>
            </c:strRef>
          </c:cat>
          <c:val>
            <c:numRef>
              <c:f>Аркуш1!$E$2:$E$18</c:f>
              <c:numCache>
                <c:formatCode>###0.0%</c:formatCode>
                <c:ptCount val="17"/>
                <c:pt idx="0">
                  <c:v>0.47447361545053979</c:v>
                </c:pt>
                <c:pt idx="1">
                  <c:v>0.36555273087262891</c:v>
                </c:pt>
                <c:pt idx="2">
                  <c:v>0.24218451936358151</c:v>
                </c:pt>
                <c:pt idx="3">
                  <c:v>0.34347494138159651</c:v>
                </c:pt>
                <c:pt idx="4">
                  <c:v>0.2108115446969116</c:v>
                </c:pt>
                <c:pt idx="5">
                  <c:v>8.0538411985599648E-2</c:v>
                </c:pt>
                <c:pt idx="6">
                  <c:v>9.3208878079663271E-2</c:v>
                </c:pt>
                <c:pt idx="7">
                  <c:v>8.831893306060197E-2</c:v>
                </c:pt>
                <c:pt idx="8">
                  <c:v>4.0530206678607107E-2</c:v>
                </c:pt>
                <c:pt idx="9">
                  <c:v>3.7342676801081533E-2</c:v>
                </c:pt>
                <c:pt idx="10">
                  <c:v>3.3862310312722251E-2</c:v>
                </c:pt>
                <c:pt idx="11">
                  <c:v>3.9628322371241892E-2</c:v>
                </c:pt>
                <c:pt idx="12">
                  <c:v>1.720703768037684E-2</c:v>
                </c:pt>
                <c:pt idx="13">
                  <c:v>1.3116850526588531E-2</c:v>
                </c:pt>
                <c:pt idx="14">
                  <c:v>0</c:v>
                </c:pt>
                <c:pt idx="15" formatCode="####.0%">
                  <c:v>3.1551397754427048E-3</c:v>
                </c:pt>
                <c:pt idx="16">
                  <c:v>0.21256000375468079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AB-42FC-A7E5-5FB6AE926FF0}"/>
            </c:ext>
          </c:extLst>
        </c:ser>
        <c:ser>
          <c:idx val="4"/>
          <c:order val="4"/>
          <c:tx>
            <c:strRef>
              <c:f>Аркуш1!$F$1</c:f>
              <c:strCache>
                <c:ptCount val="1"/>
                <c:pt idx="0">
                  <c:v>55-60 роки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3.471444568868981E-2"/>
                  <c:y val="4.75862017283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FAB-42FC-A7E5-5FB6AE926FF0}"/>
                </c:ext>
              </c:extLst>
            </c:dLbl>
            <c:dLbl>
              <c:idx val="9"/>
              <c:layout>
                <c:manualLayout>
                  <c:x val="0"/>
                  <c:y val="1.65517223402961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FAB-42FC-A7E5-5FB6AE926FF0}"/>
                </c:ext>
              </c:extLst>
            </c:dLbl>
            <c:dLbl>
              <c:idx val="13"/>
              <c:layout>
                <c:manualLayout>
                  <c:x val="0"/>
                  <c:y val="1.034482646268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FAB-42FC-A7E5-5FB6AE926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Аркуш1!$A$2:$A$18</c:f>
              <c:strCache>
                <c:ptCount val="17"/>
                <c:pt idx="0">
                  <c:v>Зустрітися з рідними </c:v>
                </c:pt>
                <c:pt idx="1">
                  <c:v>Зустрітися з друзями</c:v>
                </c:pt>
                <c:pt idx="2">
                  <c:v>Сходити на пляж</c:v>
                </c:pt>
                <c:pt idx="3">
                  <c:v>Відвідати перукаря</c:v>
                </c:pt>
                <c:pt idx="4">
                  <c:v>Виїхати на природу</c:v>
                </c:pt>
                <c:pt idx="5">
                  <c:v>Відвідати кафе</c:v>
                </c:pt>
                <c:pt idx="6">
                  <c:v>Зробити манікюр</c:v>
                </c:pt>
                <c:pt idx="7">
                  <c:v>Організувати свято з друзями</c:v>
                </c:pt>
                <c:pt idx="8">
                  <c:v>Зробити педикюр</c:v>
                </c:pt>
                <c:pt idx="9">
                  <c:v>Відвідати в кінотеатр</c:v>
                </c:pt>
                <c:pt idx="10">
                  <c:v>Сходити на екскурсію</c:v>
                </c:pt>
                <c:pt idx="11">
                  <c:v>Відвідати музей </c:v>
                </c:pt>
                <c:pt idx="12">
                  <c:v>Відвідати косметолога</c:v>
                </c:pt>
                <c:pt idx="13">
                  <c:v>Записатися на водійські курси</c:v>
                </c:pt>
                <c:pt idx="14">
                  <c:v>Відвідати SPA-центр</c:v>
                </c:pt>
                <c:pt idx="15">
                  <c:v>Інше</c:v>
                </c:pt>
                <c:pt idx="16">
                  <c:v>Нічого з перерахованого</c:v>
                </c:pt>
              </c:strCache>
            </c:strRef>
          </c:cat>
          <c:val>
            <c:numRef>
              <c:f>Аркуш1!$F$2:$F$18</c:f>
              <c:numCache>
                <c:formatCode>###0.0%</c:formatCode>
                <c:ptCount val="17"/>
                <c:pt idx="0">
                  <c:v>0.5342306177877103</c:v>
                </c:pt>
                <c:pt idx="1">
                  <c:v>0.46968801979811431</c:v>
                </c:pt>
                <c:pt idx="2">
                  <c:v>0.22216803858520981</c:v>
                </c:pt>
                <c:pt idx="3">
                  <c:v>0.29613241737130969</c:v>
                </c:pt>
                <c:pt idx="4">
                  <c:v>0.13975312106035109</c:v>
                </c:pt>
                <c:pt idx="5">
                  <c:v>0.12066428056513739</c:v>
                </c:pt>
                <c:pt idx="6">
                  <c:v>0.1182182183206382</c:v>
                </c:pt>
                <c:pt idx="7">
                  <c:v>0.14529554112325541</c:v>
                </c:pt>
                <c:pt idx="8">
                  <c:v>7.0173562900908495E-2</c:v>
                </c:pt>
                <c:pt idx="9">
                  <c:v>1.9596724304052751E-2</c:v>
                </c:pt>
                <c:pt idx="10">
                  <c:v>4.1896873073209571E-2</c:v>
                </c:pt>
                <c:pt idx="11">
                  <c:v>7.6394570015946808E-2</c:v>
                </c:pt>
                <c:pt idx="12">
                  <c:v>5.4909916512456157E-2</c:v>
                </c:pt>
                <c:pt idx="13">
                  <c:v>0</c:v>
                </c:pt>
                <c:pt idx="14">
                  <c:v>2.379560243154423E-2</c:v>
                </c:pt>
                <c:pt idx="15">
                  <c:v>2.7009850887821971E-2</c:v>
                </c:pt>
                <c:pt idx="16">
                  <c:v>0.14700657121783139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FAB-42FC-A7E5-5FB6AE926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6606783"/>
        <c:axId val="1086618015"/>
        <c:extLst/>
      </c:lineChart>
      <c:catAx>
        <c:axId val="1086606783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086618015"/>
        <c:crosses val="autoZero"/>
        <c:auto val="1"/>
        <c:lblAlgn val="ctr"/>
        <c:lblOffset val="100"/>
        <c:noMultiLvlLbl val="0"/>
      </c:catAx>
      <c:valAx>
        <c:axId val="1086618015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08660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5073908174692048"/>
          <c:y val="1.6851477941734676E-2"/>
          <c:w val="0.14510638297872341"/>
          <c:h val="0.222819742294896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accent6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ot"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405613212122283"/>
          <c:y val="4.8267088021876015E-2"/>
          <c:w val="0.53955101357011215"/>
          <c:h val="0.915983196844085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Всього</c:v>
                </c:pt>
              </c:strCache>
            </c:strRef>
          </c:tx>
          <c:spPr>
            <a:gradFill rotWithShape="1">
              <a:gsLst>
                <a:gs pos="0">
                  <a:srgbClr val="FFC8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rgbClr val="FFC800"/>
                  </a:gs>
                  <a:gs pos="100000">
                    <a:srgbClr val="FF0000"/>
                  </a:gs>
                </a:gsLst>
                <a:lin ang="108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BE-486B-BF27-806CD42266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5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Лист1!$A$2:$A$16</c:f>
              <c:strCache>
                <c:ptCount val="15"/>
                <c:pt idx="0">
                  <c:v>Зробити огляд у лікаря</c:v>
                </c:pt>
                <c:pt idx="1">
                  <c:v>Оновити гардероб</c:v>
                </c:pt>
                <c:pt idx="2">
                  <c:v>Зробити ремонт житла</c:v>
                </c:pt>
                <c:pt idx="3">
                  <c:v>Придбати електроніку </c:v>
                </c:pt>
                <c:pt idx="4">
                  <c:v>Придбати побутову техніку</c:v>
                </c:pt>
                <c:pt idx="5">
                  <c:v>Поїхати у відпустку (по Україні)</c:v>
                </c:pt>
                <c:pt idx="6">
                  <c:v>Поїхати у відпустку (за кордон)</c:v>
                </c:pt>
                <c:pt idx="7">
                  <c:v>Купити страхування здоров'я (життя)</c:v>
                </c:pt>
                <c:pt idx="8">
                  <c:v>Придбати абонемент в спортзал</c:v>
                </c:pt>
                <c:pt idx="9">
                  <c:v>Купити меблі</c:v>
                </c:pt>
                <c:pt idx="10">
                  <c:v>Взяти кредит в банку</c:v>
                </c:pt>
                <c:pt idx="11">
                  <c:v>Купити автомобіль</c:v>
                </c:pt>
                <c:pt idx="12">
                  <c:v>Купити нерухомість</c:v>
                </c:pt>
                <c:pt idx="13">
                  <c:v>Інше</c:v>
                </c:pt>
                <c:pt idx="14">
                  <c:v>Нічого з перерахованого</c:v>
                </c:pt>
              </c:strCache>
            </c:strRef>
          </c:cat>
          <c:val>
            <c:numRef>
              <c:f>Лист1!$B$2:$B$16</c:f>
              <c:numCache>
                <c:formatCode>###0.0%</c:formatCode>
                <c:ptCount val="15"/>
                <c:pt idx="0">
                  <c:v>0.1960093570864509</c:v>
                </c:pt>
                <c:pt idx="1">
                  <c:v>0.1575437515725133</c:v>
                </c:pt>
                <c:pt idx="2">
                  <c:v>0.1133355458015364</c:v>
                </c:pt>
                <c:pt idx="3">
                  <c:v>8.2269512845562692E-2</c:v>
                </c:pt>
                <c:pt idx="4">
                  <c:v>6.2537874088477663E-2</c:v>
                </c:pt>
                <c:pt idx="5">
                  <c:v>5.7626198096183009E-2</c:v>
                </c:pt>
                <c:pt idx="6">
                  <c:v>3.6655211887098631E-2</c:v>
                </c:pt>
                <c:pt idx="7" formatCode="####.0%">
                  <c:v>3.6110813934935593E-2</c:v>
                </c:pt>
                <c:pt idx="8">
                  <c:v>3.1298967737967802E-2</c:v>
                </c:pt>
                <c:pt idx="9">
                  <c:v>3.1290278043937463E-2</c:v>
                </c:pt>
                <c:pt idx="10">
                  <c:v>3.0101622549553959E-2</c:v>
                </c:pt>
                <c:pt idx="11">
                  <c:v>2.6377313699494118E-2</c:v>
                </c:pt>
                <c:pt idx="12">
                  <c:v>8.5810559429697602E-3</c:v>
                </c:pt>
                <c:pt idx="13">
                  <c:v>1.1489732323387659E-2</c:v>
                </c:pt>
                <c:pt idx="14">
                  <c:v>0.50765954432724492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17-4ABA-ACE7-BBD725D0BF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"/>
        <c:overlap val="-20"/>
        <c:axId val="227893216"/>
        <c:axId val="2279023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Лист1!$C$1</c15:sqref>
                        </c15:formulaRef>
                      </c:ext>
                    </c:extLst>
                    <c:strCache>
                      <c:ptCount val="1"/>
                      <c:pt idx="0">
                        <c:v>Чоловіча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UA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Лист1!$A$2:$A$16</c15:sqref>
                        </c15:formulaRef>
                      </c:ext>
                    </c:extLst>
                    <c:strCache>
                      <c:ptCount val="15"/>
                      <c:pt idx="0">
                        <c:v>Зробити огляд у лікаря</c:v>
                      </c:pt>
                      <c:pt idx="1">
                        <c:v>Оновити гардероб</c:v>
                      </c:pt>
                      <c:pt idx="2">
                        <c:v>Зробити ремонт житла</c:v>
                      </c:pt>
                      <c:pt idx="3">
                        <c:v>Придбати електроніку </c:v>
                      </c:pt>
                      <c:pt idx="4">
                        <c:v>Придбати побутову техніку</c:v>
                      </c:pt>
                      <c:pt idx="5">
                        <c:v>Поїхати у відпустку (по Україні)</c:v>
                      </c:pt>
                      <c:pt idx="6">
                        <c:v>Поїхати у відпустку (за кордон)</c:v>
                      </c:pt>
                      <c:pt idx="7">
                        <c:v>Купити страхування здоров'я (життя)</c:v>
                      </c:pt>
                      <c:pt idx="8">
                        <c:v>Придбати абонемент в спортзал</c:v>
                      </c:pt>
                      <c:pt idx="9">
                        <c:v>Купити меблі</c:v>
                      </c:pt>
                      <c:pt idx="10">
                        <c:v>Взяти кредит в банку</c:v>
                      </c:pt>
                      <c:pt idx="11">
                        <c:v>Купити автомобіль</c:v>
                      </c:pt>
                      <c:pt idx="12">
                        <c:v>Купити нерухомість</c:v>
                      </c:pt>
                      <c:pt idx="13">
                        <c:v>Інше</c:v>
                      </c:pt>
                      <c:pt idx="14">
                        <c:v>Нічого з перерахованого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Лист1!$C$2:$C$16</c15:sqref>
                        </c15:formulaRef>
                      </c:ext>
                    </c:extLst>
                    <c:numCache>
                      <c:formatCode>###0.0%</c:formatCode>
                      <c:ptCount val="15"/>
                      <c:pt idx="0">
                        <c:v>0.16762688507287471</c:v>
                      </c:pt>
                      <c:pt idx="1">
                        <c:v>0.15148688492944579</c:v>
                      </c:pt>
                      <c:pt idx="2">
                        <c:v>0.14770873226254591</c:v>
                      </c:pt>
                      <c:pt idx="3">
                        <c:v>9.9827356003837811E-2</c:v>
                      </c:pt>
                      <c:pt idx="4">
                        <c:v>7.1239861263405771E-2</c:v>
                      </c:pt>
                      <c:pt idx="5">
                        <c:v>7.8515134939821374E-2</c:v>
                      </c:pt>
                      <c:pt idx="6">
                        <c:v>3.1625025348382838E-2</c:v>
                      </c:pt>
                      <c:pt idx="7" formatCode="####.0%">
                        <c:v>4.2554063476481642E-2</c:v>
                      </c:pt>
                      <c:pt idx="8">
                        <c:v>2.5859163878209811E-2</c:v>
                      </c:pt>
                      <c:pt idx="9">
                        <c:v>3.161430005505677E-2</c:v>
                      </c:pt>
                      <c:pt idx="10">
                        <c:v>3.9650520089131072E-2</c:v>
                      </c:pt>
                      <c:pt idx="11">
                        <c:v>3.660348219782128E-2</c:v>
                      </c:pt>
                      <c:pt idx="12">
                        <c:v>7.2338763954661366E-3</c:v>
                      </c:pt>
                      <c:pt idx="13" formatCode="####.0%">
                        <c:v>9.1986774922513809E-3</c:v>
                      </c:pt>
                      <c:pt idx="14">
                        <c:v>0.48545721727917601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017-4ABA-ACE7-BBD725D0BFB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Жіноча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UA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Лист1!$A$2:$A$16</c15:sqref>
                        </c15:formulaRef>
                      </c:ext>
                    </c:extLst>
                    <c:strCache>
                      <c:ptCount val="15"/>
                      <c:pt idx="0">
                        <c:v>Зробити огляд у лікаря</c:v>
                      </c:pt>
                      <c:pt idx="1">
                        <c:v>Оновити гардероб</c:v>
                      </c:pt>
                      <c:pt idx="2">
                        <c:v>Зробити ремонт житла</c:v>
                      </c:pt>
                      <c:pt idx="3">
                        <c:v>Придбати електроніку </c:v>
                      </c:pt>
                      <c:pt idx="4">
                        <c:v>Придбати побутову техніку</c:v>
                      </c:pt>
                      <c:pt idx="5">
                        <c:v>Поїхати у відпустку (по Україні)</c:v>
                      </c:pt>
                      <c:pt idx="6">
                        <c:v>Поїхати у відпустку (за кордон)</c:v>
                      </c:pt>
                      <c:pt idx="7">
                        <c:v>Купити страхування здоров'я (життя)</c:v>
                      </c:pt>
                      <c:pt idx="8">
                        <c:v>Придбати абонемент в спортзал</c:v>
                      </c:pt>
                      <c:pt idx="9">
                        <c:v>Купити меблі</c:v>
                      </c:pt>
                      <c:pt idx="10">
                        <c:v>Взяти кредит в банку</c:v>
                      </c:pt>
                      <c:pt idx="11">
                        <c:v>Купити автомобіль</c:v>
                      </c:pt>
                      <c:pt idx="12">
                        <c:v>Купити нерухомість</c:v>
                      </c:pt>
                      <c:pt idx="13">
                        <c:v>Інше</c:v>
                      </c:pt>
                      <c:pt idx="14">
                        <c:v>Нічого з перерахованого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Лист1!$D$2:$D$16</c15:sqref>
                        </c15:formulaRef>
                      </c:ext>
                    </c:extLst>
                    <c:numCache>
                      <c:formatCode>###0.0%</c:formatCode>
                      <c:ptCount val="15"/>
                      <c:pt idx="0">
                        <c:v>0.22225904218972739</c:v>
                      </c:pt>
                      <c:pt idx="1">
                        <c:v>0.1631454779484606</c:v>
                      </c:pt>
                      <c:pt idx="2">
                        <c:v>8.1545315543715594E-2</c:v>
                      </c:pt>
                      <c:pt idx="3">
                        <c:v>6.6031045182245299E-2</c:v>
                      </c:pt>
                      <c:pt idx="4">
                        <c:v>5.4489793463035063E-2</c:v>
                      </c:pt>
                      <c:pt idx="5">
                        <c:v>3.8306950145353541E-2</c:v>
                      </c:pt>
                      <c:pt idx="6">
                        <c:v>4.1307407530553057E-2</c:v>
                      </c:pt>
                      <c:pt idx="7" formatCode="####.0%">
                        <c:v>3.0151739213518741E-2</c:v>
                      </c:pt>
                      <c:pt idx="8">
                        <c:v>3.6330000210189783E-2</c:v>
                      </c:pt>
                      <c:pt idx="9">
                        <c:v>3.0990604507596109E-2</c:v>
                      </c:pt>
                      <c:pt idx="10">
                        <c:v>2.1270272222582279E-2</c:v>
                      </c:pt>
                      <c:pt idx="11">
                        <c:v>1.691958560710868E-2</c:v>
                      </c:pt>
                      <c:pt idx="12">
                        <c:v>9.8270023454758038E-3</c:v>
                      </c:pt>
                      <c:pt idx="13">
                        <c:v>1.360862696522506E-2</c:v>
                      </c:pt>
                      <c:pt idx="14">
                        <c:v>0.52819348842108216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017-4ABA-ACE7-BBD725D0BFBA}"/>
                  </c:ext>
                </c:extLst>
              </c15:ser>
            </c15:filteredBarSeries>
          </c:ext>
        </c:extLst>
      </c:barChart>
      <c:catAx>
        <c:axId val="227893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227902368"/>
        <c:crosses val="autoZero"/>
        <c:auto val="1"/>
        <c:lblAlgn val="ctr"/>
        <c:lblOffset val="100"/>
        <c:noMultiLvlLbl val="0"/>
      </c:catAx>
      <c:valAx>
        <c:axId val="227902368"/>
        <c:scaling>
          <c:orientation val="minMax"/>
        </c:scaling>
        <c:delete val="1"/>
        <c:axPos val="t"/>
        <c:numFmt formatCode="###0.0%" sourceLinked="1"/>
        <c:majorTickMark val="none"/>
        <c:minorTickMark val="none"/>
        <c:tickLblPos val="nextTo"/>
        <c:crossAx val="22789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491866705140531E-2"/>
          <c:y val="0"/>
          <c:w val="0.9435081332948595"/>
          <c:h val="0.62243582980456036"/>
        </c:manualLayout>
      </c:layout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18-24 роки</c:v>
                </c:pt>
              </c:strCache>
            </c:strRef>
          </c:tx>
          <c:spPr>
            <a:ln w="6350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">
                <a:solidFill>
                  <a:srgbClr val="00B05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0842116586047988E-3"/>
                  <c:y val="-3.53587108023032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543009054447917E-2"/>
                      <c:h val="4.22093571586422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A-F305-47BC-9B96-6B234512CB47}"/>
                </c:ext>
              </c:extLst>
            </c:dLbl>
            <c:dLbl>
              <c:idx val="3"/>
              <c:layout>
                <c:manualLayout>
                  <c:x val="-2.4394762318607981E-2"/>
                  <c:y val="-4.640810673014514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C439B3-C34F-4F47-A873-95D4A8035624}" type="VALUE">
                      <a:rPr lang="en-US" sz="1400" b="1">
                        <a:solidFill>
                          <a:srgbClr val="C00000"/>
                        </a:solidFill>
                      </a:rPr>
                      <a:pPr>
                        <a:defRPr sz="1400" b="1">
                          <a:solidFill>
                            <a:srgbClr val="C00000"/>
                          </a:solidFill>
                        </a:defRPr>
                      </a:pPr>
                      <a:t>[ЗНАЧЕННЯ]</a:t>
                    </a:fld>
                    <a:endParaRPr lang="ru-UA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637760616310296E-2"/>
                      <c:h val="4.662918513336916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9-F305-47BC-9B96-6B234512CB47}"/>
                </c:ext>
              </c:extLst>
            </c:dLbl>
            <c:dLbl>
              <c:idx val="6"/>
              <c:layout>
                <c:manualLayout>
                  <c:x val="-2.3852656489305655E-2"/>
                  <c:y val="-4.6408193734632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05-47BC-9B96-6B234512CB47}"/>
                </c:ext>
              </c:extLst>
            </c:dLbl>
            <c:dLbl>
              <c:idx val="7"/>
              <c:layout>
                <c:manualLayout>
                  <c:x val="-2.1684233172095977E-2"/>
                  <c:y val="-4.6408193734632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F305-47BC-9B96-6B234512CB47}"/>
                </c:ext>
              </c:extLst>
            </c:dLbl>
            <c:dLbl>
              <c:idx val="8"/>
              <c:layout>
                <c:manualLayout>
                  <c:x val="-1.0842116586048784E-3"/>
                  <c:y val="-3.09387958230886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F305-47BC-9B96-6B234512CB47}"/>
                </c:ext>
              </c:extLst>
            </c:dLbl>
            <c:dLbl>
              <c:idx val="14"/>
              <c:layout>
                <c:manualLayout>
                  <c:x val="0"/>
                  <c:y val="-3.20888988833315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F305-47BC-9B96-6B234512CB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Аркуш1!$A$2:$A$16</c:f>
              <c:strCache>
                <c:ptCount val="15"/>
                <c:pt idx="0">
                  <c:v>Огляд у лікаря</c:v>
                </c:pt>
                <c:pt idx="1">
                  <c:v>Оновити гардероб</c:v>
                </c:pt>
                <c:pt idx="2">
                  <c:v>Ремонт житла</c:v>
                </c:pt>
                <c:pt idx="3">
                  <c:v>Придбати електроніку </c:v>
                </c:pt>
                <c:pt idx="4">
                  <c:v>Придбатитехніку</c:v>
                </c:pt>
                <c:pt idx="5">
                  <c:v>Подорож по Україні</c:v>
                </c:pt>
                <c:pt idx="6">
                  <c:v>Подорож за кордон</c:v>
                </c:pt>
                <c:pt idx="7">
                  <c:v>Страхування </c:v>
                </c:pt>
                <c:pt idx="8">
                  <c:v>Спортзал</c:v>
                </c:pt>
                <c:pt idx="9">
                  <c:v>Купити меблі</c:v>
                </c:pt>
                <c:pt idx="10">
                  <c:v>Кредит в банку</c:v>
                </c:pt>
                <c:pt idx="11">
                  <c:v>Купити автомобіль</c:v>
                </c:pt>
                <c:pt idx="12">
                  <c:v>Купити нерухомість</c:v>
                </c:pt>
                <c:pt idx="13">
                  <c:v>Інше</c:v>
                </c:pt>
                <c:pt idx="14">
                  <c:v>Нічого з перерахованого</c:v>
                </c:pt>
              </c:strCache>
            </c:strRef>
          </c:cat>
          <c:val>
            <c:numRef>
              <c:f>Аркуш1!$B$2:$B$16</c:f>
              <c:numCache>
                <c:formatCode>###0.0%</c:formatCode>
                <c:ptCount val="15"/>
                <c:pt idx="0">
                  <c:v>0.1980843355556888</c:v>
                </c:pt>
                <c:pt idx="1">
                  <c:v>0.29474985581808072</c:v>
                </c:pt>
                <c:pt idx="2">
                  <c:v>0.1073248476767331</c:v>
                </c:pt>
                <c:pt idx="3">
                  <c:v>0.14940416384735231</c:v>
                </c:pt>
                <c:pt idx="4">
                  <c:v>6.6526654387120895E-2</c:v>
                </c:pt>
                <c:pt idx="5">
                  <c:v>0.10361774893368079</c:v>
                </c:pt>
                <c:pt idx="6">
                  <c:v>0.1107778779338979</c:v>
                </c:pt>
                <c:pt idx="7">
                  <c:v>0.1010733253063808</c:v>
                </c:pt>
                <c:pt idx="8">
                  <c:v>9.5253876732517465E-2</c:v>
                </c:pt>
                <c:pt idx="9">
                  <c:v>3.2815603906502858E-2</c:v>
                </c:pt>
                <c:pt idx="10">
                  <c:v>2.2285479059546441E-2</c:v>
                </c:pt>
                <c:pt idx="11">
                  <c:v>1.6515501460038131E-2</c:v>
                </c:pt>
                <c:pt idx="12">
                  <c:v>1.9057290958618491E-2</c:v>
                </c:pt>
                <c:pt idx="13">
                  <c:v>0</c:v>
                </c:pt>
                <c:pt idx="14">
                  <c:v>0.31355601270377781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305-47BC-9B96-6B234512CB47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25-34 роки </c:v>
                </c:pt>
              </c:strCache>
            </c:strRef>
          </c:tx>
          <c:spPr>
            <a:ln w="63500" cap="rnd">
              <a:solidFill>
                <a:srgbClr val="FF66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4D00"/>
              </a:solidFill>
              <a:ln w="25400">
                <a:solidFill>
                  <a:srgbClr val="FF4D00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44213809953917E-2"/>
                  <c:y val="-3.53586237978154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F305-47BC-9B96-6B234512CB47}"/>
                </c:ext>
              </c:extLst>
            </c:dLbl>
            <c:dLbl>
              <c:idx val="11"/>
              <c:layout>
                <c:manualLayout>
                  <c:x val="-2.1684190486597765E-2"/>
                  <c:y val="-4.30932357490999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110246397770792E-2"/>
                      <c:h val="3.99994431712787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3-F305-47BC-9B96-6B234512CB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Аркуш1!$A$2:$A$16</c:f>
              <c:strCache>
                <c:ptCount val="15"/>
                <c:pt idx="0">
                  <c:v>Огляд у лікаря</c:v>
                </c:pt>
                <c:pt idx="1">
                  <c:v>Оновити гардероб</c:v>
                </c:pt>
                <c:pt idx="2">
                  <c:v>Ремонт житла</c:v>
                </c:pt>
                <c:pt idx="3">
                  <c:v>Придбати електроніку </c:v>
                </c:pt>
                <c:pt idx="4">
                  <c:v>Придбатитехніку</c:v>
                </c:pt>
                <c:pt idx="5">
                  <c:v>Подорож по Україні</c:v>
                </c:pt>
                <c:pt idx="6">
                  <c:v>Подорож за кордон</c:v>
                </c:pt>
                <c:pt idx="7">
                  <c:v>Страхування </c:v>
                </c:pt>
                <c:pt idx="8">
                  <c:v>Спортзал</c:v>
                </c:pt>
                <c:pt idx="9">
                  <c:v>Купити меблі</c:v>
                </c:pt>
                <c:pt idx="10">
                  <c:v>Кредит в банку</c:v>
                </c:pt>
                <c:pt idx="11">
                  <c:v>Купити автомобіль</c:v>
                </c:pt>
                <c:pt idx="12">
                  <c:v>Купити нерухомість</c:v>
                </c:pt>
                <c:pt idx="13">
                  <c:v>Інше</c:v>
                </c:pt>
                <c:pt idx="14">
                  <c:v>Нічого з перерахованого</c:v>
                </c:pt>
              </c:strCache>
            </c:strRef>
          </c:cat>
          <c:val>
            <c:numRef>
              <c:f>Аркуш1!$C$2:$C$16</c:f>
              <c:numCache>
                <c:formatCode>###0.0%</c:formatCode>
                <c:ptCount val="15"/>
                <c:pt idx="0">
                  <c:v>0.1803202658026917</c:v>
                </c:pt>
                <c:pt idx="1">
                  <c:v>0.16693758597197719</c:v>
                </c:pt>
                <c:pt idx="2">
                  <c:v>0.1160283013774375</c:v>
                </c:pt>
                <c:pt idx="3">
                  <c:v>0.10959836357534419</c:v>
                </c:pt>
                <c:pt idx="4">
                  <c:v>6.5986766596810506E-2</c:v>
                </c:pt>
                <c:pt idx="5">
                  <c:v>9.680547833820817E-2</c:v>
                </c:pt>
                <c:pt idx="6">
                  <c:v>3.0692016970518252E-2</c:v>
                </c:pt>
                <c:pt idx="7" formatCode="####.0%">
                  <c:v>2.3561564479789649E-2</c:v>
                </c:pt>
                <c:pt idx="8">
                  <c:v>3.2288333904097202E-2</c:v>
                </c:pt>
                <c:pt idx="9">
                  <c:v>5.5545213984857608E-2</c:v>
                </c:pt>
                <c:pt idx="10">
                  <c:v>3.9518780689234811E-2</c:v>
                </c:pt>
                <c:pt idx="11">
                  <c:v>6.2622485538767494E-2</c:v>
                </c:pt>
                <c:pt idx="12">
                  <c:v>3.2418807702843631E-3</c:v>
                </c:pt>
                <c:pt idx="13">
                  <c:v>1.592492786597037E-2</c:v>
                </c:pt>
                <c:pt idx="14">
                  <c:v>0.48259271846151142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305-47BC-9B96-6B234512CB47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35-44 роки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25400">
                <a:solidFill>
                  <a:srgbClr val="7030A0"/>
                </a:solidFill>
              </a:ln>
              <a:effectLst/>
            </c:spPr>
          </c:marker>
          <c:cat>
            <c:strRef>
              <c:f>Аркуш1!$A$2:$A$16</c:f>
              <c:strCache>
                <c:ptCount val="15"/>
                <c:pt idx="0">
                  <c:v>Огляд у лікаря</c:v>
                </c:pt>
                <c:pt idx="1">
                  <c:v>Оновити гардероб</c:v>
                </c:pt>
                <c:pt idx="2">
                  <c:v>Ремонт житла</c:v>
                </c:pt>
                <c:pt idx="3">
                  <c:v>Придбати електроніку </c:v>
                </c:pt>
                <c:pt idx="4">
                  <c:v>Придбатитехніку</c:v>
                </c:pt>
                <c:pt idx="5">
                  <c:v>Подорож по Україні</c:v>
                </c:pt>
                <c:pt idx="6">
                  <c:v>Подорож за кордон</c:v>
                </c:pt>
                <c:pt idx="7">
                  <c:v>Страхування </c:v>
                </c:pt>
                <c:pt idx="8">
                  <c:v>Спортзал</c:v>
                </c:pt>
                <c:pt idx="9">
                  <c:v>Купити меблі</c:v>
                </c:pt>
                <c:pt idx="10">
                  <c:v>Кредит в банку</c:v>
                </c:pt>
                <c:pt idx="11">
                  <c:v>Купити автомобіль</c:v>
                </c:pt>
                <c:pt idx="12">
                  <c:v>Купити нерухомість</c:v>
                </c:pt>
                <c:pt idx="13">
                  <c:v>Інше</c:v>
                </c:pt>
                <c:pt idx="14">
                  <c:v>Нічого з перерахованого</c:v>
                </c:pt>
              </c:strCache>
            </c:strRef>
          </c:cat>
          <c:val>
            <c:numRef>
              <c:f>Аркуш1!$D$2:$D$16</c:f>
              <c:numCache>
                <c:formatCode>###0.0%</c:formatCode>
                <c:ptCount val="15"/>
                <c:pt idx="0">
                  <c:v>0.16975471393945579</c:v>
                </c:pt>
                <c:pt idx="1">
                  <c:v>0.1606278043179549</c:v>
                </c:pt>
                <c:pt idx="2">
                  <c:v>0.14138915785319631</c:v>
                </c:pt>
                <c:pt idx="3">
                  <c:v>9.4917122377521507E-2</c:v>
                </c:pt>
                <c:pt idx="4">
                  <c:v>6.3489218532359157E-2</c:v>
                </c:pt>
                <c:pt idx="5">
                  <c:v>4.2169114724170918E-2</c:v>
                </c:pt>
                <c:pt idx="6">
                  <c:v>2.7248889262224671E-2</c:v>
                </c:pt>
                <c:pt idx="7" formatCode="####.0%">
                  <c:v>4.8388238912075623E-2</c:v>
                </c:pt>
                <c:pt idx="8">
                  <c:v>3.3130168216321303E-2</c:v>
                </c:pt>
                <c:pt idx="9">
                  <c:v>3.2219949867975529E-2</c:v>
                </c:pt>
                <c:pt idx="10">
                  <c:v>3.6929730578762539E-2</c:v>
                </c:pt>
                <c:pt idx="11">
                  <c:v>1.1491859750954901E-2</c:v>
                </c:pt>
                <c:pt idx="12">
                  <c:v>9.4084414939709093E-3</c:v>
                </c:pt>
                <c:pt idx="13" formatCode="####.0%">
                  <c:v>7.0542001742581913E-3</c:v>
                </c:pt>
                <c:pt idx="14">
                  <c:v>0.52832637967918328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305-47BC-9B96-6B234512CB47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45-54 роки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0842116586047591E-3"/>
                  <c:y val="1.32594839241807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F305-47BC-9B96-6B234512CB47}"/>
                </c:ext>
              </c:extLst>
            </c:dLbl>
            <c:dLbl>
              <c:idx val="14"/>
              <c:layout>
                <c:manualLayout>
                  <c:x val="-1.2033343991355977E-2"/>
                  <c:y val="-3.6673027295236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305-47BC-9B96-6B234512CB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Аркуш1!$A$2:$A$16</c:f>
              <c:strCache>
                <c:ptCount val="15"/>
                <c:pt idx="0">
                  <c:v>Огляд у лікаря</c:v>
                </c:pt>
                <c:pt idx="1">
                  <c:v>Оновити гардероб</c:v>
                </c:pt>
                <c:pt idx="2">
                  <c:v>Ремонт житла</c:v>
                </c:pt>
                <c:pt idx="3">
                  <c:v>Придбати електроніку </c:v>
                </c:pt>
                <c:pt idx="4">
                  <c:v>Придбатитехніку</c:v>
                </c:pt>
                <c:pt idx="5">
                  <c:v>Подорож по Україні</c:v>
                </c:pt>
                <c:pt idx="6">
                  <c:v>Подорож за кордон</c:v>
                </c:pt>
                <c:pt idx="7">
                  <c:v>Страхування </c:v>
                </c:pt>
                <c:pt idx="8">
                  <c:v>Спортзал</c:v>
                </c:pt>
                <c:pt idx="9">
                  <c:v>Купити меблі</c:v>
                </c:pt>
                <c:pt idx="10">
                  <c:v>Кредит в банку</c:v>
                </c:pt>
                <c:pt idx="11">
                  <c:v>Купити автомобіль</c:v>
                </c:pt>
                <c:pt idx="12">
                  <c:v>Купити нерухомість</c:v>
                </c:pt>
                <c:pt idx="13">
                  <c:v>Інше</c:v>
                </c:pt>
                <c:pt idx="14">
                  <c:v>Нічого з перерахованого</c:v>
                </c:pt>
              </c:strCache>
            </c:strRef>
          </c:cat>
          <c:val>
            <c:numRef>
              <c:f>Аркуш1!$E$2:$E$16</c:f>
              <c:numCache>
                <c:formatCode>###0.0%</c:formatCode>
                <c:ptCount val="15"/>
                <c:pt idx="0">
                  <c:v>0.1898066636916784</c:v>
                </c:pt>
                <c:pt idx="1">
                  <c:v>0.1075301334008123</c:v>
                </c:pt>
                <c:pt idx="2">
                  <c:v>7.6462434640256691E-2</c:v>
                </c:pt>
                <c:pt idx="3">
                  <c:v>2.9182877211795709E-2</c:v>
                </c:pt>
                <c:pt idx="4">
                  <c:v>5.7617905443428319E-2</c:v>
                </c:pt>
                <c:pt idx="5">
                  <c:v>3.2559855994174339E-2</c:v>
                </c:pt>
                <c:pt idx="6">
                  <c:v>2.41657348884757E-2</c:v>
                </c:pt>
                <c:pt idx="7" formatCode="####.0%">
                  <c:v>1.9631720624384719E-2</c:v>
                </c:pt>
                <c:pt idx="8">
                  <c:v>1.6309133726298199E-2</c:v>
                </c:pt>
                <c:pt idx="9">
                  <c:v>1.551105551393908E-2</c:v>
                </c:pt>
                <c:pt idx="10">
                  <c:v>1.9929929295029149E-2</c:v>
                </c:pt>
                <c:pt idx="11">
                  <c:v>2.8488399466555379E-2</c:v>
                </c:pt>
                <c:pt idx="12">
                  <c:v>4.2137904579861388E-3</c:v>
                </c:pt>
                <c:pt idx="13" formatCode="####.0%">
                  <c:v>3.1976499459566909E-3</c:v>
                </c:pt>
                <c:pt idx="14">
                  <c:v>0.61883869649834211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305-47BC-9B96-6B234512CB47}"/>
            </c:ext>
          </c:extLst>
        </c:ser>
        <c:ser>
          <c:idx val="4"/>
          <c:order val="4"/>
          <c:tx>
            <c:strRef>
              <c:f>Аркуш1!$F$1</c:f>
              <c:strCache>
                <c:ptCount val="1"/>
                <c:pt idx="0">
                  <c:v>55-60 роки</c:v>
                </c:pt>
              </c:strCache>
            </c:strRef>
          </c:tx>
          <c:spPr>
            <a:ln w="63500" cap="rnd">
              <a:solidFill>
                <a:srgbClr val="3399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399FF"/>
              </a:solidFill>
              <a:ln w="25400">
                <a:solidFill>
                  <a:srgbClr val="3399FF">
                    <a:alpha val="89000"/>
                  </a:srgb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3399FF"/>
                </a:solidFill>
                <a:ln w="25400">
                  <a:solidFill>
                    <a:srgbClr val="3399FF">
                      <a:alpha val="89000"/>
                    </a:srgb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3399FF">
                    <a:alpha val="9700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F305-47BC-9B96-6B234512CB47}"/>
              </c:ext>
            </c:extLst>
          </c:dPt>
          <c:dLbls>
            <c:dLbl>
              <c:idx val="0"/>
              <c:layout>
                <c:manualLayout>
                  <c:x val="-1.8431598196281582E-2"/>
                  <c:y val="-4.6408193734632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F305-47BC-9B96-6B234512CB47}"/>
                </c:ext>
              </c:extLst>
            </c:dLbl>
            <c:dLbl>
              <c:idx val="8"/>
              <c:layout>
                <c:manualLayout>
                  <c:x val="1.0842116586047988E-3"/>
                  <c:y val="2.6451162720824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F305-47BC-9B96-6B234512CB47}"/>
                </c:ext>
              </c:extLst>
            </c:dLbl>
            <c:dLbl>
              <c:idx val="13"/>
              <c:layout>
                <c:manualLayout>
                  <c:x val="-5.9004676623201607E-2"/>
                  <c:y val="-5.9018624180635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305-47BC-9B96-6B234512CB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Аркуш1!$A$2:$A$16</c:f>
              <c:strCache>
                <c:ptCount val="15"/>
                <c:pt idx="0">
                  <c:v>Огляд у лікаря</c:v>
                </c:pt>
                <c:pt idx="1">
                  <c:v>Оновити гардероб</c:v>
                </c:pt>
                <c:pt idx="2">
                  <c:v>Ремонт житла</c:v>
                </c:pt>
                <c:pt idx="3">
                  <c:v>Придбати електроніку </c:v>
                </c:pt>
                <c:pt idx="4">
                  <c:v>Придбатитехніку</c:v>
                </c:pt>
                <c:pt idx="5">
                  <c:v>Подорож по Україні</c:v>
                </c:pt>
                <c:pt idx="6">
                  <c:v>Подорож за кордон</c:v>
                </c:pt>
                <c:pt idx="7">
                  <c:v>Страхування </c:v>
                </c:pt>
                <c:pt idx="8">
                  <c:v>Спортзал</c:v>
                </c:pt>
                <c:pt idx="9">
                  <c:v>Купити меблі</c:v>
                </c:pt>
                <c:pt idx="10">
                  <c:v>Кредит в банку</c:v>
                </c:pt>
                <c:pt idx="11">
                  <c:v>Купити автомобіль</c:v>
                </c:pt>
                <c:pt idx="12">
                  <c:v>Купити нерухомість</c:v>
                </c:pt>
                <c:pt idx="13">
                  <c:v>Інше</c:v>
                </c:pt>
                <c:pt idx="14">
                  <c:v>Нічого з перерахованого</c:v>
                </c:pt>
              </c:strCache>
            </c:strRef>
          </c:cat>
          <c:val>
            <c:numRef>
              <c:f>Аркуш1!$F$2:$F$16</c:f>
              <c:numCache>
                <c:formatCode>###0.0%</c:formatCode>
                <c:ptCount val="15"/>
                <c:pt idx="0">
                  <c:v>0.28824030323654509</c:v>
                </c:pt>
                <c:pt idx="1">
                  <c:v>0.10957868675208381</c:v>
                </c:pt>
                <c:pt idx="2">
                  <c:v>0.1150397550673745</c:v>
                </c:pt>
                <c:pt idx="3">
                  <c:v>4.3577076823617882E-2</c:v>
                </c:pt>
                <c:pt idx="4">
                  <c:v>5.9616420124905013E-2</c:v>
                </c:pt>
                <c:pt idx="5">
                  <c:v>2.86142568498363E-2</c:v>
                </c:pt>
                <c:pt idx="6">
                  <c:v>2.9231313571704581E-2</c:v>
                </c:pt>
                <c:pt idx="7">
                  <c:v>7.4736637014325927E-3</c:v>
                </c:pt>
                <c:pt idx="8">
                  <c:v>0</c:v>
                </c:pt>
                <c:pt idx="9">
                  <c:v>1.262522967947937E-2</c:v>
                </c:pt>
                <c:pt idx="10" formatCode="####.0%">
                  <c:v>2.2428459686719329E-2</c:v>
                </c:pt>
                <c:pt idx="11">
                  <c:v>0</c:v>
                </c:pt>
                <c:pt idx="12">
                  <c:v>1.503262015706246E-2</c:v>
                </c:pt>
                <c:pt idx="13">
                  <c:v>3.6374955190546891E-2</c:v>
                </c:pt>
                <c:pt idx="14">
                  <c:v>0.47435309500316181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305-47BC-9B96-6B234512C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06783"/>
        <c:axId val="1086618015"/>
        <c:extLst/>
      </c:lineChart>
      <c:catAx>
        <c:axId val="108660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086618015"/>
        <c:crosses val="autoZero"/>
        <c:auto val="1"/>
        <c:lblAlgn val="ctr"/>
        <c:lblOffset val="100"/>
        <c:noMultiLvlLbl val="0"/>
      </c:catAx>
      <c:valAx>
        <c:axId val="1086618015"/>
        <c:scaling>
          <c:orientation val="minMax"/>
        </c:scaling>
        <c:delete val="1"/>
        <c:axPos val="l"/>
        <c:numFmt formatCode="###0.0%" sourceLinked="1"/>
        <c:majorTickMark val="none"/>
        <c:minorTickMark val="none"/>
        <c:tickLblPos val="nextTo"/>
        <c:crossAx val="108660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676899803475959E-2"/>
          <c:y val="1.6669081249295267E-2"/>
          <c:w val="0.59369262001881573"/>
          <c:h val="4.31934584898710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80134863214686"/>
          <c:y val="8.3967093458122505E-2"/>
          <c:w val="0.67877333901077008"/>
          <c:h val="0.90846438970459542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Чоловіча</c:v>
                </c:pt>
              </c:strCache>
            </c:strRef>
          </c:tx>
          <c:spPr>
            <a:solidFill>
              <a:srgbClr val="FF4D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elete val="1"/>
          </c:dLbls>
          <c:cat>
            <c:strRef>
              <c:f>Лист1!$A$2:$A$26</c:f>
              <c:strCache>
                <c:ptCount val="25"/>
                <c:pt idx="0">
                  <c:v>Хлібобулочні вироби</c:v>
                </c:pt>
                <c:pt idx="1">
                  <c:v>Яйця</c:v>
                </c:pt>
                <c:pt idx="2">
                  <c:v>Молочні продукти</c:v>
                </c:pt>
                <c:pt idx="3">
                  <c:v>М'ясні продукти</c:v>
                </c:pt>
                <c:pt idx="4">
                  <c:v>Овочі, гриби</c:v>
                </c:pt>
                <c:pt idx="5">
                  <c:v>Макаронні вироби</c:v>
                </c:pt>
                <c:pt idx="6">
                  <c:v>Крупи</c:v>
                </c:pt>
                <c:pt idx="7">
                  <c:v>Фрукти, ягоди</c:v>
                </c:pt>
                <c:pt idx="8">
                  <c:v>Олія </c:v>
                </c:pt>
                <c:pt idx="9">
                  <c:v>Кава, кавові напої</c:v>
                </c:pt>
                <c:pt idx="10">
                  <c:v>Кондитерські вироби</c:v>
                </c:pt>
                <c:pt idx="11">
                  <c:v>Чай</c:v>
                </c:pt>
                <c:pt idx="12">
                  <c:v>Мінеральна вода</c:v>
                </c:pt>
                <c:pt idx="13">
                  <c:v>Борошно</c:v>
                </c:pt>
                <c:pt idx="14">
                  <c:v>Солодка вода</c:v>
                </c:pt>
                <c:pt idx="15">
                  <c:v>Соки та соковмісні напої</c:v>
                </c:pt>
                <c:pt idx="16">
                  <c:v>Снеки </c:v>
                </c:pt>
                <c:pt idx="17">
                  <c:v>Риба </c:v>
                </c:pt>
                <c:pt idx="18">
                  <c:v>Консервовані продукти</c:v>
                </c:pt>
                <c:pt idx="19">
                  <c:v>Крабові палички</c:v>
                </c:pt>
                <c:pt idx="20">
                  <c:v>Морепродукти</c:v>
                </c:pt>
                <c:pt idx="21">
                  <c:v>Бобові</c:v>
                </c:pt>
                <c:pt idx="22">
                  <c:v>Рибні паштети, рибні пасти</c:v>
                </c:pt>
                <c:pt idx="23">
                  <c:v>Ікра риб</c:v>
                </c:pt>
                <c:pt idx="24">
                  <c:v>Нічого з перерахованого</c:v>
                </c:pt>
              </c:strCache>
            </c:strRef>
          </c:cat>
          <c:val>
            <c:numRef>
              <c:f>Лист1!$C$2:$C$26</c:f>
              <c:numCache>
                <c:formatCode>###0.0%</c:formatCode>
                <c:ptCount val="25"/>
                <c:pt idx="0">
                  <c:v>0.78673113567383657</c:v>
                </c:pt>
                <c:pt idx="1">
                  <c:v>0.67640718823895485</c:v>
                </c:pt>
                <c:pt idx="2">
                  <c:v>0.58794429834010264</c:v>
                </c:pt>
                <c:pt idx="3">
                  <c:v>0.590281056737744</c:v>
                </c:pt>
                <c:pt idx="4">
                  <c:v>0.51621364259708435</c:v>
                </c:pt>
                <c:pt idx="5">
                  <c:v>0.54915854153478483</c:v>
                </c:pt>
                <c:pt idx="6">
                  <c:v>0.53937470263599774</c:v>
                </c:pt>
                <c:pt idx="7">
                  <c:v>0.49127103263942828</c:v>
                </c:pt>
                <c:pt idx="8">
                  <c:v>0.52285408154514923</c:v>
                </c:pt>
                <c:pt idx="9">
                  <c:v>0.50037611072243782</c:v>
                </c:pt>
                <c:pt idx="10">
                  <c:v>0.45750190801502127</c:v>
                </c:pt>
                <c:pt idx="11">
                  <c:v>0.48197514944097369</c:v>
                </c:pt>
                <c:pt idx="12">
                  <c:v>0.45334400195615238</c:v>
                </c:pt>
                <c:pt idx="13">
                  <c:v>0.3557539742239994</c:v>
                </c:pt>
                <c:pt idx="14">
                  <c:v>0.37500081214066461</c:v>
                </c:pt>
                <c:pt idx="15">
                  <c:v>0.25351282551072968</c:v>
                </c:pt>
                <c:pt idx="16">
                  <c:v>0.26951904330884541</c:v>
                </c:pt>
                <c:pt idx="17">
                  <c:v>0.25307728579312122</c:v>
                </c:pt>
                <c:pt idx="18">
                  <c:v>0.24038892048713231</c:v>
                </c:pt>
                <c:pt idx="19">
                  <c:v>0.12123441574567401</c:v>
                </c:pt>
                <c:pt idx="20">
                  <c:v>8.4604915143395784E-2</c:v>
                </c:pt>
                <c:pt idx="21">
                  <c:v>9.1088495374207476E-2</c:v>
                </c:pt>
                <c:pt idx="22">
                  <c:v>7.1350261717839286E-2</c:v>
                </c:pt>
                <c:pt idx="23">
                  <c:v>4.4596598176713312E-2</c:v>
                </c:pt>
                <c:pt idx="24">
                  <c:v>3.3219799980094437E-2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EF8D-4412-80E8-E94B6F564BF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Жіноча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106-402A-B348-66B04C0B3D9D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106-402A-B348-66B04C0B3D9D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106-402A-B348-66B04C0B3D9D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106-402A-B348-66B04C0B3D9D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106-402A-B348-66B04C0B3D9D}"/>
                </c:ext>
              </c:extLst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106-402A-B348-66B04C0B3D9D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106-402A-B348-66B04C0B3D9D}"/>
                </c:ext>
              </c:extLst>
            </c:dLbl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9106-402A-B348-66B04C0B3D9D}"/>
                </c:ext>
              </c:extLst>
            </c:dLbl>
            <c:dLbl>
              <c:idx val="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106-402A-B348-66B04C0B3D9D}"/>
                </c:ext>
              </c:extLst>
            </c:dLbl>
            <c:dLbl>
              <c:idx val="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106-402A-B348-66B04C0B3D9D}"/>
                </c:ext>
              </c:extLst>
            </c:dLbl>
            <c:dLbl>
              <c:idx val="1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9106-402A-B348-66B04C0B3D9D}"/>
                </c:ext>
              </c:extLst>
            </c:dLbl>
            <c:dLbl>
              <c:idx val="1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9106-402A-B348-66B04C0B3D9D}"/>
                </c:ext>
              </c:extLst>
            </c:dLbl>
            <c:dLbl>
              <c:idx val="2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00" b="1" i="0" u="none" strike="noStrike" kern="1200" spc="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UA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9106-402A-B348-66B04C0B3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spc="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Лист1!$A$2:$A$26</c:f>
              <c:strCache>
                <c:ptCount val="25"/>
                <c:pt idx="0">
                  <c:v>Хлібобулочні вироби</c:v>
                </c:pt>
                <c:pt idx="1">
                  <c:v>Яйця</c:v>
                </c:pt>
                <c:pt idx="2">
                  <c:v>Молочні продукти</c:v>
                </c:pt>
                <c:pt idx="3">
                  <c:v>М'ясні продукти</c:v>
                </c:pt>
                <c:pt idx="4">
                  <c:v>Овочі, гриби</c:v>
                </c:pt>
                <c:pt idx="5">
                  <c:v>Макаронні вироби</c:v>
                </c:pt>
                <c:pt idx="6">
                  <c:v>Крупи</c:v>
                </c:pt>
                <c:pt idx="7">
                  <c:v>Фрукти, ягоди</c:v>
                </c:pt>
                <c:pt idx="8">
                  <c:v>Олія </c:v>
                </c:pt>
                <c:pt idx="9">
                  <c:v>Кава, кавові напої</c:v>
                </c:pt>
                <c:pt idx="10">
                  <c:v>Кондитерські вироби</c:v>
                </c:pt>
                <c:pt idx="11">
                  <c:v>Чай</c:v>
                </c:pt>
                <c:pt idx="12">
                  <c:v>Мінеральна вода</c:v>
                </c:pt>
                <c:pt idx="13">
                  <c:v>Борошно</c:v>
                </c:pt>
                <c:pt idx="14">
                  <c:v>Солодка вода</c:v>
                </c:pt>
                <c:pt idx="15">
                  <c:v>Соки та соковмісні напої</c:v>
                </c:pt>
                <c:pt idx="16">
                  <c:v>Снеки </c:v>
                </c:pt>
                <c:pt idx="17">
                  <c:v>Риба </c:v>
                </c:pt>
                <c:pt idx="18">
                  <c:v>Консервовані продукти</c:v>
                </c:pt>
                <c:pt idx="19">
                  <c:v>Крабові палички</c:v>
                </c:pt>
                <c:pt idx="20">
                  <c:v>Морепродукти</c:v>
                </c:pt>
                <c:pt idx="21">
                  <c:v>Бобові</c:v>
                </c:pt>
                <c:pt idx="22">
                  <c:v>Рибні паштети, рибні пасти</c:v>
                </c:pt>
                <c:pt idx="23">
                  <c:v>Ікра риб</c:v>
                </c:pt>
                <c:pt idx="24">
                  <c:v>Нічого з перерахованого</c:v>
                </c:pt>
              </c:strCache>
            </c:strRef>
          </c:cat>
          <c:val>
            <c:numRef>
              <c:f>Лист1!$D$2:$D$26</c:f>
              <c:numCache>
                <c:formatCode>###0.0%</c:formatCode>
                <c:ptCount val="25"/>
                <c:pt idx="0">
                  <c:v>0.8545491204232466</c:v>
                </c:pt>
                <c:pt idx="1">
                  <c:v>0.75621419849109694</c:v>
                </c:pt>
                <c:pt idx="2">
                  <c:v>0.70313680218662999</c:v>
                </c:pt>
                <c:pt idx="3">
                  <c:v>0.68463100617999584</c:v>
                </c:pt>
                <c:pt idx="4">
                  <c:v>0.67374269232838757</c:v>
                </c:pt>
                <c:pt idx="5">
                  <c:v>0.62794626273926124</c:v>
                </c:pt>
                <c:pt idx="6">
                  <c:v>0.62811819493339849</c:v>
                </c:pt>
                <c:pt idx="7">
                  <c:v>0.66228012705928851</c:v>
                </c:pt>
                <c:pt idx="8">
                  <c:v>0.58847771476433308</c:v>
                </c:pt>
                <c:pt idx="9">
                  <c:v>0.59936457429706891</c:v>
                </c:pt>
                <c:pt idx="10">
                  <c:v>0.59725525323832218</c:v>
                </c:pt>
                <c:pt idx="11">
                  <c:v>0.53487905676395087</c:v>
                </c:pt>
                <c:pt idx="12">
                  <c:v>0.50421760295159135</c:v>
                </c:pt>
                <c:pt idx="13">
                  <c:v>0.40020251371590959</c:v>
                </c:pt>
                <c:pt idx="14">
                  <c:v>0.36910754013271441</c:v>
                </c:pt>
                <c:pt idx="15">
                  <c:v>0.30955392554871758</c:v>
                </c:pt>
                <c:pt idx="16">
                  <c:v>0.28975409163748977</c:v>
                </c:pt>
                <c:pt idx="17">
                  <c:v>0.27423761394128898</c:v>
                </c:pt>
                <c:pt idx="18">
                  <c:v>0.24258753501824129</c:v>
                </c:pt>
                <c:pt idx="19">
                  <c:v>0.1082045221312027</c:v>
                </c:pt>
                <c:pt idx="20">
                  <c:v>0.1046301949649731</c:v>
                </c:pt>
                <c:pt idx="21">
                  <c:v>8.0606324613330671E-2</c:v>
                </c:pt>
                <c:pt idx="22">
                  <c:v>7.5409324526291829E-2</c:v>
                </c:pt>
                <c:pt idx="23">
                  <c:v>4.6097118573687423E-2</c:v>
                </c:pt>
                <c:pt idx="24">
                  <c:v>1.4486545499906221E-2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EF8D-4412-80E8-E94B6F564B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171317664"/>
        <c:axId val="11713180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Лист1!$B$1</c15:sqref>
                        </c15:formulaRef>
                      </c:ext>
                    </c:extLst>
                    <c:strCache>
                      <c:ptCount val="1"/>
                      <c:pt idx="0">
                        <c:v>Всього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spc="0" baseline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UA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Лист1!$A$2:$A$26</c15:sqref>
                        </c15:formulaRef>
                      </c:ext>
                    </c:extLst>
                    <c:strCache>
                      <c:ptCount val="25"/>
                      <c:pt idx="0">
                        <c:v>Хлібобулочні вироби</c:v>
                      </c:pt>
                      <c:pt idx="1">
                        <c:v>Яйця</c:v>
                      </c:pt>
                      <c:pt idx="2">
                        <c:v>Молочні продукти</c:v>
                      </c:pt>
                      <c:pt idx="3">
                        <c:v>М'ясні продукти</c:v>
                      </c:pt>
                      <c:pt idx="4">
                        <c:v>Овочі, гриби</c:v>
                      </c:pt>
                      <c:pt idx="5">
                        <c:v>Макаронні вироби</c:v>
                      </c:pt>
                      <c:pt idx="6">
                        <c:v>Крупи</c:v>
                      </c:pt>
                      <c:pt idx="7">
                        <c:v>Фрукти, ягоди</c:v>
                      </c:pt>
                      <c:pt idx="8">
                        <c:v>Олія </c:v>
                      </c:pt>
                      <c:pt idx="9">
                        <c:v>Кава, кавові напої</c:v>
                      </c:pt>
                      <c:pt idx="10">
                        <c:v>Кондитерські вироби</c:v>
                      </c:pt>
                      <c:pt idx="11">
                        <c:v>Чай</c:v>
                      </c:pt>
                      <c:pt idx="12">
                        <c:v>Мінеральна вода</c:v>
                      </c:pt>
                      <c:pt idx="13">
                        <c:v>Борошно</c:v>
                      </c:pt>
                      <c:pt idx="14">
                        <c:v>Солодка вода</c:v>
                      </c:pt>
                      <c:pt idx="15">
                        <c:v>Соки та соковмісні напої</c:v>
                      </c:pt>
                      <c:pt idx="16">
                        <c:v>Снеки </c:v>
                      </c:pt>
                      <c:pt idx="17">
                        <c:v>Риба </c:v>
                      </c:pt>
                      <c:pt idx="18">
                        <c:v>Консервовані продукти</c:v>
                      </c:pt>
                      <c:pt idx="19">
                        <c:v>Крабові палички</c:v>
                      </c:pt>
                      <c:pt idx="20">
                        <c:v>Морепродукти</c:v>
                      </c:pt>
                      <c:pt idx="21">
                        <c:v>Бобові</c:v>
                      </c:pt>
                      <c:pt idx="22">
                        <c:v>Рибні паштети, рибні пасти</c:v>
                      </c:pt>
                      <c:pt idx="23">
                        <c:v>Ікра риб</c:v>
                      </c:pt>
                      <c:pt idx="24">
                        <c:v>Нічого з перерахованого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Лист1!$B$2:$B$26</c15:sqref>
                        </c15:formulaRef>
                      </c:ext>
                    </c:extLst>
                    <c:numCache>
                      <c:formatCode>###0.0%</c:formatCode>
                      <c:ptCount val="25"/>
                      <c:pt idx="0">
                        <c:v>0.82196390252304208</c:v>
                      </c:pt>
                      <c:pt idx="1">
                        <c:v>0.7178684878563909</c:v>
                      </c:pt>
                      <c:pt idx="2">
                        <c:v>0.64778905258630326</c:v>
                      </c:pt>
                      <c:pt idx="3">
                        <c:v>0.63929769713507234</c:v>
                      </c:pt>
                      <c:pt idx="4">
                        <c:v>0.59805305881784498</c:v>
                      </c:pt>
                      <c:pt idx="5">
                        <c:v>0.59009030059596712</c:v>
                      </c:pt>
                      <c:pt idx="6">
                        <c:v>0.58547867911144247</c:v>
                      </c:pt>
                      <c:pt idx="7">
                        <c:v>0.58011359519937533</c:v>
                      </c:pt>
                      <c:pt idx="8">
                        <c:v>0.55694683994180205</c:v>
                      </c:pt>
                      <c:pt idx="9">
                        <c:v>0.55180254975292786</c:v>
                      </c:pt>
                      <c:pt idx="10">
                        <c:v>0.53010649877134119</c:v>
                      </c:pt>
                      <c:pt idx="11">
                        <c:v>0.5094597619520933</c:v>
                      </c:pt>
                      <c:pt idx="12">
                        <c:v>0.47977383069958912</c:v>
                      </c:pt>
                      <c:pt idx="13">
                        <c:v>0.37884585810248478</c:v>
                      </c:pt>
                      <c:pt idx="14">
                        <c:v>0.37193914229892261</c:v>
                      </c:pt>
                      <c:pt idx="15">
                        <c:v>0.2826272708736709</c:v>
                      </c:pt>
                      <c:pt idx="16">
                        <c:v>0.28003154589322521</c:v>
                      </c:pt>
                      <c:pt idx="17">
                        <c:v>0.26407048930472538</c:v>
                      </c:pt>
                      <c:pt idx="18">
                        <c:v>0.2415311436518594</c:v>
                      </c:pt>
                      <c:pt idx="19">
                        <c:v>0.11446513167619141</c:v>
                      </c:pt>
                      <c:pt idx="20">
                        <c:v>9.5008438893781216E-2</c:v>
                      </c:pt>
                      <c:pt idx="21">
                        <c:v>8.5642803057395814E-2</c:v>
                      </c:pt>
                      <c:pt idx="22">
                        <c:v>7.3459024077631371E-2</c:v>
                      </c:pt>
                      <c:pt idx="23">
                        <c:v>4.5376147812321382E-2</c:v>
                      </c:pt>
                      <c:pt idx="24">
                        <c:v>2.3487508614225619E-2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EF8D-4412-80E8-E94B6F564BF1}"/>
                  </c:ext>
                </c:extLst>
              </c15:ser>
            </c15:filteredBarSeries>
          </c:ext>
        </c:extLst>
      </c:barChart>
      <c:valAx>
        <c:axId val="1171318080"/>
        <c:scaling>
          <c:orientation val="minMax"/>
        </c:scaling>
        <c:delete val="1"/>
        <c:axPos val="t"/>
        <c:numFmt formatCode="###0.0%" sourceLinked="1"/>
        <c:majorTickMark val="none"/>
        <c:minorTickMark val="none"/>
        <c:tickLblPos val="nextTo"/>
        <c:crossAx val="1171317664"/>
        <c:crosses val="autoZero"/>
        <c:crossBetween val="between"/>
      </c:valAx>
      <c:catAx>
        <c:axId val="11713176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171318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875717890235063"/>
          <c:y val="0.84779280684083425"/>
          <c:w val="0.10124282109764941"/>
          <c:h val="0.13364639393798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C3FB3-7984-C84E-AA9A-CACDF571428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3E660-74D7-D542-B75D-59F230F6EE2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E660-74D7-D542-B75D-59F230F6EE2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gradus.app/uk/?fbclid=IwAR3obATMV6fvuAJ603w5Vtv9aQvHlRjvq8h3F0ntnC7LXCR3okqR46Tgg7E" TargetMode="External"/><Relationship Id="rId3" Type="http://schemas.openxmlformats.org/officeDocument/2006/relationships/hyperlink" Target="https://www.facebook.com/gradus.app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.me/GradusResearch" TargetMode="External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gradFill>
          <a:gsLst>
            <a:gs pos="96000">
              <a:schemeClr val="accent1">
                <a:lumMod val="99000"/>
              </a:schemeClr>
            </a:gs>
            <a:gs pos="0">
              <a:schemeClr val="accen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338D2F-7219-144B-8E7A-6A923055617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720366" y="934720"/>
            <a:ext cx="7018421" cy="1378365"/>
          </a:xfrm>
          <a:prstGeom prst="rect">
            <a:avLst/>
          </a:prstGeom>
          <a:ln>
            <a:noFill/>
          </a:ln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5DDFF00-0E51-634B-83C9-4F6D9AF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27EED735-6C3C-FA45-BFD8-4071EF08C4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5849670"/>
            <a:ext cx="3165764" cy="5372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ru-RU" dirty="0"/>
              <a:t>Образец текста
</a:t>
            </a:r>
          </a:p>
        </p:txBody>
      </p:sp>
    </p:spTree>
    <p:extLst>
      <p:ext uri="{BB962C8B-B14F-4D97-AF65-F5344CB8AC3E}">
        <p14:creationId xmlns:p14="http://schemas.microsoft.com/office/powerpoint/2010/main" val="172386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715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8DF03B-CD69-D04B-B279-2286E29AA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901" y="1066440"/>
            <a:ext cx="4067463" cy="79824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54BD8-1C1D-214C-9B16-914F29AA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1" y="2777325"/>
            <a:ext cx="4793154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C30F8FF-7329-4C43-AE04-3C76A6979B26}"/>
              </a:ext>
            </a:extLst>
          </p:cNvPr>
          <p:cNvSpPr/>
          <p:nvPr userDrawn="1"/>
        </p:nvSpPr>
        <p:spPr>
          <a:xfrm>
            <a:off x="7140573" y="1582"/>
            <a:ext cx="5051427" cy="6877050"/>
          </a:xfrm>
          <a:custGeom>
            <a:avLst/>
            <a:gdLst>
              <a:gd name="connsiteX0" fmla="*/ 3531393 w 5051427"/>
              <a:gd name="connsiteY0" fmla="*/ 0 h 6877050"/>
              <a:gd name="connsiteX1" fmla="*/ 5051427 w 5051427"/>
              <a:gd name="connsiteY1" fmla="*/ 0 h 6877050"/>
              <a:gd name="connsiteX2" fmla="*/ 5051427 w 5051427"/>
              <a:gd name="connsiteY2" fmla="*/ 6877050 h 6877050"/>
              <a:gd name="connsiteX3" fmla="*/ 3531393 w 5051427"/>
              <a:gd name="connsiteY3" fmla="*/ 6877050 h 6877050"/>
              <a:gd name="connsiteX4" fmla="*/ 0 w 5051427"/>
              <a:gd name="connsiteY4" fmla="*/ 3438525 h 6877050"/>
              <a:gd name="connsiteX5" fmla="*/ 3531393 w 5051427"/>
              <a:gd name="connsiteY5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1427" h="6877050">
                <a:moveTo>
                  <a:pt x="3531393" y="0"/>
                </a:moveTo>
                <a:lnTo>
                  <a:pt x="5051427" y="0"/>
                </a:lnTo>
                <a:lnTo>
                  <a:pt x="5051427" y="6877050"/>
                </a:lnTo>
                <a:lnTo>
                  <a:pt x="3531393" y="6877050"/>
                </a:lnTo>
                <a:cubicBezTo>
                  <a:pt x="1581059" y="6877050"/>
                  <a:pt x="0" y="5337570"/>
                  <a:pt x="0" y="3438525"/>
                </a:cubicBezTo>
                <a:cubicBezTo>
                  <a:pt x="0" y="1539480"/>
                  <a:pt x="1581059" y="0"/>
                  <a:pt x="3531393" y="0"/>
                </a:cubicBezTo>
                <a:close/>
              </a:path>
            </a:pathLst>
          </a:custGeom>
          <a:gradFill flip="none" rotWithShape="1">
            <a:gsLst>
              <a:gs pos="8000">
                <a:schemeClr val="accent1">
                  <a:lumMod val="99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3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7D6A2-321D-1E4A-8781-B16A2CE9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65126"/>
            <a:ext cx="10515600" cy="75709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CB7ECD-F268-A64C-8751-0BBA2788B8E2}"/>
              </a:ext>
            </a:extLst>
          </p:cNvPr>
          <p:cNvPicPr/>
          <p:nvPr userDrawn="1"/>
        </p:nvPicPr>
        <p:blipFill rotWithShape="1">
          <a:blip r:embed="rId2"/>
          <a:srcRect r="31260"/>
          <a:stretch/>
        </p:blipFill>
        <p:spPr>
          <a:xfrm>
            <a:off x="10100628" y="452556"/>
            <a:ext cx="1645920" cy="471391"/>
          </a:xfrm>
          <a:prstGeom prst="rect">
            <a:avLst/>
          </a:prstGeom>
          <a:ln>
            <a:noFill/>
          </a:ln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F5738713-277E-B74C-A1EA-35E06E34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8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5B2F86-389F-4379-88AA-DFB7D0874DFC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49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us">
    <p:bg>
      <p:bgPr>
        <a:gradFill flip="none" rotWithShape="1">
          <a:gsLst>
            <a:gs pos="14000">
              <a:schemeClr val="accent1">
                <a:lumMod val="99000"/>
              </a:schemeClr>
            </a:gs>
            <a:gs pos="10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A04788-85D4-4840-A5EB-6F4EF717A9D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7327673" y="1624433"/>
            <a:ext cx="4263120" cy="4266360"/>
          </a:xfrm>
          <a:prstGeom prst="rect">
            <a:avLst/>
          </a:prstGeom>
          <a:ln>
            <a:noFill/>
          </a:ln>
        </p:spPr>
      </p:pic>
      <p:sp>
        <p:nvSpPr>
          <p:cNvPr id="18" name="CustomShape 5">
            <a:extLst>
              <a:ext uri="{FF2B5EF4-FFF2-40B4-BE49-F238E27FC236}">
                <a16:creationId xmlns:a16="http://schemas.microsoft.com/office/drawing/2014/main" id="{96E2108D-6548-D74F-B5C0-E0EFFD141218}"/>
              </a:ext>
            </a:extLst>
          </p:cNvPr>
          <p:cNvSpPr/>
          <p:nvPr userDrawn="1"/>
        </p:nvSpPr>
        <p:spPr>
          <a:xfrm>
            <a:off x="752704" y="2312125"/>
            <a:ext cx="6078213" cy="2495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створили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платформу </a:t>
            </a:r>
            <a:r>
              <a:rPr kumimoji="0" lang="ru-UA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Gradus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для того,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щоб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зробити дослідження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простими та швидкими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Соц</a:t>
            </a: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</a:t>
            </a:r>
            <a:r>
              <a:rPr kumimoji="0" lang="ru-UA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олог</a:t>
            </a: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</a:t>
            </a:r>
            <a:r>
              <a:rPr kumimoji="0" lang="ru-UA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ч</a:t>
            </a: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ні опитування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стають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невід’ємною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час</a:t>
            </a:r>
            <a:r>
              <a:rPr kumimoji="0" lang="uk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тиною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при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й</a:t>
            </a:r>
            <a:r>
              <a:rPr kumimoji="0" lang="ru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нят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я </a:t>
            </a:r>
            <a:r>
              <a:rPr kumimoji="0" lang="ru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оперативн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х б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</a:t>
            </a:r>
            <a:r>
              <a:rPr kumimoji="0" lang="ru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знес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р</a:t>
            </a:r>
            <a:r>
              <a:rPr kumimoji="0" lang="uk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ішень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ustomShape 5">
            <a:extLst>
              <a:ext uri="{FF2B5EF4-FFF2-40B4-BE49-F238E27FC236}">
                <a16:creationId xmlns:a16="http://schemas.microsoft.com/office/drawing/2014/main" id="{AF86C4C8-2D87-D84E-A661-0651C42A3147}"/>
              </a:ext>
            </a:extLst>
          </p:cNvPr>
          <p:cNvSpPr/>
          <p:nvPr userDrawn="1"/>
        </p:nvSpPr>
        <p:spPr>
          <a:xfrm>
            <a:off x="752704" y="1295820"/>
            <a:ext cx="6078213" cy="18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3800" b="0" strike="noStrike" spc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3800" b="0" strike="noStrike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93FDBB39-3A4A-A84C-87A6-2A6DE4627AA0}"/>
              </a:ext>
            </a:extLst>
          </p:cNvPr>
          <p:cNvSpPr/>
          <p:nvPr userDrawn="1"/>
        </p:nvSpPr>
        <p:spPr>
          <a:xfrm>
            <a:off x="877974" y="4989239"/>
            <a:ext cx="3305520" cy="114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016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375"/>
              </a:spcBef>
            </a:pPr>
            <a:r>
              <a:rPr lang="en-US" sz="2600" b="0" strike="noStrike" spc="0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Євгенія </a:t>
            </a:r>
            <a:r>
              <a:rPr lang="en-US" sz="2600" b="0" strike="noStrike" spc="0" dirty="0" err="1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Близнюк</a:t>
            </a:r>
            <a:endParaRPr lang="en-US" sz="2600" b="0" strike="noStrike" spc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lang="uk-UA" sz="1100" b="0" strike="noStrike" spc="0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магістр соціології, засновниця та директор компаній </a:t>
            </a:r>
            <a:r>
              <a:rPr lang="en-US" sz="1100" b="0" strike="noStrike" spc="0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Gradus Research </a:t>
            </a:r>
            <a:r>
              <a:rPr lang="uk-UA" sz="1100" b="0" strike="noStrike" spc="0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та </a:t>
            </a:r>
            <a:r>
              <a:rPr lang="en-US" sz="1100" b="0" strike="noStrike" spc="0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Corestone Group</a:t>
            </a:r>
            <a:endParaRPr lang="en-US" sz="1100" b="0" strike="noStrike" spc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A2D0944-36C0-7642-A92D-3DC7D4862BF2}"/>
              </a:ext>
            </a:extLst>
          </p:cNvPr>
          <p:cNvSpPr/>
          <p:nvPr userDrawn="1"/>
        </p:nvSpPr>
        <p:spPr>
          <a:xfrm>
            <a:off x="722811" y="36193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600">
              <a:lnSpc>
                <a:spcPts val="4799"/>
              </a:lnSpc>
              <a:spcBef>
                <a:spcPts val="1060"/>
              </a:spcBef>
            </a:pPr>
            <a:r>
              <a:rPr lang="ru-RU" sz="4000" b="0" strike="noStrike" spc="-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4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0" strike="noStrike" spc="-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спільноти</a:t>
            </a:r>
            <a:r>
              <a:rPr lang="en-US" sz="4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Gradus</a:t>
            </a:r>
            <a:endParaRPr lang="en-US" sz="4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B5B82E3-FA70-D242-8DBF-5297F5095E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8350" y="303037"/>
            <a:ext cx="2279650" cy="4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u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F34CABC1-7C8E-6B42-A9FA-D74B6DC4BEE7}"/>
              </a:ext>
            </a:extLst>
          </p:cNvPr>
          <p:cNvSpPr/>
          <p:nvPr userDrawn="1"/>
        </p:nvSpPr>
        <p:spPr>
          <a:xfrm>
            <a:off x="7140573" y="1582"/>
            <a:ext cx="5051427" cy="6877050"/>
          </a:xfrm>
          <a:custGeom>
            <a:avLst/>
            <a:gdLst>
              <a:gd name="connsiteX0" fmla="*/ 3531393 w 5051427"/>
              <a:gd name="connsiteY0" fmla="*/ 0 h 6877050"/>
              <a:gd name="connsiteX1" fmla="*/ 5051427 w 5051427"/>
              <a:gd name="connsiteY1" fmla="*/ 0 h 6877050"/>
              <a:gd name="connsiteX2" fmla="*/ 5051427 w 5051427"/>
              <a:gd name="connsiteY2" fmla="*/ 6877050 h 6877050"/>
              <a:gd name="connsiteX3" fmla="*/ 3531393 w 5051427"/>
              <a:gd name="connsiteY3" fmla="*/ 6877050 h 6877050"/>
              <a:gd name="connsiteX4" fmla="*/ 0 w 5051427"/>
              <a:gd name="connsiteY4" fmla="*/ 3438525 h 6877050"/>
              <a:gd name="connsiteX5" fmla="*/ 3531393 w 5051427"/>
              <a:gd name="connsiteY5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1427" h="6877050">
                <a:moveTo>
                  <a:pt x="3531393" y="0"/>
                </a:moveTo>
                <a:lnTo>
                  <a:pt x="5051427" y="0"/>
                </a:lnTo>
                <a:lnTo>
                  <a:pt x="5051427" y="6877050"/>
                </a:lnTo>
                <a:lnTo>
                  <a:pt x="3531393" y="6877050"/>
                </a:lnTo>
                <a:cubicBezTo>
                  <a:pt x="1581059" y="6877050"/>
                  <a:pt x="0" y="5337570"/>
                  <a:pt x="0" y="3438525"/>
                </a:cubicBezTo>
                <a:cubicBezTo>
                  <a:pt x="0" y="1539480"/>
                  <a:pt x="1581059" y="0"/>
                  <a:pt x="3531393" y="0"/>
                </a:cubicBezTo>
                <a:close/>
              </a:path>
            </a:pathLst>
          </a:custGeom>
          <a:gradFill flip="none" rotWithShape="1">
            <a:gsLst>
              <a:gs pos="26000">
                <a:schemeClr val="accent1">
                  <a:lumMod val="99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A04788-85D4-4840-A5EB-6F4EF717A9D8}"/>
              </a:ext>
            </a:extLst>
          </p:cNvPr>
          <p:cNvPicPr/>
          <p:nvPr userDrawn="1"/>
        </p:nvPicPr>
        <p:blipFill rotWithShape="1">
          <a:blip r:embed="rId2"/>
          <a:srcRect r="10272"/>
          <a:stretch/>
        </p:blipFill>
        <p:spPr>
          <a:xfrm>
            <a:off x="8366756" y="1306927"/>
            <a:ext cx="3825244" cy="4266360"/>
          </a:xfrm>
          <a:prstGeom prst="rect">
            <a:avLst/>
          </a:prstGeom>
          <a:ln>
            <a:noFill/>
          </a:ln>
        </p:spPr>
      </p:pic>
      <p:sp>
        <p:nvSpPr>
          <p:cNvPr id="18" name="CustomShape 5">
            <a:extLst>
              <a:ext uri="{FF2B5EF4-FFF2-40B4-BE49-F238E27FC236}">
                <a16:creationId xmlns:a16="http://schemas.microsoft.com/office/drawing/2014/main" id="{96E2108D-6548-D74F-B5C0-E0EFFD141218}"/>
              </a:ext>
            </a:extLst>
          </p:cNvPr>
          <p:cNvSpPr/>
          <p:nvPr userDrawn="1"/>
        </p:nvSpPr>
        <p:spPr>
          <a:xfrm>
            <a:off x="740598" y="2312125"/>
            <a:ext cx="6078213" cy="2495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створили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платформу </a:t>
            </a:r>
            <a:r>
              <a:rPr kumimoji="0" lang="ru-UA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Gradus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для того,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щоб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зробити дослідження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простими та швидкими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Соц</a:t>
            </a: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</a:t>
            </a:r>
            <a:r>
              <a:rPr kumimoji="0" lang="ru-UA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олог</a:t>
            </a: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</a:t>
            </a:r>
            <a:r>
              <a:rPr kumimoji="0" lang="ru-UA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ч</a:t>
            </a: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ні опитування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стають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невід’ємною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час</a:t>
            </a:r>
            <a:r>
              <a:rPr kumimoji="0" lang="uk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тиною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при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й</a:t>
            </a:r>
            <a:r>
              <a:rPr kumimoji="0" lang="ru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нят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я </a:t>
            </a:r>
            <a:r>
              <a:rPr kumimoji="0" lang="ru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оперативн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х б</a:t>
            </a: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</a:t>
            </a:r>
            <a:r>
              <a:rPr kumimoji="0" lang="ru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знес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р</a:t>
            </a:r>
            <a:r>
              <a:rPr kumimoji="0" lang="uk-UA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ішень</a:t>
            </a:r>
            <a:r>
              <a:rPr kumimoji="0" lang="ru-U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ustomShape 5">
            <a:extLst>
              <a:ext uri="{FF2B5EF4-FFF2-40B4-BE49-F238E27FC236}">
                <a16:creationId xmlns:a16="http://schemas.microsoft.com/office/drawing/2014/main" id="{AF86C4C8-2D87-D84E-A661-0651C42A3147}"/>
              </a:ext>
            </a:extLst>
          </p:cNvPr>
          <p:cNvSpPr/>
          <p:nvPr userDrawn="1"/>
        </p:nvSpPr>
        <p:spPr>
          <a:xfrm>
            <a:off x="740598" y="1295820"/>
            <a:ext cx="6078213" cy="18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3800" b="0" strike="noStrike" spc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93FDBB39-3A4A-A84C-87A6-2A6DE4627AA0}"/>
              </a:ext>
            </a:extLst>
          </p:cNvPr>
          <p:cNvSpPr/>
          <p:nvPr userDrawn="1"/>
        </p:nvSpPr>
        <p:spPr>
          <a:xfrm>
            <a:off x="837292" y="4989239"/>
            <a:ext cx="3305520" cy="114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016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375"/>
              </a:spcBef>
            </a:pPr>
            <a:r>
              <a:rPr lang="en-US" sz="2600" b="0" strike="noStrike" spc="0" dirty="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Євгенія </a:t>
            </a:r>
            <a:r>
              <a:rPr lang="en-US" sz="2600" b="0" strike="noStrike" spc="0" dirty="0" err="1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Близнюк</a:t>
            </a:r>
            <a:endParaRPr lang="en-US" sz="2600" b="0" strike="noStrik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lang="uk-UA" sz="1100" b="0" strike="noStrike" spc="0" dirty="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магістр соціології, засновниця та директор компаній </a:t>
            </a:r>
            <a:r>
              <a:rPr lang="en-US" sz="1100" b="0" strike="noStrike" spc="0" dirty="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Gradus Research </a:t>
            </a:r>
            <a:r>
              <a:rPr lang="uk-UA" sz="1100" b="0" strike="noStrike" spc="0" dirty="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та </a:t>
            </a:r>
            <a:r>
              <a:rPr lang="en-US" sz="1100" b="0" strike="noStrike" spc="0" dirty="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Corestone Group</a:t>
            </a:r>
            <a:endParaRPr lang="en-US" sz="1100" b="0" strike="noStrik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A2D0944-36C0-7642-A92D-3DC7D4862BF2}"/>
              </a:ext>
            </a:extLst>
          </p:cNvPr>
          <p:cNvSpPr/>
          <p:nvPr userDrawn="1"/>
        </p:nvSpPr>
        <p:spPr>
          <a:xfrm>
            <a:off x="722811" y="36193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600">
              <a:lnSpc>
                <a:spcPts val="4799"/>
              </a:lnSpc>
              <a:spcBef>
                <a:spcPts val="1060"/>
              </a:spcBef>
            </a:pPr>
            <a:r>
              <a:rPr lang="ru-RU" sz="4000" b="0" strike="noStrike" spc="-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4000" b="0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0" strike="noStrike" spc="-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спільноти</a:t>
            </a:r>
            <a:r>
              <a:rPr lang="en-US" sz="4000" b="0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Gradus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449E74-0CF4-5347-B735-AB8090053F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8350" y="303037"/>
            <a:ext cx="2279650" cy="4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gradFill flip="none" rotWithShape="1">
          <a:gsLst>
            <a:gs pos="13000">
              <a:schemeClr val="accent1">
                <a:lumMod val="99000"/>
              </a:schemeClr>
            </a:gs>
            <a:gs pos="10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338D2F-7219-144B-8E7A-6A923055617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440656" y="2050635"/>
            <a:ext cx="7018421" cy="1378365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>
            <a:hlinkClick r:id="rId3"/>
            <a:extLst>
              <a:ext uri="{FF2B5EF4-FFF2-40B4-BE49-F238E27FC236}">
                <a16:creationId xmlns:a16="http://schemas.microsoft.com/office/drawing/2014/main" id="{8304D804-7712-E84D-8077-E307D68AEE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073" y="4926089"/>
            <a:ext cx="655094" cy="655094"/>
          </a:xfrm>
          <a:prstGeom prst="rect">
            <a:avLst/>
          </a:prstGeom>
        </p:spPr>
      </p:pic>
      <p:pic>
        <p:nvPicPr>
          <p:cNvPr id="11" name="Рисунок 10">
            <a:hlinkClick r:id="rId6"/>
            <a:extLst>
              <a:ext uri="{FF2B5EF4-FFF2-40B4-BE49-F238E27FC236}">
                <a16:creationId xmlns:a16="http://schemas.microsoft.com/office/drawing/2014/main" id="{175A92DC-85A8-6C4C-911D-7082A9D55A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809" y="4978102"/>
            <a:ext cx="571193" cy="571193"/>
          </a:xfrm>
          <a:prstGeom prst="rect">
            <a:avLst/>
          </a:prstGeom>
        </p:spPr>
      </p:pic>
      <p:pic>
        <p:nvPicPr>
          <p:cNvPr id="12" name="Рисунок 11">
            <a:hlinkClick r:id="rId8"/>
            <a:extLst>
              <a:ext uri="{FF2B5EF4-FFF2-40B4-BE49-F238E27FC236}">
                <a16:creationId xmlns:a16="http://schemas.microsoft.com/office/drawing/2014/main" id="{14EE46B8-8826-6F49-A327-0063C77D2E4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062" y="4991264"/>
            <a:ext cx="524764" cy="5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50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75" userDrawn="1">
          <p15:clr>
            <a:srgbClr val="FBAE40"/>
          </p15:clr>
        </p15:guide>
        <p15:guide id="3" pos="715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E38AA-ABD8-3E46-8726-99A679B6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C134C-D1CB-3F43-BF12-2109EF2F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8049D-8155-9744-BA8D-137183ED8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EB267-F970-6740-9844-C8133514F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0C5294-F5EB-5745-9733-3CB27394C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E9CF8-7678-6D4C-973A-BECC992C81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2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0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D2B551F-2513-864E-8886-BB8A052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071018"/>
            <a:ext cx="10859814" cy="1325563"/>
          </a:xfrm>
        </p:spPr>
        <p:txBody>
          <a:bodyPr>
            <a:noAutofit/>
          </a:bodyPr>
          <a:lstStyle/>
          <a:p>
            <a:r>
              <a:rPr lang="uk-UA" sz="6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Аналітичний звіт </a:t>
            </a:r>
            <a:br>
              <a:rPr lang="uk-UA" sz="6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uk-UA" sz="6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тестового завдання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8D5E986-3DC0-E445-B32C-3295C9DFF3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5849670"/>
            <a:ext cx="3907221" cy="537275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Валентина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Візнюк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березень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88708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A03C9-838B-744C-A0C5-3E9AEB63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5612"/>
            <a:ext cx="9233723" cy="757092"/>
          </a:xfrm>
        </p:spPr>
        <p:txBody>
          <a:bodyPr>
            <a:normAutofit fontScale="90000"/>
          </a:bodyPr>
          <a:lstStyle/>
          <a:p>
            <a:r>
              <a:rPr lang="uk-UA" b="0" dirty="0">
                <a:solidFill>
                  <a:schemeClr val="accent5">
                    <a:lumMod val="10000"/>
                  </a:schemeClr>
                </a:solidFill>
              </a:rPr>
              <a:t>Відмінності у покупках серед респондентів різного віку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741306-BB06-7249-80AF-5A315CE0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54A52FFC-C24A-4F89-B6E3-DF1C87AD3901}"/>
              </a:ext>
            </a:extLst>
          </p:cNvPr>
          <p:cNvSpPr txBox="1">
            <a:spLocks/>
          </p:cNvSpPr>
          <p:nvPr/>
        </p:nvSpPr>
        <p:spPr>
          <a:xfrm>
            <a:off x="4998720" y="1467873"/>
            <a:ext cx="6825535" cy="476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5000"/>
              </a:lnSpc>
            </a:pPr>
            <a:r>
              <a:rPr lang="uk-UA" b="0" dirty="0">
                <a:solidFill>
                  <a:schemeClr val="accent5">
                    <a:lumMod val="10000"/>
                  </a:schemeClr>
                </a:solidFill>
              </a:rPr>
              <a:t>Люди у віковій категорії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18-24 років </a:t>
            </a:r>
            <a:r>
              <a:rPr lang="uk-UA" b="0" dirty="0">
                <a:solidFill>
                  <a:schemeClr val="accent5">
                    <a:lumMod val="10000"/>
                  </a:schemeClr>
                </a:solidFill>
              </a:rPr>
              <a:t>більше планують: </a:t>
            </a:r>
            <a:r>
              <a:rPr lang="uk-UA" b="0" dirty="0">
                <a:solidFill>
                  <a:srgbClr val="FF4D00"/>
                </a:solidFill>
              </a:rPr>
              <a:t>оновити гардероб, придбати електроніку, поїхати у відпустку, купити страхування, придбати абонемент у фітнес</a:t>
            </a:r>
          </a:p>
          <a:p>
            <a:pPr>
              <a:lnSpc>
                <a:spcPct val="145000"/>
              </a:lnSpc>
            </a:pPr>
            <a:endParaRPr lang="uk-UA" b="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lnSpc>
                <a:spcPct val="145000"/>
              </a:lnSpc>
            </a:pPr>
            <a:r>
              <a:rPr lang="uk-UA" b="0" dirty="0">
                <a:solidFill>
                  <a:schemeClr val="accent5">
                    <a:lumMod val="10000"/>
                  </a:schemeClr>
                </a:solidFill>
              </a:rPr>
              <a:t>Для категорії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55- 60 років </a:t>
            </a:r>
            <a:r>
              <a:rPr lang="uk-UA" b="0" dirty="0">
                <a:solidFill>
                  <a:schemeClr val="accent5">
                    <a:lumMod val="10000"/>
                  </a:schemeClr>
                </a:solidFill>
              </a:rPr>
              <a:t>властиво більше піклуватися про </a:t>
            </a:r>
            <a:r>
              <a:rPr lang="uk-UA" b="0" dirty="0">
                <a:solidFill>
                  <a:srgbClr val="FF4D00"/>
                </a:solidFill>
              </a:rPr>
              <a:t>плановий (профілактичний) огляд у лікаря</a:t>
            </a:r>
          </a:p>
          <a:p>
            <a:pPr>
              <a:lnSpc>
                <a:spcPct val="145000"/>
              </a:lnSpc>
            </a:pPr>
            <a:endParaRPr lang="uk-UA" b="0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B69D2B-F5BC-433F-BB48-C0AE81FB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7" y="2244837"/>
            <a:ext cx="3708673" cy="28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3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0FA41-A32E-A241-AD7B-4737C0CC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3" y="2766218"/>
            <a:ext cx="6441723" cy="1325563"/>
          </a:xfrm>
        </p:spPr>
        <p:txBody>
          <a:bodyPr>
            <a:noAutofit/>
          </a:bodyPr>
          <a:lstStyle/>
          <a:p>
            <a:r>
              <a:rPr lang="uk-UA" sz="3600" b="0" dirty="0">
                <a:solidFill>
                  <a:schemeClr val="bg2">
                    <a:lumMod val="25000"/>
                  </a:schemeClr>
                </a:solidFill>
              </a:rPr>
              <a:t>Результати опитування щодо категорій продуктів які купувало населення за останній місяць</a:t>
            </a:r>
          </a:p>
        </p:txBody>
      </p:sp>
    </p:spTree>
    <p:extLst>
      <p:ext uri="{BB962C8B-B14F-4D97-AF65-F5344CB8AC3E}">
        <p14:creationId xmlns:p14="http://schemas.microsoft.com/office/powerpoint/2010/main" val="112757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88D33-474C-D842-9EE6-0E88766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66" y="288236"/>
            <a:ext cx="10515600" cy="757092"/>
          </a:xfrm>
        </p:spPr>
        <p:txBody>
          <a:bodyPr/>
          <a:lstStyle/>
          <a:p>
            <a:r>
              <a:rPr lang="uk-UA" b="0" dirty="0">
                <a:solidFill>
                  <a:schemeClr val="accent5">
                    <a:lumMod val="10000"/>
                  </a:schemeClr>
                </a:solidFill>
              </a:rPr>
              <a:t>Купівельна спроможність населення</a:t>
            </a:r>
            <a:endParaRPr lang="ru-RU" b="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C3EF2A7-8950-5C49-9125-3E1D950B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3" name="Диаграмма 22">
            <a:extLst>
              <a:ext uri="{FF2B5EF4-FFF2-40B4-BE49-F238E27FC236}">
                <a16:creationId xmlns:a16="http://schemas.microsoft.com/office/drawing/2014/main" id="{219C0A5F-71D5-4DE7-8986-10D6D30E1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294048"/>
              </p:ext>
            </p:extLst>
          </p:nvPr>
        </p:nvGraphicFramePr>
        <p:xfrm>
          <a:off x="84097" y="661606"/>
          <a:ext cx="11257292" cy="569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FE5EC7-BE66-4740-80D3-4DC8BC44FE42}"/>
              </a:ext>
            </a:extLst>
          </p:cNvPr>
          <p:cNvSpPr txBox="1"/>
          <p:nvPr/>
        </p:nvSpPr>
        <p:spPr>
          <a:xfrm>
            <a:off x="84097" y="6426138"/>
            <a:ext cx="620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Які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категорії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продуктів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Ви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купували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за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останній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місяць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Декілька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відповідей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Фільтр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всі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респонденти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Кількість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респондентів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дали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на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запитання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1000</a:t>
            </a:r>
            <a:endParaRPr lang="ru-UA" sz="900" dirty="0"/>
          </a:p>
        </p:txBody>
      </p:sp>
    </p:spTree>
    <p:extLst>
      <p:ext uri="{BB962C8B-B14F-4D97-AF65-F5344CB8AC3E}">
        <p14:creationId xmlns:p14="http://schemas.microsoft.com/office/powerpoint/2010/main" val="7652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913A9-0816-DE49-AE70-80F5BD1E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5" y="365126"/>
            <a:ext cx="10515600" cy="757092"/>
          </a:xfrm>
        </p:spPr>
        <p:txBody>
          <a:bodyPr/>
          <a:lstStyle/>
          <a:p>
            <a:r>
              <a:rPr lang="uk-UA" b="0" dirty="0">
                <a:solidFill>
                  <a:schemeClr val="accent5">
                    <a:lumMod val="10000"/>
                  </a:schemeClr>
                </a:solidFill>
              </a:rPr>
              <a:t>Купівельна спроможність населення</a:t>
            </a:r>
            <a:endParaRPr lang="ru-RU" b="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681ED0-4F26-7B40-AB4C-3F27E90F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68B6E9-66E2-4B10-9AED-9930C202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64" y="2390775"/>
            <a:ext cx="3060699" cy="2499269"/>
          </a:xfrm>
          <a:prstGeom prst="rect">
            <a:avLst/>
          </a:prstGeom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13A1DC2-5500-4CB3-938E-64E2C05BA2A1}"/>
              </a:ext>
            </a:extLst>
          </p:cNvPr>
          <p:cNvSpPr txBox="1">
            <a:spLocks/>
          </p:cNvSpPr>
          <p:nvPr/>
        </p:nvSpPr>
        <p:spPr>
          <a:xfrm>
            <a:off x="5009894" y="1356005"/>
            <a:ext cx="5913694" cy="476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uk-UA" sz="3000" b="0" dirty="0">
                <a:solidFill>
                  <a:schemeClr val="accent5">
                    <a:lumMod val="10000"/>
                  </a:schemeClr>
                </a:solidFill>
              </a:rPr>
              <a:t>Найчастіше українці купують </a:t>
            </a:r>
            <a:r>
              <a:rPr lang="uk-UA" sz="3000" b="0" dirty="0">
                <a:solidFill>
                  <a:srgbClr val="FF4D00"/>
                </a:solidFill>
              </a:rPr>
              <a:t>хліб яйця, молоко, м’ясо, овочі, фрукти, крупи </a:t>
            </a:r>
            <a:r>
              <a:rPr lang="uk-UA" sz="3000" b="0" dirty="0">
                <a:solidFill>
                  <a:schemeClr val="accent5">
                    <a:lumMod val="10000"/>
                  </a:schemeClr>
                </a:solidFill>
              </a:rPr>
              <a:t>тощо</a:t>
            </a:r>
          </a:p>
          <a:p>
            <a:pPr marL="457200" indent="-457200">
              <a:lnSpc>
                <a:spcPct val="145000"/>
              </a:lnSpc>
              <a:buFont typeface="Arial" panose="020B0604020202020204" pitchFamily="34" charset="0"/>
              <a:buChar char="•"/>
            </a:pPr>
            <a:endParaRPr lang="uk-UA" sz="3000" b="0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indent="-45720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uk-UA" sz="3000" b="0" dirty="0">
                <a:solidFill>
                  <a:schemeClr val="accent5">
                    <a:lumMod val="10000"/>
                  </a:schemeClr>
                </a:solidFill>
              </a:rPr>
              <a:t>Серед населення основні споживчі продукти більше купують </a:t>
            </a:r>
            <a:r>
              <a:rPr lang="uk-UA" sz="3000" b="0" dirty="0">
                <a:solidFill>
                  <a:srgbClr val="FF4D00"/>
                </a:solidFill>
              </a:rPr>
              <a:t>жінки</a:t>
            </a:r>
          </a:p>
        </p:txBody>
      </p:sp>
    </p:spTree>
    <p:extLst>
      <p:ext uri="{BB962C8B-B14F-4D97-AF65-F5344CB8AC3E}">
        <p14:creationId xmlns:p14="http://schemas.microsoft.com/office/powerpoint/2010/main" val="395339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97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0FA41-A32E-A241-AD7B-4737C0CC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15" y="3028762"/>
            <a:ext cx="6190979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3600" b="0" dirty="0">
                <a:solidFill>
                  <a:schemeClr val="accent5">
                    <a:lumMod val="10000"/>
                  </a:schemeClr>
                </a:solidFill>
              </a:rPr>
              <a:t>Результати опитування щодо планування вільного часу респондентів у найближчі 2 місяці</a:t>
            </a:r>
          </a:p>
        </p:txBody>
      </p:sp>
    </p:spTree>
    <p:extLst>
      <p:ext uri="{BB962C8B-B14F-4D97-AF65-F5344CB8AC3E}">
        <p14:creationId xmlns:p14="http://schemas.microsoft.com/office/powerpoint/2010/main" val="10647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CB3D3-975E-A14F-BE97-958FF9FB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44" y="307778"/>
            <a:ext cx="11517312" cy="757092"/>
          </a:xfrm>
        </p:spPr>
        <p:txBody>
          <a:bodyPr>
            <a:normAutofit/>
          </a:bodyPr>
          <a:lstStyle/>
          <a:p>
            <a:r>
              <a:rPr lang="uk-UA" sz="2800" b="0" dirty="0">
                <a:solidFill>
                  <a:srgbClr val="FF0000"/>
                </a:solidFill>
              </a:rPr>
              <a:t>Вподобання щодо вільного часу серед чоловіків та жінок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34725-6876-F74B-8FC7-A4F7CC1D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800DE82C-7ACF-4964-9863-C4CE91BEF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910361"/>
              </p:ext>
            </p:extLst>
          </p:nvPr>
        </p:nvGraphicFramePr>
        <p:xfrm>
          <a:off x="-234820" y="1041977"/>
          <a:ext cx="11786353" cy="53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3647DA-61EC-4BD6-9F09-E4EB6C18F9EA}"/>
              </a:ext>
            </a:extLst>
          </p:cNvPr>
          <p:cNvSpPr txBox="1"/>
          <p:nvPr/>
        </p:nvSpPr>
        <p:spPr>
          <a:xfrm>
            <a:off x="104696" y="6350169"/>
            <a:ext cx="9133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Що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з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цього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переліку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Ви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плануєте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робити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у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найближчі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2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місяці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Декілька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відповідей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Фільтр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всі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респонденти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Кількість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респондентів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дали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на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запитання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1000</a:t>
            </a:r>
            <a:endParaRPr lang="ru-UA" sz="900" dirty="0"/>
          </a:p>
        </p:txBody>
      </p:sp>
    </p:spTree>
    <p:extLst>
      <p:ext uri="{BB962C8B-B14F-4D97-AF65-F5344CB8AC3E}">
        <p14:creationId xmlns:p14="http://schemas.microsoft.com/office/powerpoint/2010/main" val="17781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CB3D3-975E-A14F-BE97-958FF9FB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70" y="402843"/>
            <a:ext cx="5587698" cy="7570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dirty="0">
                <a:solidFill>
                  <a:srgbClr val="FF4500"/>
                </a:solidFill>
              </a:rPr>
              <a:t>ЗНАЧИМІ ВІДМІННОСТІ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34725-6876-F74B-8FC7-A4F7CC1D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3A2C063E-E45F-42AD-A184-06D7C25F08BE}"/>
              </a:ext>
            </a:extLst>
          </p:cNvPr>
          <p:cNvSpPr txBox="1">
            <a:spLocks/>
          </p:cNvSpPr>
          <p:nvPr/>
        </p:nvSpPr>
        <p:spPr>
          <a:xfrm>
            <a:off x="509412" y="1159935"/>
            <a:ext cx="7372633" cy="4963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«зустрітися з друзями» відповіли </a:t>
            </a:r>
            <a:r>
              <a:rPr lang="uk-UA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36,8 %</a:t>
            </a: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жінок проти </a:t>
            </a:r>
            <a:r>
              <a:rPr lang="uk-UA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44,3%</a:t>
            </a: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чоловіків</a:t>
            </a:r>
          </a:p>
          <a:p>
            <a:pPr marL="571500" indent="-57150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«організувати свято у колі друзів / родичів (день народження, весілля, хрестини і </a:t>
            </a:r>
            <a:r>
              <a:rPr lang="uk-UA" sz="2000" b="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т.д</a:t>
            </a: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.)» відповіли </a:t>
            </a:r>
            <a:r>
              <a:rPr lang="uk-UA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11,7%</a:t>
            </a: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опитуваних жінок  та </a:t>
            </a:r>
            <a:r>
              <a:rPr lang="uk-UA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16,9%  </a:t>
            </a: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чоловіків</a:t>
            </a:r>
          </a:p>
          <a:p>
            <a:pPr marL="571500" indent="-57150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на запитання «зробити манікюр», «зробити педикюр», «відвідати косметолога» відповіді такі: </a:t>
            </a:r>
            <a:r>
              <a:rPr lang="uk-UA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26,2%, 13,1%, 6,5% </a:t>
            </a: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- відповіли жінки та </a:t>
            </a:r>
            <a:r>
              <a:rPr lang="uk-UA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3,4%, 1,4%, 1,0%</a:t>
            </a:r>
            <a:r>
              <a:rPr lang="uk-UA" sz="20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 чоловіки відповідно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BB7E36-F240-4846-B2C5-394E6209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045" y="2135329"/>
            <a:ext cx="3876743" cy="2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7A72A-7627-D643-9E71-0E81CCA1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2" y="379641"/>
            <a:ext cx="10515600" cy="757092"/>
          </a:xfrm>
        </p:spPr>
        <p:txBody>
          <a:bodyPr>
            <a:normAutofit/>
          </a:bodyPr>
          <a:lstStyle/>
          <a:p>
            <a:r>
              <a:rPr lang="uk-UA" sz="3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Розподіл відповідей за </a:t>
            </a:r>
            <a:r>
              <a:rPr lang="uk-UA" sz="3200" b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віковим</a:t>
            </a:r>
            <a:r>
              <a:rPr lang="uk-UA" sz="3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показником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D78D7B-3340-5141-8DD1-19917A4B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Діаграма 9">
            <a:extLst>
              <a:ext uri="{FF2B5EF4-FFF2-40B4-BE49-F238E27FC236}">
                <a16:creationId xmlns:a16="http://schemas.microsoft.com/office/drawing/2014/main" id="{C8D72FA6-377F-4CA7-9ED5-E3F10A8C9B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953610"/>
              </p:ext>
            </p:extLst>
          </p:nvPr>
        </p:nvGraphicFramePr>
        <p:xfrm>
          <a:off x="442912" y="1035133"/>
          <a:ext cx="11341100" cy="601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CC2693-AF51-4479-B12D-D199D3D86C43}"/>
              </a:ext>
            </a:extLst>
          </p:cNvPr>
          <p:cNvSpPr txBox="1"/>
          <p:nvPr/>
        </p:nvSpPr>
        <p:spPr>
          <a:xfrm>
            <a:off x="104696" y="6350169"/>
            <a:ext cx="9133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Що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з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цього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переліку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Ви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плануєте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робити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у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найближчі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2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місяці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Декілька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відповідей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Фільтр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всі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респонденти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Кількість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респондентів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дали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на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запитання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1000</a:t>
            </a:r>
            <a:endParaRPr lang="ru-UA" sz="900" dirty="0"/>
          </a:p>
        </p:txBody>
      </p:sp>
    </p:spTree>
    <p:extLst>
      <p:ext uri="{BB962C8B-B14F-4D97-AF65-F5344CB8AC3E}">
        <p14:creationId xmlns:p14="http://schemas.microsoft.com/office/powerpoint/2010/main" val="403086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CB3D3-975E-A14F-BE97-958FF9FB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56" y="340400"/>
            <a:ext cx="10515600" cy="7570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3200" b="0" dirty="0">
                <a:solidFill>
                  <a:srgbClr val="FF0000"/>
                </a:solidFill>
              </a:rPr>
              <a:t>Результати опитування за віковим показником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34725-6876-F74B-8FC7-A4F7CC1D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3A2C063E-E45F-42AD-A184-06D7C25F08BE}"/>
              </a:ext>
            </a:extLst>
          </p:cNvPr>
          <p:cNvSpPr txBox="1">
            <a:spLocks/>
          </p:cNvSpPr>
          <p:nvPr/>
        </p:nvSpPr>
        <p:spPr>
          <a:xfrm>
            <a:off x="4893744" y="1374864"/>
            <a:ext cx="6947157" cy="476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5000"/>
              </a:lnSpc>
            </a:pPr>
            <a:r>
              <a:rPr lang="uk-UA" sz="2400" b="0" dirty="0">
                <a:solidFill>
                  <a:schemeClr val="accent5">
                    <a:lumMod val="10000"/>
                  </a:schemeClr>
                </a:solidFill>
              </a:rPr>
              <a:t>Результати опитування для категорії 25-34 роки та 34-44 роки майже </a:t>
            </a:r>
            <a:r>
              <a:rPr lang="uk-UA" sz="2400" dirty="0">
                <a:solidFill>
                  <a:schemeClr val="accent5">
                    <a:lumMod val="10000"/>
                  </a:schemeClr>
                </a:solidFill>
              </a:rPr>
              <a:t>однакові</a:t>
            </a:r>
            <a:r>
              <a:rPr lang="uk-UA" sz="2400" b="0" dirty="0">
                <a:solidFill>
                  <a:schemeClr val="accent5">
                    <a:lumMod val="10000"/>
                  </a:schemeClr>
                </a:solidFill>
              </a:rPr>
              <a:t>. </a:t>
            </a:r>
          </a:p>
          <a:p>
            <a:pPr>
              <a:lnSpc>
                <a:spcPct val="145000"/>
              </a:lnSpc>
            </a:pPr>
            <a:endParaRPr lang="uk-UA" sz="2400" b="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lnSpc>
                <a:spcPct val="145000"/>
              </a:lnSpc>
            </a:pPr>
            <a:r>
              <a:rPr lang="uk-UA" sz="2400" b="0" dirty="0">
                <a:solidFill>
                  <a:schemeClr val="accent5">
                    <a:lumMod val="10000"/>
                  </a:schemeClr>
                </a:solidFill>
              </a:rPr>
              <a:t>Значимі відмінності є в </a:t>
            </a:r>
            <a:r>
              <a:rPr lang="uk-UA" sz="2400" dirty="0">
                <a:solidFill>
                  <a:schemeClr val="accent5">
                    <a:lumMod val="10000"/>
                  </a:schemeClr>
                </a:solidFill>
              </a:rPr>
              <a:t>збільшенні</a:t>
            </a:r>
            <a:r>
              <a:rPr lang="uk-UA" sz="2400" b="0" dirty="0">
                <a:solidFill>
                  <a:schemeClr val="accent5">
                    <a:lumMod val="10000"/>
                  </a:schemeClr>
                </a:solidFill>
              </a:rPr>
              <a:t> показників для вікової категорії 18-24 роки, а також суттєва різниця є у </a:t>
            </a:r>
            <a:r>
              <a:rPr lang="uk-UA" sz="2400" dirty="0">
                <a:solidFill>
                  <a:schemeClr val="accent5">
                    <a:lumMod val="10000"/>
                  </a:schemeClr>
                </a:solidFill>
              </a:rPr>
              <a:t>зменшенні</a:t>
            </a:r>
            <a:r>
              <a:rPr lang="uk-UA" sz="2400" b="0" dirty="0">
                <a:solidFill>
                  <a:schemeClr val="accent5">
                    <a:lumMod val="10000"/>
                  </a:schemeClr>
                </a:solidFill>
              </a:rPr>
              <a:t> для категорій </a:t>
            </a:r>
          </a:p>
          <a:p>
            <a:pPr>
              <a:lnSpc>
                <a:spcPct val="145000"/>
              </a:lnSpc>
            </a:pPr>
            <a:r>
              <a:rPr lang="uk-UA" sz="2400" b="0" dirty="0">
                <a:solidFill>
                  <a:schemeClr val="accent5">
                    <a:lumMod val="10000"/>
                  </a:schemeClr>
                </a:solidFill>
              </a:rPr>
              <a:t>45-54 роки і 55-60 роки.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8529CA-9BD9-450D-A5F5-8F69CFCA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56" y="2349410"/>
            <a:ext cx="3490279" cy="26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0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0FA41-A32E-A241-AD7B-4737C0CC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1" y="3015450"/>
            <a:ext cx="6845300" cy="1325563"/>
          </a:xfrm>
        </p:spPr>
        <p:txBody>
          <a:bodyPr>
            <a:noAutofit/>
          </a:bodyPr>
          <a:lstStyle/>
          <a:p>
            <a:r>
              <a:rPr lang="uk-UA" sz="4000" dirty="0">
                <a:solidFill>
                  <a:schemeClr val="bg2">
                    <a:lumMod val="25000"/>
                  </a:schemeClr>
                </a:solidFill>
              </a:rPr>
              <a:t>Результати опитування респондентів щодо планів робити у найближчі 2 місяці</a:t>
            </a:r>
          </a:p>
        </p:txBody>
      </p:sp>
    </p:spTree>
    <p:extLst>
      <p:ext uri="{BB962C8B-B14F-4D97-AF65-F5344CB8AC3E}">
        <p14:creationId xmlns:p14="http://schemas.microsoft.com/office/powerpoint/2010/main" val="298794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7A72A-7627-D643-9E71-0E81CCA1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dirty="0">
                <a:solidFill>
                  <a:srgbClr val="FF0000"/>
                </a:solidFill>
              </a:rPr>
              <a:t>Заплановані покупки серед населення</a:t>
            </a:r>
            <a:endParaRPr lang="ru-RU" b="0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D78D7B-3340-5141-8DD1-19917A4B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23C5C930-4BA1-4469-8F87-160C33786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54258"/>
              </p:ext>
            </p:extLst>
          </p:nvPr>
        </p:nvGraphicFramePr>
        <p:xfrm>
          <a:off x="442912" y="1108092"/>
          <a:ext cx="11341100" cy="526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8D5114-B629-48D9-A692-1129CAE8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872410" y="1526240"/>
            <a:ext cx="2102355" cy="2087955"/>
          </a:xfrm>
          <a:prstGeom prst="rect">
            <a:avLst/>
          </a:prstGeom>
          <a:effectLst>
            <a:glow>
              <a:schemeClr val="accent1"/>
            </a:glow>
            <a:outerShdw blurRad="165100" dist="127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7BE49-236B-4BE0-8CB8-75A8991BB7C4}"/>
              </a:ext>
            </a:extLst>
          </p:cNvPr>
          <p:cNvSpPr txBox="1"/>
          <p:nvPr/>
        </p:nvSpPr>
        <p:spPr>
          <a:xfrm>
            <a:off x="104696" y="6377719"/>
            <a:ext cx="91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А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що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з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цього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переліку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Ви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плануєте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робити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у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найближчі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2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місяці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Декілька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відповідей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Фільтр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всі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респонденти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Кількість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респондентів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дали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на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запитання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1000</a:t>
            </a:r>
            <a:endParaRPr lang="ru-UA" sz="900" dirty="0"/>
          </a:p>
        </p:txBody>
      </p:sp>
    </p:spTree>
    <p:extLst>
      <p:ext uri="{BB962C8B-B14F-4D97-AF65-F5344CB8AC3E}">
        <p14:creationId xmlns:p14="http://schemas.microsoft.com/office/powerpoint/2010/main" val="11040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7A72A-7627-D643-9E71-0E81CCA1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8" y="378882"/>
            <a:ext cx="10515600" cy="551392"/>
          </a:xfrm>
        </p:spPr>
        <p:txBody>
          <a:bodyPr>
            <a:normAutofit fontScale="90000"/>
          </a:bodyPr>
          <a:lstStyle/>
          <a:p>
            <a:r>
              <a:rPr lang="uk-UA" b="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Планові покупки за віковим показником</a:t>
            </a:r>
            <a:endParaRPr lang="ru-RU" b="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D78D7B-3340-5141-8DD1-19917A4B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F86-389F-4379-88AA-DFB7D0874DF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Діаграма 4">
            <a:extLst>
              <a:ext uri="{FF2B5EF4-FFF2-40B4-BE49-F238E27FC236}">
                <a16:creationId xmlns:a16="http://schemas.microsoft.com/office/drawing/2014/main" id="{3B541388-FC4B-4851-9B24-7FC079623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130146"/>
              </p:ext>
            </p:extLst>
          </p:nvPr>
        </p:nvGraphicFramePr>
        <p:xfrm>
          <a:off x="289367" y="1066800"/>
          <a:ext cx="11713580" cy="5791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66BFF2-5EAC-4CAE-8654-FC56CB8CCF59}"/>
              </a:ext>
            </a:extLst>
          </p:cNvPr>
          <p:cNvSpPr txBox="1"/>
          <p:nvPr/>
        </p:nvSpPr>
        <p:spPr>
          <a:xfrm>
            <a:off x="104696" y="6377719"/>
            <a:ext cx="91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А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що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з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цього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переліку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Ви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плануєте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робити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у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найближчі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 2 </a:t>
            </a:r>
            <a:r>
              <a:rPr lang="ru-RU" sz="900" dirty="0" err="1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місяці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Декілька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відповідей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Фільтр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всі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респонденти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Кількість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респондентів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дали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відповідь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 на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</a:rPr>
              <a:t>запитання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900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</a:rPr>
              <a:t>1000</a:t>
            </a:r>
            <a:endParaRPr lang="ru-UA" sz="900" dirty="0"/>
          </a:p>
        </p:txBody>
      </p:sp>
    </p:spTree>
    <p:extLst>
      <p:ext uri="{BB962C8B-B14F-4D97-AF65-F5344CB8AC3E}">
        <p14:creationId xmlns:p14="http://schemas.microsoft.com/office/powerpoint/2010/main" val="2022396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68">
      <a:dk1>
        <a:srgbClr val="000000"/>
      </a:dk1>
      <a:lt1>
        <a:srgbClr val="FFFFFF"/>
      </a:lt1>
      <a:dk2>
        <a:srgbClr val="444444"/>
      </a:dk2>
      <a:lt2>
        <a:srgbClr val="E7E6E6"/>
      </a:lt2>
      <a:accent1>
        <a:srgbClr val="FF0100"/>
      </a:accent1>
      <a:accent2>
        <a:srgbClr val="FFC800"/>
      </a:accent2>
      <a:accent3>
        <a:srgbClr val="A5A5A5"/>
      </a:accent3>
      <a:accent4>
        <a:srgbClr val="FF9500"/>
      </a:accent4>
      <a:accent5>
        <a:srgbClr val="CFD1CF"/>
      </a:accent5>
      <a:accent6>
        <a:srgbClr val="201F20"/>
      </a:accent6>
      <a:hlink>
        <a:srgbClr val="0000FF"/>
      </a:hlink>
      <a:folHlink>
        <a:srgbClr val="4D4D4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468</Words>
  <Application>Microsoft Office PowerPoint</Application>
  <PresentationFormat>Широкий екран</PresentationFormat>
  <Paragraphs>93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Аналітичний звіт  тестового завдання</vt:lpstr>
      <vt:lpstr>Результати опитування щодо планування вільного часу респондентів у найближчі 2 місяці</vt:lpstr>
      <vt:lpstr>Вподобання щодо вільного часу серед чоловіків та жінок</vt:lpstr>
      <vt:lpstr>ЗНАЧИМІ ВІДМІННОСТІ</vt:lpstr>
      <vt:lpstr>Розподіл відповідей за віковим показником</vt:lpstr>
      <vt:lpstr>Результати опитування за віковим показником</vt:lpstr>
      <vt:lpstr>Результати опитування респондентів щодо планів робити у найближчі 2 місяці</vt:lpstr>
      <vt:lpstr>Заплановані покупки серед населення</vt:lpstr>
      <vt:lpstr>Планові покупки за віковим показником</vt:lpstr>
      <vt:lpstr>Відмінності у покупках серед респондентів різного віку</vt:lpstr>
      <vt:lpstr>Результати опитування щодо категорій продуктів які купувало населення за останній місяць</vt:lpstr>
      <vt:lpstr>Купівельна спроможність населення</vt:lpstr>
      <vt:lpstr>Купівельна спроможність населення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Slatina, Angelina</dc:creator>
  <cp:lastModifiedBy>Valentyna Vizniuk</cp:lastModifiedBy>
  <cp:revision>112</cp:revision>
  <dcterms:created xsi:type="dcterms:W3CDTF">2021-06-26T09:06:44Z</dcterms:created>
  <dcterms:modified xsi:type="dcterms:W3CDTF">2024-03-27T19:38:21Z</dcterms:modified>
</cp:coreProperties>
</file>