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694"/>
  </p:normalViewPr>
  <p:slideViewPr>
    <p:cSldViewPr snapToGrid="0">
      <p:cViewPr varScale="1">
        <p:scale>
          <a:sx n="109" d="100"/>
          <a:sy n="109" d="100"/>
        </p:scale>
        <p:origin x="7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2/16/25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2/16/25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2/16/25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2/16/25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54E18D-D1F2-F1D7-F6EA-C455569659F7}"/>
              </a:ext>
            </a:extLst>
          </p:cNvPr>
          <p:cNvSpPr>
            <a:spLocks noGrp="1"/>
          </p:cNvSpPr>
          <p:nvPr>
            <p:ph type="ctrTitle"/>
          </p:nvPr>
        </p:nvSpPr>
        <p:spPr/>
        <p:txBody>
          <a:bodyPr/>
          <a:lstStyle/>
          <a:p>
            <a:r>
              <a:rPr lang="es-MX" dirty="0"/>
              <a:t>Sistemas de recomendación</a:t>
            </a:r>
          </a:p>
        </p:txBody>
      </p:sp>
      <p:sp>
        <p:nvSpPr>
          <p:cNvPr id="3" name="Subtítulo 2">
            <a:extLst>
              <a:ext uri="{FF2B5EF4-FFF2-40B4-BE49-F238E27FC236}">
                <a16:creationId xmlns:a16="http://schemas.microsoft.com/office/drawing/2014/main" id="{5C486BA7-4079-C566-BF83-196F038A7EAC}"/>
              </a:ext>
            </a:extLst>
          </p:cNvPr>
          <p:cNvSpPr>
            <a:spLocks noGrp="1"/>
          </p:cNvSpPr>
          <p:nvPr>
            <p:ph type="subTitle" idx="1"/>
          </p:nvPr>
        </p:nvSpPr>
        <p:spPr>
          <a:xfrm>
            <a:off x="2417780" y="3531204"/>
            <a:ext cx="8637072" cy="1263534"/>
          </a:xfrm>
        </p:spPr>
        <p:txBody>
          <a:bodyPr>
            <a:normAutofit fontScale="92500" lnSpcReduction="20000"/>
          </a:bodyPr>
          <a:lstStyle/>
          <a:p>
            <a:r>
              <a:rPr lang="es-MX" dirty="0"/>
              <a:t>Integrantes:</a:t>
            </a:r>
          </a:p>
          <a:p>
            <a:r>
              <a:rPr lang="es-MX" dirty="0"/>
              <a:t>Garcia sanchez sergio jesus</a:t>
            </a:r>
          </a:p>
          <a:p>
            <a:r>
              <a:rPr lang="es-MX" dirty="0"/>
              <a:t>Valenzuela berrelleza cesar jesus</a:t>
            </a:r>
          </a:p>
        </p:txBody>
      </p:sp>
    </p:spTree>
    <p:extLst>
      <p:ext uri="{BB962C8B-B14F-4D97-AF65-F5344CB8AC3E}">
        <p14:creationId xmlns:p14="http://schemas.microsoft.com/office/powerpoint/2010/main" val="178728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CD108-EF43-A884-B6AD-BC99CFB09030}"/>
              </a:ext>
            </a:extLst>
          </p:cNvPr>
          <p:cNvSpPr>
            <a:spLocks noGrp="1"/>
          </p:cNvSpPr>
          <p:nvPr>
            <p:ph type="title"/>
          </p:nvPr>
        </p:nvSpPr>
        <p:spPr/>
        <p:txBody>
          <a:bodyPr/>
          <a:lstStyle/>
          <a:p>
            <a:r>
              <a:rPr lang="es-MX" dirty="0"/>
              <a:t>¿Qué son?</a:t>
            </a:r>
          </a:p>
        </p:txBody>
      </p:sp>
      <p:sp>
        <p:nvSpPr>
          <p:cNvPr id="3" name="Marcador de contenido 2">
            <a:extLst>
              <a:ext uri="{FF2B5EF4-FFF2-40B4-BE49-F238E27FC236}">
                <a16:creationId xmlns:a16="http://schemas.microsoft.com/office/drawing/2014/main" id="{F5F093A8-9302-28CA-CAA8-CCBF9747F399}"/>
              </a:ext>
            </a:extLst>
          </p:cNvPr>
          <p:cNvSpPr>
            <a:spLocks noGrp="1"/>
          </p:cNvSpPr>
          <p:nvPr>
            <p:ph sz="half" idx="1"/>
          </p:nvPr>
        </p:nvSpPr>
        <p:spPr/>
        <p:txBody>
          <a:bodyPr/>
          <a:lstStyle/>
          <a:p>
            <a:r>
              <a:rPr lang="es-MX" sz="1800" dirty="0">
                <a:effectLst/>
                <a:latin typeface="Arial" panose="020B0604020202020204" pitchFamily="34" charset="0"/>
                <a:ea typeface="Calibri" panose="020F0502020204030204" pitchFamily="34" charset="0"/>
              </a:rPr>
              <a:t>Los sistemas de recomendación son herrramientas que ayudan a los usuarios a conocer opciones o elementos de interes para personalizar la experiencia de usuario. </a:t>
            </a:r>
            <a:endParaRPr lang="es-MX" dirty="0"/>
          </a:p>
        </p:txBody>
      </p:sp>
      <p:pic>
        <p:nvPicPr>
          <p:cNvPr id="1026" name="Picture 2" descr="17 mejores sistemas de motores de recomendación [comercio electrónico y  contenido]">
            <a:extLst>
              <a:ext uri="{FF2B5EF4-FFF2-40B4-BE49-F238E27FC236}">
                <a16:creationId xmlns:a16="http://schemas.microsoft.com/office/drawing/2014/main" id="{437AFEDD-22A2-046C-77F3-11B7E7B9C03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15162" y="2017713"/>
            <a:ext cx="3441700" cy="344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4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43799B-6586-D019-68D3-AC3B5BAE50B6}"/>
              </a:ext>
            </a:extLst>
          </p:cNvPr>
          <p:cNvSpPr>
            <a:spLocks noGrp="1"/>
          </p:cNvSpPr>
          <p:nvPr>
            <p:ph type="title"/>
          </p:nvPr>
        </p:nvSpPr>
        <p:spPr/>
        <p:txBody>
          <a:bodyPr/>
          <a:lstStyle/>
          <a:p>
            <a:r>
              <a:rPr lang="es-MX" dirty="0"/>
              <a:t>Tecnologias y frameworks</a:t>
            </a:r>
          </a:p>
        </p:txBody>
      </p:sp>
      <p:sp>
        <p:nvSpPr>
          <p:cNvPr id="3" name="Marcador de contenido 2">
            <a:extLst>
              <a:ext uri="{FF2B5EF4-FFF2-40B4-BE49-F238E27FC236}">
                <a16:creationId xmlns:a16="http://schemas.microsoft.com/office/drawing/2014/main" id="{00E07ECD-BC34-F4CD-6DEE-32F550C49394}"/>
              </a:ext>
            </a:extLst>
          </p:cNvPr>
          <p:cNvSpPr>
            <a:spLocks noGrp="1"/>
          </p:cNvSpPr>
          <p:nvPr>
            <p:ph sz="half" idx="1"/>
          </p:nvPr>
        </p:nvSpPr>
        <p:spPr>
          <a:xfrm>
            <a:off x="1447331" y="2010878"/>
            <a:ext cx="4645152" cy="3939756"/>
          </a:xfrm>
        </p:spPr>
        <p:txBody>
          <a:bodyPr>
            <a:normAutofit fontScale="92500" lnSpcReduction="20000"/>
          </a:bodyPr>
          <a:lstStyle/>
          <a:p>
            <a:r>
              <a:rPr lang="es-MX" dirty="0"/>
              <a:t>- Python (Desarrollo)</a:t>
            </a:r>
          </a:p>
          <a:p>
            <a:r>
              <a:rPr lang="es-MX" dirty="0"/>
              <a:t>- Scikit-learn. Librería en python que cuenta con algoritmos de clasificación, regresión, clustering y reducción de dimensionalidad.</a:t>
            </a:r>
          </a:p>
          <a:p>
            <a:r>
              <a:rPr lang="es-MX" dirty="0"/>
              <a:t>- PyTorch es un marco de aprendizaje profundo de código abierto basado en software que se emplea para crear redes neuronales, combinando la biblioteca de aprendizaje automático(ML) de Torch con una API de alto nivel basada en Python .</a:t>
            </a:r>
          </a:p>
          <a:p>
            <a:endParaRPr lang="es-MX" dirty="0"/>
          </a:p>
          <a:p>
            <a:endParaRPr lang="es-MX" dirty="0"/>
          </a:p>
          <a:p>
            <a:endParaRPr lang="es-MX" dirty="0"/>
          </a:p>
        </p:txBody>
      </p:sp>
      <p:sp>
        <p:nvSpPr>
          <p:cNvPr id="4" name="Marcador de contenido 3">
            <a:extLst>
              <a:ext uri="{FF2B5EF4-FFF2-40B4-BE49-F238E27FC236}">
                <a16:creationId xmlns:a16="http://schemas.microsoft.com/office/drawing/2014/main" id="{AE4379CB-7F74-00DB-C8CA-9949973EFA55}"/>
              </a:ext>
            </a:extLst>
          </p:cNvPr>
          <p:cNvSpPr>
            <a:spLocks noGrp="1"/>
          </p:cNvSpPr>
          <p:nvPr>
            <p:ph sz="half" idx="2"/>
          </p:nvPr>
        </p:nvSpPr>
        <p:spPr/>
        <p:txBody>
          <a:bodyPr>
            <a:normAutofit fontScale="92500" lnSpcReduction="20000"/>
          </a:bodyPr>
          <a:lstStyle/>
          <a:p>
            <a:r>
              <a:rPr lang="es-MX" sz="1800" dirty="0"/>
              <a:t>- Apache Spark es un motor unificado de analíticas para procesar datos a gran escala que integra módulos para SQL, streaming, aprendizaje automático y procesamiento de grafos, esto para uso de Big Data.</a:t>
            </a:r>
          </a:p>
          <a:p>
            <a:r>
              <a:rPr lang="es-MX" sz="1800" dirty="0"/>
              <a:t>- MongoDB es un sistema de gestión de bases de datos que sirve para almacenar y procesar grandes cantidades de datos no estructurados.</a:t>
            </a:r>
          </a:p>
          <a:p>
            <a:r>
              <a:rPr lang="es-MX" sz="1800" dirty="0"/>
              <a:t>- TensorFlow Recommenders (TFRS) – Framework de Google para deep learning en recomendaciones.</a:t>
            </a:r>
          </a:p>
          <a:p>
            <a:r>
              <a:rPr lang="es-MX" sz="1800" dirty="0"/>
              <a:t>- Apache Mahout – Framework escalable basado en Apache Hadoop y Spark.</a:t>
            </a:r>
          </a:p>
        </p:txBody>
      </p:sp>
    </p:spTree>
    <p:extLst>
      <p:ext uri="{BB962C8B-B14F-4D97-AF65-F5344CB8AC3E}">
        <p14:creationId xmlns:p14="http://schemas.microsoft.com/office/powerpoint/2010/main" val="24489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BEA0F-0F5D-D45C-2496-21058099E768}"/>
              </a:ext>
            </a:extLst>
          </p:cNvPr>
          <p:cNvSpPr>
            <a:spLocks noGrp="1"/>
          </p:cNvSpPr>
          <p:nvPr>
            <p:ph type="title"/>
          </p:nvPr>
        </p:nvSpPr>
        <p:spPr/>
        <p:txBody>
          <a:bodyPr/>
          <a:lstStyle/>
          <a:p>
            <a:r>
              <a:rPr lang="es-MX" dirty="0"/>
              <a:t>Aplicaciones de la ia en los sistemas de recomendacion</a:t>
            </a:r>
          </a:p>
        </p:txBody>
      </p:sp>
      <p:sp>
        <p:nvSpPr>
          <p:cNvPr id="3" name="Marcador de contenido 2">
            <a:extLst>
              <a:ext uri="{FF2B5EF4-FFF2-40B4-BE49-F238E27FC236}">
                <a16:creationId xmlns:a16="http://schemas.microsoft.com/office/drawing/2014/main" id="{0A72AB93-2910-D18A-A50A-73E37ACA408B}"/>
              </a:ext>
            </a:extLst>
          </p:cNvPr>
          <p:cNvSpPr>
            <a:spLocks noGrp="1"/>
          </p:cNvSpPr>
          <p:nvPr>
            <p:ph sz="half" idx="1"/>
          </p:nvPr>
        </p:nvSpPr>
        <p:spPr/>
        <p:txBody>
          <a:bodyPr>
            <a:normAutofit/>
          </a:bodyPr>
          <a:lstStyle/>
          <a:p>
            <a:r>
              <a:rPr lang="es-MX" dirty="0"/>
              <a:t>Los sistemas de recomendación adoptan ampliamente técnicas de IA como el aprendizaje automático , el aprendizaje profundo y el procesamiento del lenguaje natural.  Estos métodos avanzados mejoran las capacidades del sistema para predecir las preferencias del usuario y ofrecer contenido personalizado con mayor precisión.</a:t>
            </a:r>
          </a:p>
        </p:txBody>
      </p:sp>
      <p:pic>
        <p:nvPicPr>
          <p:cNvPr id="2054" name="Picture 6" descr="Sistemas de recomendación | CTIC">
            <a:extLst>
              <a:ext uri="{FF2B5EF4-FFF2-40B4-BE49-F238E27FC236}">
                <a16:creationId xmlns:a16="http://schemas.microsoft.com/office/drawing/2014/main" id="{818E4329-F9AB-5ABF-F8A2-047760347BF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52034" y="1965126"/>
            <a:ext cx="5722853" cy="3540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457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807167-30E8-0050-94DB-CED8143BA9F0}"/>
              </a:ext>
            </a:extLst>
          </p:cNvPr>
          <p:cNvSpPr>
            <a:spLocks noGrp="1"/>
          </p:cNvSpPr>
          <p:nvPr>
            <p:ph type="title"/>
          </p:nvPr>
        </p:nvSpPr>
        <p:spPr/>
        <p:txBody>
          <a:bodyPr/>
          <a:lstStyle/>
          <a:p>
            <a:r>
              <a:rPr lang="es-MX" dirty="0"/>
              <a:t>Algoritmos de optimizacion</a:t>
            </a:r>
          </a:p>
        </p:txBody>
      </p:sp>
      <p:sp>
        <p:nvSpPr>
          <p:cNvPr id="3" name="Marcador de contenido 2">
            <a:extLst>
              <a:ext uri="{FF2B5EF4-FFF2-40B4-BE49-F238E27FC236}">
                <a16:creationId xmlns:a16="http://schemas.microsoft.com/office/drawing/2014/main" id="{4B6738E3-C379-E316-466F-CAF64BDF9F29}"/>
              </a:ext>
            </a:extLst>
          </p:cNvPr>
          <p:cNvSpPr>
            <a:spLocks noGrp="1"/>
          </p:cNvSpPr>
          <p:nvPr>
            <p:ph sz="half" idx="1"/>
          </p:nvPr>
        </p:nvSpPr>
        <p:spPr/>
        <p:txBody>
          <a:bodyPr/>
          <a:lstStyle/>
          <a:p>
            <a:r>
              <a:rPr lang="es-MX" sz="1800" dirty="0">
                <a:effectLst/>
                <a:ea typeface="Calibri" panose="020F0502020204030204" pitchFamily="34" charset="0"/>
                <a:cs typeface="Times New Roman" panose="02020603050405020304" pitchFamily="18" charset="0"/>
              </a:rPr>
              <a:t>Los algoritmos de optimización son herramientas matemáticas y computacionales diseñadas para encontrar la mejor solución posible a un problema, dentro de un conjunto definido de posibilidades. </a:t>
            </a:r>
          </a:p>
          <a:p>
            <a:endParaRPr lang="es-MX" dirty="0"/>
          </a:p>
        </p:txBody>
      </p:sp>
      <p:pic>
        <p:nvPicPr>
          <p:cNvPr id="3074" name="Picture 2" descr="Qué es un software de optimización de rutas?">
            <a:extLst>
              <a:ext uri="{FF2B5EF4-FFF2-40B4-BE49-F238E27FC236}">
                <a16:creationId xmlns:a16="http://schemas.microsoft.com/office/drawing/2014/main" id="{B156B89C-9280-D195-1505-FA71439FBDE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13500" y="2577307"/>
            <a:ext cx="4645025" cy="232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633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A364A7-1920-CD11-9E92-CF0314DF8023}"/>
              </a:ext>
            </a:extLst>
          </p:cNvPr>
          <p:cNvSpPr>
            <a:spLocks noGrp="1"/>
          </p:cNvSpPr>
          <p:nvPr>
            <p:ph type="title"/>
          </p:nvPr>
        </p:nvSpPr>
        <p:spPr/>
        <p:txBody>
          <a:bodyPr/>
          <a:lstStyle/>
          <a:p>
            <a:r>
              <a:rPr lang="es-MX" dirty="0"/>
              <a:t>Campos de aplicación</a:t>
            </a:r>
          </a:p>
        </p:txBody>
      </p:sp>
      <p:sp>
        <p:nvSpPr>
          <p:cNvPr id="3" name="Marcador de contenido 2">
            <a:extLst>
              <a:ext uri="{FF2B5EF4-FFF2-40B4-BE49-F238E27FC236}">
                <a16:creationId xmlns:a16="http://schemas.microsoft.com/office/drawing/2014/main" id="{63084E4D-F4AD-5F84-0441-34A5D3054446}"/>
              </a:ext>
            </a:extLst>
          </p:cNvPr>
          <p:cNvSpPr>
            <a:spLocks noGrp="1"/>
          </p:cNvSpPr>
          <p:nvPr>
            <p:ph sz="half" idx="1"/>
          </p:nvPr>
        </p:nvSpPr>
        <p:spPr/>
        <p:txBody>
          <a:bodyPr>
            <a:normAutofit fontScale="92500" lnSpcReduction="20000"/>
          </a:bodyPr>
          <a:lstStyle/>
          <a:p>
            <a:pPr marL="342900" lvl="0" indent="-342900" algn="just">
              <a:lnSpc>
                <a:spcPct val="107000"/>
              </a:lnSpc>
              <a:spcAft>
                <a:spcPts val="800"/>
              </a:spcAft>
              <a:buSzPts val="1000"/>
              <a:buFont typeface="Symbol" pitchFamily="2" charset="2"/>
              <a:buChar char=""/>
              <a:tabLst>
                <a:tab pos="457200" algn="l"/>
              </a:tabLst>
            </a:pPr>
            <a:r>
              <a:rPr lang="es-MX" sz="1800" b="1" dirty="0">
                <a:effectLst/>
                <a:latin typeface="Arial" panose="020B0604020202020204" pitchFamily="34" charset="0"/>
                <a:ea typeface="Calibri" panose="020F0502020204030204" pitchFamily="34" charset="0"/>
                <a:cs typeface="Times New Roman" panose="02020603050405020304" pitchFamily="18" charset="0"/>
              </a:rPr>
              <a:t>Logística:</a:t>
            </a:r>
            <a:r>
              <a:rPr lang="es-MX" sz="1800" dirty="0">
                <a:effectLst/>
                <a:latin typeface="Arial" panose="020B0604020202020204" pitchFamily="34" charset="0"/>
                <a:ea typeface="Calibri" panose="020F0502020204030204" pitchFamily="34" charset="0"/>
                <a:cs typeface="Times New Roman" panose="02020603050405020304" pitchFamily="18" charset="0"/>
              </a:rPr>
              <a:t> Mejoran la eficiencia en la planificación de rutas y el envío de productos, reduciendo costos y tiempos de entrega.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s-MX" sz="1800" b="1" dirty="0">
                <a:effectLst/>
                <a:latin typeface="Arial" panose="020B0604020202020204" pitchFamily="34" charset="0"/>
                <a:ea typeface="Calibri" panose="020F0502020204030204" pitchFamily="34" charset="0"/>
                <a:cs typeface="Times New Roman" panose="02020603050405020304" pitchFamily="18" charset="0"/>
              </a:rPr>
              <a:t>Producción:</a:t>
            </a:r>
            <a:r>
              <a:rPr lang="es-MX" sz="1800" dirty="0">
                <a:effectLst/>
                <a:latin typeface="Arial" panose="020B0604020202020204" pitchFamily="34" charset="0"/>
                <a:ea typeface="Calibri" panose="020F0502020204030204" pitchFamily="34" charset="0"/>
                <a:cs typeface="Times New Roman" panose="02020603050405020304" pitchFamily="18" charset="0"/>
              </a:rPr>
              <a:t> Ayudan a optimizar la utilización de recursos, como maquinaria y mano de obra, para aumentar la productividad y reducir el desperdicio.</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s-MX" sz="1800" b="1" dirty="0">
                <a:effectLst/>
                <a:latin typeface="Arial" panose="020B0604020202020204" pitchFamily="34" charset="0"/>
                <a:ea typeface="Calibri" panose="020F0502020204030204" pitchFamily="34" charset="0"/>
                <a:cs typeface="Times New Roman" panose="02020603050405020304" pitchFamily="18" charset="0"/>
              </a:rPr>
              <a:t>Finanzas:</a:t>
            </a:r>
            <a:r>
              <a:rPr lang="es-MX" sz="1800" dirty="0">
                <a:effectLst/>
                <a:latin typeface="Arial" panose="020B0604020202020204" pitchFamily="34" charset="0"/>
                <a:ea typeface="Calibri" panose="020F0502020204030204" pitchFamily="34" charset="0"/>
                <a:cs typeface="Times New Roman" panose="02020603050405020304" pitchFamily="18" charset="0"/>
              </a:rPr>
              <a:t> Se emplean para optimizar carteras de inversión y gestionar riesgos, proporcionando una mayor estabilidad financiera.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
        <p:nvSpPr>
          <p:cNvPr id="4" name="Marcador de contenido 3">
            <a:extLst>
              <a:ext uri="{FF2B5EF4-FFF2-40B4-BE49-F238E27FC236}">
                <a16:creationId xmlns:a16="http://schemas.microsoft.com/office/drawing/2014/main" id="{02F9F559-5B99-C5B1-4CC7-6FDF3CE7B398}"/>
              </a:ext>
            </a:extLst>
          </p:cNvPr>
          <p:cNvSpPr>
            <a:spLocks noGrp="1"/>
          </p:cNvSpPr>
          <p:nvPr>
            <p:ph sz="half" idx="2"/>
          </p:nvPr>
        </p:nvSpPr>
        <p:spPr/>
        <p:txBody>
          <a:bodyPr>
            <a:normAutofit fontScale="92500" lnSpcReduction="20000"/>
          </a:bodyPr>
          <a:lstStyle/>
          <a:p>
            <a:pPr marL="342900" lvl="0" indent="-342900" algn="just">
              <a:lnSpc>
                <a:spcPct val="107000"/>
              </a:lnSpc>
              <a:spcAft>
                <a:spcPts val="800"/>
              </a:spcAft>
              <a:buSzPts val="1000"/>
              <a:buFont typeface="Symbol" pitchFamily="2" charset="2"/>
              <a:buChar char=""/>
              <a:tabLst>
                <a:tab pos="457200" algn="l"/>
              </a:tabLst>
            </a:pPr>
            <a:r>
              <a:rPr lang="es-MX" sz="1800" b="1" dirty="0">
                <a:effectLst/>
                <a:latin typeface="Arial" panose="020B0604020202020204" pitchFamily="34" charset="0"/>
                <a:ea typeface="Calibri" panose="020F0502020204030204" pitchFamily="34" charset="0"/>
                <a:cs typeface="Times New Roman" panose="02020603050405020304" pitchFamily="18" charset="0"/>
              </a:rPr>
              <a:t>Sector energético:</a:t>
            </a:r>
            <a:r>
              <a:rPr lang="es-MX" sz="1800" dirty="0">
                <a:effectLst/>
                <a:latin typeface="Arial" panose="020B0604020202020204" pitchFamily="34" charset="0"/>
                <a:ea typeface="Calibri" panose="020F0502020204030204" pitchFamily="34" charset="0"/>
                <a:cs typeface="Times New Roman" panose="02020603050405020304" pitchFamily="18" charset="0"/>
              </a:rPr>
              <a:t> En la distribución de energías renovables, estos algoritmos optimizan el uso de recursos naturales y reducen el impacto ambiental.</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s-MX" sz="1800" b="1" dirty="0">
                <a:effectLst/>
                <a:latin typeface="Arial" panose="020B0604020202020204" pitchFamily="34" charset="0"/>
                <a:ea typeface="Calibri" panose="020F0502020204030204" pitchFamily="34" charset="0"/>
                <a:cs typeface="Times New Roman" panose="02020603050405020304" pitchFamily="18" charset="0"/>
              </a:rPr>
              <a:t>Inteligencia artificial:</a:t>
            </a:r>
            <a:r>
              <a:rPr lang="es-MX" sz="1800" dirty="0">
                <a:effectLst/>
                <a:latin typeface="Arial" panose="020B0604020202020204" pitchFamily="34" charset="0"/>
                <a:ea typeface="Calibri" panose="020F0502020204030204" pitchFamily="34" charset="0"/>
                <a:cs typeface="Times New Roman" panose="02020603050405020304" pitchFamily="18" charset="0"/>
              </a:rPr>
              <a:t> Mejoran el rendimiento en tareas como el reconocimiento de voz y el procesamiento de imágenes, aumentando la precisión y eficiencia de los modelos.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sz="1600" dirty="0"/>
          </a:p>
        </p:txBody>
      </p:sp>
    </p:spTree>
    <p:extLst>
      <p:ext uri="{BB962C8B-B14F-4D97-AF65-F5344CB8AC3E}">
        <p14:creationId xmlns:p14="http://schemas.microsoft.com/office/powerpoint/2010/main" val="210708844"/>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Galería</Template>
  <TotalTime>84</TotalTime>
  <Words>413</Words>
  <Application>Microsoft Macintosh PowerPoint</Application>
  <PresentationFormat>Panorámica</PresentationFormat>
  <Paragraphs>25</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Gill Sans MT</vt:lpstr>
      <vt:lpstr>Symbol</vt:lpstr>
      <vt:lpstr>Galería</vt:lpstr>
      <vt:lpstr>Sistemas de recomendación</vt:lpstr>
      <vt:lpstr>¿Qué son?</vt:lpstr>
      <vt:lpstr>Tecnologias y frameworks</vt:lpstr>
      <vt:lpstr>Aplicaciones de la ia en los sistemas de recomendacion</vt:lpstr>
      <vt:lpstr>Algoritmos de optimizacion</vt:lpstr>
      <vt:lpstr>Campos de aplicación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cesar jesus valenzuela berrelleza</dc:creator>
  <cp:lastModifiedBy>cesar jesus valenzuela berrelleza</cp:lastModifiedBy>
  <cp:revision>1</cp:revision>
  <dcterms:created xsi:type="dcterms:W3CDTF">2025-02-17T01:12:43Z</dcterms:created>
  <dcterms:modified xsi:type="dcterms:W3CDTF">2025-02-17T02:36:49Z</dcterms:modified>
</cp:coreProperties>
</file>