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heddar" charset="1" panose="00000000000000000000"/>
      <p:regular r:id="rId16"/>
    </p:embeddedFont>
    <p:embeddedFont>
      <p:font typeface="Telegraf Bold" charset="1" panose="00000800000000000000"/>
      <p:regular r:id="rId17"/>
    </p:embeddedFont>
    <p:embeddedFont>
      <p:font typeface="Telegraf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38725" y="2584299"/>
            <a:ext cx="1260008" cy="1653948"/>
          </a:xfrm>
          <a:custGeom>
            <a:avLst/>
            <a:gdLst/>
            <a:ahLst/>
            <a:cxnLst/>
            <a:rect r="r" b="b" t="t" l="l"/>
            <a:pathLst>
              <a:path h="1653948" w="1260008">
                <a:moveTo>
                  <a:pt x="0" y="0"/>
                </a:moveTo>
                <a:lnTo>
                  <a:pt x="1260008" y="0"/>
                </a:lnTo>
                <a:lnTo>
                  <a:pt x="1260008" y="1653948"/>
                </a:lnTo>
                <a:lnTo>
                  <a:pt x="0" y="16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5029" y="3329089"/>
            <a:ext cx="6380475" cy="6485871"/>
          </a:xfrm>
          <a:custGeom>
            <a:avLst/>
            <a:gdLst/>
            <a:ahLst/>
            <a:cxnLst/>
            <a:rect r="r" b="b" t="t" l="l"/>
            <a:pathLst>
              <a:path h="6485871" w="6380475">
                <a:moveTo>
                  <a:pt x="0" y="0"/>
                </a:moveTo>
                <a:lnTo>
                  <a:pt x="6380476" y="0"/>
                </a:lnTo>
                <a:lnTo>
                  <a:pt x="6380476" y="6485870"/>
                </a:lnTo>
                <a:lnTo>
                  <a:pt x="0" y="6485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65002" y="1834399"/>
            <a:ext cx="8694298" cy="369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PROCESO DE APRENDIZAJE AUTOMATICO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79937" y="6365589"/>
            <a:ext cx="8694298" cy="1231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0"/>
              </a:lnSpc>
            </a:pPr>
            <a:r>
              <a:rPr lang="en-US" sz="3100" b="true">
                <a:solidFill>
                  <a:srgbClr val="211C2D"/>
                </a:solidFill>
                <a:latin typeface="Telegraf Bold"/>
                <a:ea typeface="Telegraf Bold"/>
                <a:cs typeface="Telegraf Bold"/>
                <a:sym typeface="Telegraf Bold"/>
              </a:rPr>
              <a:t>GARCÍA SÁNCHEZ SERGIO JESÚS</a:t>
            </a:r>
          </a:p>
          <a:p>
            <a:pPr algn="l">
              <a:lnSpc>
                <a:spcPts val="3100"/>
              </a:lnSpc>
            </a:pPr>
          </a:p>
          <a:p>
            <a:pPr algn="l">
              <a:lnSpc>
                <a:spcPts val="3100"/>
              </a:lnSpc>
            </a:pPr>
            <a:r>
              <a:rPr lang="en-US" sz="3100" b="true">
                <a:solidFill>
                  <a:srgbClr val="211C2D"/>
                </a:solidFill>
                <a:latin typeface="Telegraf Bold"/>
                <a:ea typeface="Telegraf Bold"/>
                <a:cs typeface="Telegraf Bold"/>
                <a:sym typeface="Telegraf Bold"/>
              </a:rPr>
              <a:t>VALENZUELA BERRELLEZA CÉSAR JESÚS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1576" y="1047750"/>
            <a:ext cx="8694298" cy="45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0"/>
              </a:lnSpc>
            </a:pPr>
            <a:r>
              <a:rPr lang="en-US" sz="3100" b="true">
                <a:solidFill>
                  <a:srgbClr val="211C2D"/>
                </a:solidFill>
                <a:latin typeface="Telegraf Bold"/>
                <a:ea typeface="Telegraf Bold"/>
                <a:cs typeface="Telegraf Bold"/>
                <a:sym typeface="Telegraf Bold"/>
              </a:rPr>
              <a:t>INTELIGENCIA ARTIFICIAL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35452" y="4184666"/>
            <a:ext cx="5217096" cy="1908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98"/>
              </a:lnSpc>
            </a:pPr>
            <a:r>
              <a:rPr lang="en-US" sz="12498" spc="61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71207" y="2591509"/>
            <a:ext cx="11057462" cy="3397829"/>
            <a:chOff x="0" y="0"/>
            <a:chExt cx="2912253" cy="8949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2253" cy="894902"/>
            </a:xfrm>
            <a:custGeom>
              <a:avLst/>
              <a:gdLst/>
              <a:ahLst/>
              <a:cxnLst/>
              <a:rect r="r" b="b" t="t" l="l"/>
              <a:pathLst>
                <a:path h="894902" w="2912253">
                  <a:moveTo>
                    <a:pt x="35708" y="0"/>
                  </a:moveTo>
                  <a:lnTo>
                    <a:pt x="2876546" y="0"/>
                  </a:lnTo>
                  <a:cubicBezTo>
                    <a:pt x="2886016" y="0"/>
                    <a:pt x="2895098" y="3762"/>
                    <a:pt x="2901795" y="10459"/>
                  </a:cubicBezTo>
                  <a:cubicBezTo>
                    <a:pt x="2908491" y="17155"/>
                    <a:pt x="2912253" y="26238"/>
                    <a:pt x="2912253" y="35708"/>
                  </a:cubicBezTo>
                  <a:lnTo>
                    <a:pt x="2912253" y="859194"/>
                  </a:lnTo>
                  <a:cubicBezTo>
                    <a:pt x="2912253" y="878915"/>
                    <a:pt x="2896266" y="894902"/>
                    <a:pt x="2876546" y="894902"/>
                  </a:cubicBezTo>
                  <a:lnTo>
                    <a:pt x="35708" y="894902"/>
                  </a:lnTo>
                  <a:cubicBezTo>
                    <a:pt x="15987" y="894902"/>
                    <a:pt x="0" y="878915"/>
                    <a:pt x="0" y="859194"/>
                  </a:cubicBezTo>
                  <a:lnTo>
                    <a:pt x="0" y="35708"/>
                  </a:lnTo>
                  <a:cubicBezTo>
                    <a:pt x="0" y="15987"/>
                    <a:pt x="15987" y="0"/>
                    <a:pt x="3570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912253" cy="961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19175"/>
            <a:ext cx="8927786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INTRODUCCIÓN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19320"/>
            <a:ext cx="8771922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El aprendizaje automático es una rama de la inteligencia artificial que permite a las máquinas aprender de los datos y realizar tareas sin ser programadas explícitamente.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752626"/>
            <a:ext cx="1623060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Objetivo: Describir las etapas del aprendizaje automático y compararlas con el modelo cognitivo humano.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ADQUISICIÓN DE DATOS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41499"/>
            <a:ext cx="10396810" cy="803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spc="16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Definición: Recolección de información relevante y de calidad para entrenar el modelo.</a:t>
            </a:r>
          </a:p>
          <a:p>
            <a:pPr algn="l">
              <a:lnSpc>
                <a:spcPts val="3960"/>
              </a:lnSpc>
            </a:pPr>
          </a:p>
          <a:p>
            <a:pPr algn="l">
              <a:lnSpc>
                <a:spcPts val="3960"/>
              </a:lnSpc>
            </a:pPr>
            <a:r>
              <a:rPr lang="en-US" sz="3300" spc="16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Fuentes: Bases de datos, sensores, APIs, o generación manual.</a:t>
            </a:r>
          </a:p>
          <a:p>
            <a:pPr algn="l">
              <a:lnSpc>
                <a:spcPts val="3960"/>
              </a:lnSpc>
            </a:pPr>
          </a:p>
          <a:p>
            <a:pPr algn="l">
              <a:lnSpc>
                <a:spcPts val="3960"/>
              </a:lnSpc>
            </a:pPr>
            <a:r>
              <a:rPr lang="en-US" sz="3300" spc="16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Similitud con el modelo cognitivo: Se asemeja a la percepción sensorial humana (ejemplo: aprender un idioma mediante escucha y lectura).</a:t>
            </a:r>
          </a:p>
          <a:p>
            <a:pPr algn="l">
              <a:lnSpc>
                <a:spcPts val="3960"/>
              </a:lnSpc>
            </a:pPr>
          </a:p>
          <a:p>
            <a:pPr algn="l">
              <a:lnSpc>
                <a:spcPts val="3960"/>
              </a:lnSpc>
            </a:pPr>
            <a:r>
              <a:rPr lang="en-US" sz="3300" spc="16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Diferencia: En el aprendizaje automático, los datos deben ser estructurados; en el humano, son orgánicos.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948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spc="303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PROCESAMIENTO DE DATOS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41499"/>
            <a:ext cx="10396810" cy="810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3100" spc="15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Definición: Limpieza, transformación y organización de los datos para su uso en el entrenamiento.</a:t>
            </a:r>
          </a:p>
          <a:p>
            <a:pPr algn="l">
              <a:lnSpc>
                <a:spcPts val="3720"/>
              </a:lnSpc>
            </a:pPr>
          </a:p>
          <a:p>
            <a:pPr algn="l">
              <a:lnSpc>
                <a:spcPts val="3720"/>
              </a:lnSpc>
            </a:pPr>
            <a:r>
              <a:rPr lang="en-US" sz="3100" spc="15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Acciones: Eliminación de valores nulos, normalización, codificación de variables categóricas, reducción de dimensionalidad.</a:t>
            </a:r>
          </a:p>
          <a:p>
            <a:pPr algn="l">
              <a:lnSpc>
                <a:spcPts val="3720"/>
              </a:lnSpc>
            </a:pPr>
          </a:p>
          <a:p>
            <a:pPr algn="l">
              <a:lnSpc>
                <a:spcPts val="3720"/>
              </a:lnSpc>
            </a:pPr>
            <a:r>
              <a:rPr lang="en-US" sz="3100" spc="15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Similitud con el modelo cognitivo: Se asemeja a cómo el cerebro filtra y organiza la información sensorial (ejemplo: ignorar el ruido en una conversación).</a:t>
            </a:r>
          </a:p>
          <a:p>
            <a:pPr algn="l">
              <a:lnSpc>
                <a:spcPts val="3720"/>
              </a:lnSpc>
            </a:pPr>
          </a:p>
          <a:p>
            <a:pPr algn="l">
              <a:lnSpc>
                <a:spcPts val="3720"/>
              </a:lnSpc>
            </a:pPr>
            <a:r>
              <a:rPr lang="en-US" sz="3100" spc="15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Diferencia: En el aprendizaje automático, es un proceso explícito y programado; en el humano, es automático y subconsciente.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ENTRENAMIENTO DEL MODELO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41813" y="2218898"/>
            <a:ext cx="9617487" cy="743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Definición: Uso de un algoritmo para ajustar los parámetros del modelo y aprender patrones en los datos.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Objetivo: Realizar predicciones o clasificaciones.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Similitud con el modelo cognitivo: Se asemeja al aprendizaje humano mediante experiencia y práctica (ejemplo: un niño que aprende a reconocer objetos).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Diferencia: En el aprendizaje automático, es un proceso matemático y estadístico; en el humano, está influenciado por emociones y factores sociales.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EVALUACIÓN DEL MODELO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81084" y="2634961"/>
            <a:ext cx="8897921" cy="599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Definición: Prueba del rendimiento del modelo con datos no vistos durante el entrenamiento.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Similitud con el modelo cognitivo: Se asemeja a cómo los humanos evalúan su aprendizaje mediante pruebas o retroalimentación.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spc="14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Diferencia: En el aprendizaje automático, la evaluación es cuantitativa; en el humano, es subjetiva y basada en percepciones.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IMPLEMENTACIÓN DEL MODELO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9985" y="3202156"/>
            <a:ext cx="9570934" cy="638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Definición: Uso del modelo entrenado en aplicaciones reales para realizar predicciones o tomar decisiones.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Ejemplos: Sistemas de recomendación, herramientas de análisis de datos.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Similitud con el modelo cognitivo: Se asemeja a la aplicación práctica del conocimiento humano (ejemplo: un médico diagnosticando una enfermedad).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639"/>
              </a:lnSpc>
            </a:pPr>
            <a:r>
              <a:rPr lang="en-US" sz="2599" spc="116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Diferencia: En el aprendizaje automático, requiere infraestructura computacional; en el humano, es inmediato y no depende de herramientas externas.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13874" y="3756855"/>
            <a:ext cx="2985042" cy="3918313"/>
          </a:xfrm>
          <a:custGeom>
            <a:avLst/>
            <a:gdLst/>
            <a:ahLst/>
            <a:cxnLst/>
            <a:rect r="r" b="b" t="t" l="l"/>
            <a:pathLst>
              <a:path h="3918313" w="2985042">
                <a:moveTo>
                  <a:pt x="0" y="0"/>
                </a:moveTo>
                <a:lnTo>
                  <a:pt x="2985042" y="0"/>
                </a:lnTo>
                <a:lnTo>
                  <a:pt x="2985042" y="3918313"/>
                </a:lnTo>
                <a:lnTo>
                  <a:pt x="0" y="3918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30911" y="3330575"/>
            <a:ext cx="11226178" cy="592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Similitudes:</a:t>
            </a:r>
          </a:p>
          <a:p>
            <a:pPr algn="just" marL="1122678" indent="-374226" lvl="2">
              <a:lnSpc>
                <a:spcPts val="3639"/>
              </a:lnSpc>
              <a:buAutoNum type="alphaLcPeriod" startAt="1"/>
            </a:pPr>
            <a:r>
              <a:rPr lang="en-US" sz="25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Ambos requieren información para aprender.</a:t>
            </a:r>
          </a:p>
          <a:p>
            <a:pPr algn="just" marL="1122678" indent="-374226" lvl="2">
              <a:lnSpc>
                <a:spcPts val="3639"/>
              </a:lnSpc>
              <a:buAutoNum type="alphaLcPeriod" startAt="1"/>
            </a:pPr>
            <a:r>
              <a:rPr lang="en-US" sz="25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Ambos procesan y filtran la información.</a:t>
            </a:r>
          </a:p>
          <a:p>
            <a:pPr algn="just" marL="1122678" indent="-374226" lvl="2">
              <a:lnSpc>
                <a:spcPts val="3639"/>
              </a:lnSpc>
              <a:buAutoNum type="alphaLcPeriod" startAt="1"/>
            </a:pPr>
            <a:r>
              <a:rPr lang="en-US" sz="25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Ambos aplican el conocimiento en situaciones reales.</a:t>
            </a:r>
          </a:p>
          <a:p>
            <a:pPr algn="just">
              <a:lnSpc>
                <a:spcPts val="3639"/>
              </a:lnSpc>
            </a:pPr>
          </a:p>
          <a:p>
            <a:pPr algn="just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Diferencias:</a:t>
            </a:r>
          </a:p>
          <a:p>
            <a:pPr algn="just" marL="1122678" indent="-374226" lvl="2">
              <a:lnSpc>
                <a:spcPts val="3639"/>
              </a:lnSpc>
              <a:buAutoNum type="alphaLcPeriod" startAt="1"/>
            </a:pPr>
            <a:r>
              <a:rPr lang="en-US" sz="25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En el aprendizaje automático, los datos son estructurados; en el humano, son orgánicos.</a:t>
            </a:r>
          </a:p>
          <a:p>
            <a:pPr algn="just" marL="1122678" indent="-374226" lvl="2">
              <a:lnSpc>
                <a:spcPts val="3639"/>
              </a:lnSpc>
              <a:buAutoNum type="alphaLcPeriod" startAt="1"/>
            </a:pPr>
            <a:r>
              <a:rPr lang="en-US" sz="25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En el aprendizaje automático, el preprocesamiento es programado; en el humano, es automático.</a:t>
            </a:r>
          </a:p>
          <a:p>
            <a:pPr algn="just" marL="1122678" indent="-374226" lvl="2">
              <a:lnSpc>
                <a:spcPts val="3639"/>
              </a:lnSpc>
              <a:buAutoNum type="alphaLcPeriod" startAt="1"/>
            </a:pPr>
            <a:r>
              <a:rPr lang="en-US" sz="25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En el aprendizaje automático, la evaluación es cuantitativa; en el humano, es subjetiva.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8115300" cy="220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5400" spc="264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SIMILITUDES Y DIFERENCIAS (MODELO COGNITIVO-MACHINE LEARNING)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2639" y="2414993"/>
            <a:ext cx="8602722" cy="513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spc="17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El aprendizaje automático y el modelo cognitivo humano comparten simi</a:t>
            </a:r>
            <a:r>
              <a:rPr lang="en-US" sz="2900" spc="17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litudes en el proceso de aprendizaje.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480"/>
              </a:lnSpc>
            </a:pPr>
            <a:r>
              <a:rPr lang="en-US" sz="2900" spc="17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Las diferencias radican en la naturaleza de los procesos: matemático vs. orgánico.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480"/>
              </a:lnSpc>
            </a:pPr>
            <a:r>
              <a:rPr lang="en-US" sz="2900" spc="174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Ambos enfoques son complementarios y ofrecen perspectivas valiosas.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2880"/>
              </a:lnSpc>
            </a:pPr>
          </a:p>
          <a:p>
            <a:pPr algn="l">
              <a:lnSpc>
                <a:spcPts val="288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CONCLUSIÓN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42639" y="7520393"/>
            <a:ext cx="860272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</a:p>
          <a:p>
            <a:pPr algn="l">
              <a:lnSpc>
                <a:spcPts val="3000"/>
              </a:lnSpc>
            </a:pPr>
            <a:r>
              <a:rPr lang="en-US" sz="2500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"El aprendizaje automático nos acerca a entender cómo aprendemos los humanos."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DAGhTJsCtqM</dc:identifier>
  <dcterms:modified xsi:type="dcterms:W3CDTF">2011-08-01T06:04:30Z</dcterms:modified>
  <cp:revision>1</cp:revision>
  <dc:title>Proceso de aprendizaje automatico</dc:title>
</cp:coreProperties>
</file>