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9"/>
    <p:restoredTop sz="65907"/>
  </p:normalViewPr>
  <p:slideViewPr>
    <p:cSldViewPr snapToGrid="0">
      <p:cViewPr varScale="1">
        <p:scale>
          <a:sx n="112" d="100"/>
          <a:sy n="112" d="100"/>
        </p:scale>
        <p:origin x="3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B9356-6E95-CE4F-B8DD-BC4127419DD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215BB-F90E-A24B-820F-AB2F598C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Observed Shannon, Simpson not normally distributed</a:t>
            </a:r>
          </a:p>
          <a:p>
            <a:endParaRPr lang="en-US" dirty="0"/>
          </a:p>
          <a:p>
            <a:r>
              <a:rPr lang="en-US" dirty="0"/>
              <a:t>Mann Whitney U test was done  for Alpha diversity </a:t>
            </a:r>
          </a:p>
          <a:p>
            <a:endParaRPr lang="en-US" dirty="0"/>
          </a:p>
          <a:p>
            <a:r>
              <a:rPr lang="en-US"/>
              <a:t>Pairwise </a:t>
            </a:r>
            <a:r>
              <a:rPr lang="en-US" dirty="0"/>
              <a:t>comparison was done to see the significance between the similarities between site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215BB-F90E-A24B-820F-AB2F598C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6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6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0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8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129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71DEA741-E57D-2FE3-516C-9984177E2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C9890-EE2F-8C15-108C-B44EFA91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Microbiome Differences of preen oil and cloaca in two bird species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2D16A-420F-8740-2D32-08F46BAA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Alejandra Valenzuela </a:t>
            </a:r>
          </a:p>
        </p:txBody>
      </p:sp>
    </p:spTree>
    <p:extLst>
      <p:ext uri="{BB962C8B-B14F-4D97-AF65-F5344CB8AC3E}">
        <p14:creationId xmlns:p14="http://schemas.microsoft.com/office/powerpoint/2010/main" val="249770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ark-eyed Junco Identification, All About Birds, Cornell Lab of Ornithology">
            <a:extLst>
              <a:ext uri="{FF2B5EF4-FFF2-40B4-BE49-F238E27FC236}">
                <a16:creationId xmlns:a16="http://schemas.microsoft.com/office/drawing/2014/main" id="{715BE367-AFBB-2FA5-7C2C-C3EC09968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6" r="11991" b="-3"/>
          <a:stretch/>
        </p:blipFill>
        <p:spPr bwMode="auto">
          <a:xfrm>
            <a:off x="1074469" y="541064"/>
            <a:ext cx="4698150" cy="34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ipping Sparrow - eBird">
            <a:extLst>
              <a:ext uri="{FF2B5EF4-FFF2-40B4-BE49-F238E27FC236}">
                <a16:creationId xmlns:a16="http://schemas.microsoft.com/office/drawing/2014/main" id="{CACD6F4E-AC3B-9E9F-C6F7-6ADEE54DA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427"/>
          <a:stretch/>
        </p:blipFill>
        <p:spPr bwMode="auto">
          <a:xfrm>
            <a:off x="6417735" y="541064"/>
            <a:ext cx="4694999" cy="34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FDCA6-0CDE-5C70-7CFB-2295AB16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BC1B-E502-A6D0-E0E0-69A60A58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Social interactions of the uropygial microbial community </a:t>
            </a:r>
          </a:p>
          <a:p>
            <a:pPr lvl="1"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Have an influence on preen oil odors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Data set from preen oil and cloaca </a:t>
            </a:r>
          </a:p>
          <a:p>
            <a:pPr lvl="1"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Dark-eyed junco</a:t>
            </a:r>
          </a:p>
          <a:p>
            <a:pPr lvl="1"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Chipping Sparrow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Observe differences in microbiomes </a:t>
            </a:r>
          </a:p>
        </p:txBody>
      </p:sp>
    </p:spTree>
    <p:extLst>
      <p:ext uri="{BB962C8B-B14F-4D97-AF65-F5344CB8AC3E}">
        <p14:creationId xmlns:p14="http://schemas.microsoft.com/office/powerpoint/2010/main" val="357006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F042-5E08-FE9A-82F0-C2295FE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D015-79B1-66AD-64F2-8FBBE83796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R v4.3.2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DADA2 v.3.18</a:t>
            </a:r>
          </a:p>
          <a:p>
            <a:pPr lvl="2"/>
            <a:r>
              <a:rPr lang="en-US" sz="2000" dirty="0">
                <a:cs typeface="Arial" panose="020B0604020202020204" pitchFamily="34" charset="0"/>
              </a:rPr>
              <a:t>Filter and trim errors</a:t>
            </a:r>
          </a:p>
          <a:p>
            <a:pPr lvl="2"/>
            <a:r>
              <a:rPr lang="en-US" sz="2000" dirty="0">
                <a:cs typeface="Arial" panose="020B0604020202020204" pitchFamily="34" charset="0"/>
              </a:rPr>
              <a:t>Infer amplicon sequence variants</a:t>
            </a:r>
          </a:p>
          <a:p>
            <a:pPr lvl="2"/>
            <a:r>
              <a:rPr lang="en-US" sz="2000" dirty="0">
                <a:cs typeface="Arial" panose="020B0604020202020204" pitchFamily="34" charset="0"/>
              </a:rPr>
              <a:t>Merge paired 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AC8B2-43EA-E4EF-4DEB-6C7454A35E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Phyloseq v.1.46.0</a:t>
            </a:r>
          </a:p>
          <a:p>
            <a:pPr lvl="2"/>
            <a:r>
              <a:rPr lang="en-US" sz="2000" dirty="0">
                <a:cs typeface="Arial" panose="020B0604020202020204" pitchFamily="34" charset="0"/>
              </a:rPr>
              <a:t>Nonbacterial variants</a:t>
            </a:r>
          </a:p>
          <a:p>
            <a:pPr lvl="2"/>
            <a:r>
              <a:rPr lang="en-US" sz="2000" dirty="0">
                <a:cs typeface="Arial" panose="020B0604020202020204" pitchFamily="34" charset="0"/>
              </a:rPr>
              <a:t>Alpha diversity</a:t>
            </a:r>
          </a:p>
          <a:p>
            <a:pPr lvl="2"/>
            <a:r>
              <a:rPr lang="en-US" sz="2000" dirty="0">
                <a:cs typeface="Arial" panose="020B0604020202020204" pitchFamily="34" charset="0"/>
              </a:rPr>
              <a:t>Beta diversity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5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DFF-CFF9-B988-0D57-4E9ABE86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99" y="65286"/>
            <a:ext cx="11029616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6EA02C-1A22-A751-8FC8-8169FA26F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939450"/>
              </p:ext>
            </p:extLst>
          </p:nvPr>
        </p:nvGraphicFramePr>
        <p:xfrm>
          <a:off x="374599" y="1648083"/>
          <a:ext cx="42642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22">
                  <a:extLst>
                    <a:ext uri="{9D8B030D-6E8A-4147-A177-3AD203B41FA5}">
                      <a16:colId xmlns:a16="http://schemas.microsoft.com/office/drawing/2014/main" val="3808225685"/>
                    </a:ext>
                  </a:extLst>
                </a:gridCol>
                <a:gridCol w="2132122">
                  <a:extLst>
                    <a:ext uri="{9D8B030D-6E8A-4147-A177-3AD203B41FA5}">
                      <a16:colId xmlns:a16="http://schemas.microsoft.com/office/drawing/2014/main" val="15076759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1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80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9956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CF03AE3-36DA-5B4F-D6E6-BD120B4A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3154680"/>
            <a:ext cx="5698822" cy="351698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AB110-9160-CF78-0288-CD2AC935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9468"/>
              </p:ext>
            </p:extLst>
          </p:nvPr>
        </p:nvGraphicFramePr>
        <p:xfrm>
          <a:off x="6543895" y="659646"/>
          <a:ext cx="54024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494">
                  <a:extLst>
                    <a:ext uri="{9D8B030D-6E8A-4147-A177-3AD203B41FA5}">
                      <a16:colId xmlns:a16="http://schemas.microsoft.com/office/drawing/2014/main" val="2872778111"/>
                    </a:ext>
                  </a:extLst>
                </a:gridCol>
                <a:gridCol w="1080494">
                  <a:extLst>
                    <a:ext uri="{9D8B030D-6E8A-4147-A177-3AD203B41FA5}">
                      <a16:colId xmlns:a16="http://schemas.microsoft.com/office/drawing/2014/main" val="3425050596"/>
                    </a:ext>
                  </a:extLst>
                </a:gridCol>
                <a:gridCol w="1080494">
                  <a:extLst>
                    <a:ext uri="{9D8B030D-6E8A-4147-A177-3AD203B41FA5}">
                      <a16:colId xmlns:a16="http://schemas.microsoft.com/office/drawing/2014/main" val="2951486308"/>
                    </a:ext>
                  </a:extLst>
                </a:gridCol>
                <a:gridCol w="1080494">
                  <a:extLst>
                    <a:ext uri="{9D8B030D-6E8A-4147-A177-3AD203B41FA5}">
                      <a16:colId xmlns:a16="http://schemas.microsoft.com/office/drawing/2014/main" val="1538707264"/>
                    </a:ext>
                  </a:extLst>
                </a:gridCol>
                <a:gridCol w="1080494">
                  <a:extLst>
                    <a:ext uri="{9D8B030D-6E8A-4147-A177-3AD203B41FA5}">
                      <a16:colId xmlns:a16="http://schemas.microsoft.com/office/drawing/2014/main" val="199890218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 Diversity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1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CHSP_C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CHSP-P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DEJU_C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DEJU_P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CHSP_C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6.80e-2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9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CHSP_P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3.93e-2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6.17e-1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8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DEJU_C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4.83e-2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6.21e-1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2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DEJU_P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5.63e-2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7642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E919681-E161-3636-E2A5-0B5C6290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284" y="2884686"/>
            <a:ext cx="5582081" cy="39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5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614A-76BD-BC76-9D65-9D0CDBA0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5630-49B4-F344-2EFE-D4CE6835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Whittaker, D.J., et al. 2023/ Effects of short-term experimental manipulation of captive social environment on uropygial gland microbiome and preen oil volatile composition. Frontiers in Ecology and Evolution. 10:1027399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302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182</Words>
  <Application>Microsoft Macintosh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Arial Nova Light</vt:lpstr>
      <vt:lpstr>Wingdings 2</vt:lpstr>
      <vt:lpstr>DividendVTI</vt:lpstr>
      <vt:lpstr>Microbiome Differences of preen oil and cloaca in two bird species </vt:lpstr>
      <vt:lpstr>introduction</vt:lpstr>
      <vt:lpstr>Methods </vt:lpstr>
      <vt:lpstr>Results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Alejandra Valenzuela</dc:creator>
  <cp:lastModifiedBy>Alejandra Valenzuela</cp:lastModifiedBy>
  <cp:revision>2</cp:revision>
  <dcterms:created xsi:type="dcterms:W3CDTF">2024-05-22T12:36:07Z</dcterms:created>
  <dcterms:modified xsi:type="dcterms:W3CDTF">2024-05-23T11:54:45Z</dcterms:modified>
</cp:coreProperties>
</file>