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16"/>
  </p:notesMasterIdLst>
  <p:handoutMasterIdLst>
    <p:handoutMasterId r:id="rId17"/>
  </p:handoutMasterIdLst>
  <p:sldIdLst>
    <p:sldId id="257" r:id="rId5"/>
    <p:sldId id="258" r:id="rId6"/>
    <p:sldId id="280" r:id="rId7"/>
    <p:sldId id="289" r:id="rId8"/>
    <p:sldId id="283" r:id="rId9"/>
    <p:sldId id="279" r:id="rId10"/>
    <p:sldId id="290" r:id="rId11"/>
    <p:sldId id="291" r:id="rId12"/>
    <p:sldId id="282" r:id="rId13"/>
    <p:sldId id="288" r:id="rId14"/>
    <p:sldId id="284" r:id="rId15"/>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2" d="100"/>
          <a:sy n="112" d="100"/>
        </p:scale>
        <p:origin x="1620" y="96"/>
      </p:cViewPr>
      <p:guideLst>
        <p:guide orient="horz" pos="2160"/>
        <p:guide pos="2880"/>
      </p:guideLst>
    </p:cSldViewPr>
  </p:slideViewPr>
  <p:notesTextViewPr>
    <p:cViewPr>
      <p:scale>
        <a:sx n="100" d="100"/>
        <a:sy n="100" d="100"/>
      </p:scale>
      <p:origin x="0" y="0"/>
    </p:cViewPr>
  </p:notesTextViewPr>
  <p:notesViewPr>
    <p:cSldViewPr>
      <p:cViewPr varScale="1">
        <p:scale>
          <a:sx n="95" d="100"/>
          <a:sy n="95" d="100"/>
        </p:scale>
        <p:origin x="-267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it-IT"/>
          </a:p>
        </p:txBody>
      </p:sp>
      <p:sp>
        <p:nvSpPr>
          <p:cNvPr id="38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p>
        </p:txBody>
      </p:sp>
      <p:sp>
        <p:nvSpPr>
          <p:cNvPr id="38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it-IT"/>
          </a:p>
        </p:txBody>
      </p:sp>
      <p:sp>
        <p:nvSpPr>
          <p:cNvPr id="38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1B898D6-7486-489B-AFA5-BA9A4BC812C0}" type="slidenum">
              <a:rPr lang="it-IT"/>
              <a:pPr>
                <a:defRPr/>
              </a:pPr>
              <a:t>‹N›</a:t>
            </a:fld>
            <a:endParaRPr 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it-IT"/>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it-IT"/>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D5AB73-BC3B-40E6-8B73-02C92BDF4B1D}" type="slidenum">
              <a:rPr lang="it-IT"/>
              <a:pPr>
                <a:defRPr/>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B3CDAFE-7BB2-415F-BE93-00D4A3C997E6}" type="slidenum">
              <a:rPr lang="it-IT" smtClean="0"/>
              <a:pPr/>
              <a:t>1</a:t>
            </a:fld>
            <a:endParaRPr lang="it-IT"/>
          </a:p>
        </p:txBody>
      </p:sp>
      <p:sp>
        <p:nvSpPr>
          <p:cNvPr id="29699" name="Rectangle 2"/>
          <p:cNvSpPr>
            <a:spLocks noGrp="1" noRot="1" noChangeAspect="1" noChangeArrowheads="1" noTextEdit="1"/>
          </p:cNvSpPr>
          <p:nvPr>
            <p:ph type="sldImg"/>
          </p:nvPr>
        </p:nvSpPr>
        <p:spPr>
          <a:xfrm>
            <a:off x="1146175" y="684213"/>
            <a:ext cx="4576763" cy="3432175"/>
          </a:xfrm>
          <a:ln/>
        </p:spPr>
      </p:sp>
      <p:sp>
        <p:nvSpPr>
          <p:cNvPr id="29700" name="Rectangle 3"/>
          <p:cNvSpPr>
            <a:spLocks noGrp="1" noChangeArrowheads="1"/>
          </p:cNvSpPr>
          <p:nvPr>
            <p:ph type="body" idx="1"/>
          </p:nvPr>
        </p:nvSpPr>
        <p:spPr>
          <a:xfrm>
            <a:off x="685800" y="4344988"/>
            <a:ext cx="5486400"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ctangle 3"/>
          <p:cNvSpPr>
            <a:spLocks noChangeArrowheads="1"/>
          </p:cNvSpPr>
          <p:nvPr/>
        </p:nvSpPr>
        <p:spPr bwMode="auto">
          <a:xfrm flipV="1">
            <a:off x="0" y="69215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pic>
        <p:nvPicPr>
          <p:cNvPr id="4" name="Picture 4" descr="Simbolo_Politecnico"/>
          <p:cNvPicPr>
            <a:picLocks noChangeAspect="1" noChangeArrowheads="1"/>
          </p:cNvPicPr>
          <p:nvPr/>
        </p:nvPicPr>
        <p:blipFill>
          <a:blip r:embed="rId2" cstate="print"/>
          <a:srcRect/>
          <a:stretch>
            <a:fillRect/>
          </a:stretch>
        </p:blipFill>
        <p:spPr bwMode="auto">
          <a:xfrm>
            <a:off x="3779838" y="1125538"/>
            <a:ext cx="1296987" cy="1296987"/>
          </a:xfrm>
          <a:prstGeom prst="rect">
            <a:avLst/>
          </a:prstGeom>
          <a:noFill/>
          <a:ln w="9525">
            <a:noFill/>
            <a:miter lim="800000"/>
            <a:headEnd/>
            <a:tailEnd/>
          </a:ln>
        </p:spPr>
      </p:pic>
      <p:sp>
        <p:nvSpPr>
          <p:cNvPr id="6" name="Rectangle 9"/>
          <p:cNvSpPr>
            <a:spLocks noChangeArrowheads="1"/>
          </p:cNvSpPr>
          <p:nvPr/>
        </p:nvSpPr>
        <p:spPr bwMode="auto">
          <a:xfrm flipV="1">
            <a:off x="0" y="616585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sp>
        <p:nvSpPr>
          <p:cNvPr id="10242" name="Rectangle 2"/>
          <p:cNvSpPr>
            <a:spLocks noGrp="1" noChangeArrowheads="1"/>
          </p:cNvSpPr>
          <p:nvPr>
            <p:ph type="ctrTitle"/>
          </p:nvPr>
        </p:nvSpPr>
        <p:spPr>
          <a:xfrm>
            <a:off x="685800" y="2565400"/>
            <a:ext cx="7772400" cy="1035050"/>
          </a:xfrm>
        </p:spPr>
        <p:txBody>
          <a:bodyPr/>
          <a:lstStyle>
            <a:lvl1pPr>
              <a:defRPr/>
            </a:lvl1pPr>
          </a:lstStyle>
          <a:p>
            <a:r>
              <a:rPr lang="it-IT" dirty="0"/>
              <a:t>Fare clic per modificare lo stile del titolo</a:t>
            </a:r>
          </a:p>
        </p:txBody>
      </p:sp>
      <p:sp>
        <p:nvSpPr>
          <p:cNvPr id="7" name="Rectangle 6"/>
          <p:cNvSpPr>
            <a:spLocks noGrp="1" noChangeArrowheads="1"/>
          </p:cNvSpPr>
          <p:nvPr>
            <p:ph type="dt" sz="half" idx="10"/>
          </p:nvPr>
        </p:nvSpPr>
        <p:spPr/>
        <p:txBody>
          <a:bodyPr/>
          <a:lstStyle>
            <a:lvl1pPr>
              <a:defRPr/>
            </a:lvl1pPr>
          </a:lstStyle>
          <a:p>
            <a:pPr>
              <a:defRPr/>
            </a:pPr>
            <a:endParaRPr lang="it-IT"/>
          </a:p>
        </p:txBody>
      </p:sp>
      <p:sp>
        <p:nvSpPr>
          <p:cNvPr id="9" name="Rectangle 8"/>
          <p:cNvSpPr>
            <a:spLocks noGrp="1" noChangeArrowheads="1"/>
          </p:cNvSpPr>
          <p:nvPr>
            <p:ph type="sldNum" sz="quarter" idx="12"/>
          </p:nvPr>
        </p:nvSpPr>
        <p:spPr/>
        <p:txBody>
          <a:bodyPr/>
          <a:lstStyle>
            <a:lvl1pPr>
              <a:defRPr/>
            </a:lvl1pPr>
          </a:lstStyle>
          <a:p>
            <a:pPr>
              <a:defRPr/>
            </a:pPr>
            <a:endParaRPr lang="en-US"/>
          </a:p>
        </p:txBody>
      </p:sp>
      <p:pic>
        <p:nvPicPr>
          <p:cNvPr id="10" name="Immagine 9" descr="logo.png"/>
          <p:cNvPicPr>
            <a:picLocks noChangeAspect="1"/>
          </p:cNvPicPr>
          <p:nvPr userDrawn="1"/>
        </p:nvPicPr>
        <p:blipFill>
          <a:blip r:embed="rId3" cstate="print"/>
          <a:stretch>
            <a:fillRect/>
          </a:stretch>
        </p:blipFill>
        <p:spPr>
          <a:xfrm>
            <a:off x="3505200" y="3886200"/>
            <a:ext cx="2174359" cy="738462"/>
          </a:xfrm>
          <a:prstGeom prst="rect">
            <a:avLst/>
          </a:prstGeom>
        </p:spPr>
      </p:pic>
      <p:sp>
        <p:nvSpPr>
          <p:cNvPr id="11" name="Rectangle 9"/>
          <p:cNvSpPr>
            <a:spLocks noGrp="1" noChangeArrowheads="1"/>
          </p:cNvSpPr>
          <p:nvPr>
            <p:ph type="ftr" sz="quarter" idx="3"/>
          </p:nvPr>
        </p:nvSpPr>
        <p:spPr bwMode="auto">
          <a:xfrm>
            <a:off x="1524000" y="6324600"/>
            <a:ext cx="617220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chemeClr val="accent2"/>
                </a:solidFill>
                <a:effectLst>
                  <a:outerShdw blurRad="38100" dist="38100" dir="2700000" algn="tl">
                    <a:srgbClr val="C0C0C0"/>
                  </a:outerShdw>
                </a:effectLst>
                <a:latin typeface="+mn-lt"/>
              </a:defRPr>
            </a:lvl1pPr>
          </a:lstStyle>
          <a:p>
            <a:pPr>
              <a:defRPr/>
            </a:pPr>
            <a:r>
              <a:rPr lang="it-IT"/>
              <a:t>Machine Learning - LM Ingegneria Informatica (A.A. 2021/2022)</a:t>
            </a:r>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8"/>
          <p:cNvSpPr>
            <a:spLocks noGrp="1" noChangeArrowheads="1"/>
          </p:cNvSpPr>
          <p:nvPr>
            <p:ph type="dt" sz="half" idx="10"/>
          </p:nvPr>
        </p:nvSpPr>
        <p:spPr>
          <a:ln/>
        </p:spPr>
        <p:txBody>
          <a:bodyPr/>
          <a:lstStyle>
            <a:lvl1pPr>
              <a:defRPr/>
            </a:lvl1pPr>
          </a:lstStyle>
          <a:p>
            <a:pPr>
              <a:defRPr/>
            </a:pPr>
            <a:endParaRPr lang="it-IT"/>
          </a:p>
        </p:txBody>
      </p:sp>
      <p:sp>
        <p:nvSpPr>
          <p:cNvPr id="6"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40513" y="115888"/>
            <a:ext cx="2057400" cy="5751512"/>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68313" y="115888"/>
            <a:ext cx="6019800" cy="5751512"/>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8"/>
          <p:cNvSpPr>
            <a:spLocks noGrp="1" noChangeArrowheads="1"/>
          </p:cNvSpPr>
          <p:nvPr>
            <p:ph type="dt" sz="half" idx="10"/>
          </p:nvPr>
        </p:nvSpPr>
        <p:spPr>
          <a:ln/>
        </p:spPr>
        <p:txBody>
          <a:bodyPr/>
          <a:lstStyle>
            <a:lvl1pPr>
              <a:defRPr/>
            </a:lvl1pPr>
          </a:lstStyle>
          <a:p>
            <a:pPr>
              <a:defRPr/>
            </a:pPr>
            <a:endParaRPr lang="it-IT"/>
          </a:p>
        </p:txBody>
      </p:sp>
      <p:sp>
        <p:nvSpPr>
          <p:cNvPr id="6"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pic>
        <p:nvPicPr>
          <p:cNvPr id="4" name="Picture 3" descr="Simbolo_Politecnico"/>
          <p:cNvPicPr>
            <a:picLocks noChangeAspect="1" noChangeArrowheads="1"/>
          </p:cNvPicPr>
          <p:nvPr/>
        </p:nvPicPr>
        <p:blipFill>
          <a:blip r:embed="rId2" cstate="print"/>
          <a:srcRect/>
          <a:stretch>
            <a:fillRect/>
          </a:stretch>
        </p:blipFill>
        <p:spPr bwMode="auto">
          <a:xfrm>
            <a:off x="101600" y="101600"/>
            <a:ext cx="679450" cy="679450"/>
          </a:xfrm>
          <a:prstGeom prst="rect">
            <a:avLst/>
          </a:prstGeom>
          <a:noFill/>
          <a:ln w="9525">
            <a:noFill/>
            <a:miter lim="800000"/>
            <a:headEnd/>
            <a:tailEnd/>
          </a:ln>
        </p:spPr>
      </p:pic>
      <p:sp>
        <p:nvSpPr>
          <p:cNvPr id="7" name="Rectangle 6"/>
          <p:cNvSpPr>
            <a:spLocks noChangeArrowheads="1"/>
          </p:cNvSpPr>
          <p:nvPr/>
        </p:nvSpPr>
        <p:spPr bwMode="auto">
          <a:xfrm flipV="1">
            <a:off x="0" y="85090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sp>
        <p:nvSpPr>
          <p:cNvPr id="8" name="Rectangle 11"/>
          <p:cNvSpPr>
            <a:spLocks noChangeArrowheads="1"/>
          </p:cNvSpPr>
          <p:nvPr/>
        </p:nvSpPr>
        <p:spPr bwMode="auto">
          <a:xfrm flipV="1">
            <a:off x="0" y="616585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9" name="Segnaposto data 3"/>
          <p:cNvSpPr>
            <a:spLocks noGrp="1"/>
          </p:cNvSpPr>
          <p:nvPr>
            <p:ph type="dt" sz="half" idx="10"/>
          </p:nvPr>
        </p:nvSpPr>
        <p:spPr/>
        <p:txBody>
          <a:bodyPr/>
          <a:lstStyle>
            <a:lvl1pPr>
              <a:defRPr/>
            </a:lvl1pPr>
          </a:lstStyle>
          <a:p>
            <a:pPr>
              <a:defRPr/>
            </a:pPr>
            <a:endParaRPr lang="it-IT"/>
          </a:p>
        </p:txBody>
      </p:sp>
      <p:sp>
        <p:nvSpPr>
          <p:cNvPr id="11" name="Segnaposto numero diapositiva 5"/>
          <p:cNvSpPr>
            <a:spLocks noGrp="1"/>
          </p:cNvSpPr>
          <p:nvPr>
            <p:ph type="sldNum" sz="quarter" idx="12"/>
          </p:nvPr>
        </p:nvSpPr>
        <p:spPr/>
        <p:txBody>
          <a:bodyPr/>
          <a:lstStyle>
            <a:lvl1pPr>
              <a:defRPr/>
            </a:lvl1pPr>
          </a:lstStyle>
          <a:p>
            <a:pPr>
              <a:defRPr/>
            </a:pPr>
            <a:r>
              <a:rPr lang="it-IT"/>
              <a:t>1</a:t>
            </a:r>
          </a:p>
        </p:txBody>
      </p:sp>
      <p:pic>
        <p:nvPicPr>
          <p:cNvPr id="12" name="Immagine 11" descr="logo.png"/>
          <p:cNvPicPr>
            <a:picLocks noChangeAspect="1"/>
          </p:cNvPicPr>
          <p:nvPr userDrawn="1"/>
        </p:nvPicPr>
        <p:blipFill>
          <a:blip r:embed="rId3" cstate="print"/>
          <a:stretch>
            <a:fillRect/>
          </a:stretch>
        </p:blipFill>
        <p:spPr>
          <a:xfrm>
            <a:off x="7315200" y="175938"/>
            <a:ext cx="1725626" cy="586062"/>
          </a:xfrm>
          <a:prstGeom prst="rect">
            <a:avLst/>
          </a:prstGeom>
        </p:spPr>
      </p:pic>
      <p:sp>
        <p:nvSpPr>
          <p:cNvPr id="10" name="Rectangle 9"/>
          <p:cNvSpPr>
            <a:spLocks noGrp="1" noChangeArrowheads="1"/>
          </p:cNvSpPr>
          <p:nvPr>
            <p:ph type="ftr" sz="quarter" idx="3"/>
          </p:nvPr>
        </p:nvSpPr>
        <p:spPr bwMode="auto">
          <a:xfrm>
            <a:off x="1524000" y="6324600"/>
            <a:ext cx="617220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chemeClr val="accent2"/>
                </a:solidFill>
                <a:effectLst>
                  <a:outerShdw blurRad="38100" dist="38100" dir="2700000" algn="tl">
                    <a:srgbClr val="C0C0C0"/>
                  </a:outerShdw>
                </a:effectLst>
                <a:latin typeface="+mn-lt"/>
              </a:defRPr>
            </a:lvl1pPr>
          </a:lstStyle>
          <a:p>
            <a:pPr>
              <a:defRPr/>
            </a:pPr>
            <a:r>
              <a:rPr lang="it-IT"/>
              <a:t>Machine Learning - LM Ingegneria Informatica (A.A. 2021/2022)</a:t>
            </a:r>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8"/>
          <p:cNvSpPr>
            <a:spLocks noGrp="1" noChangeArrowheads="1"/>
          </p:cNvSpPr>
          <p:nvPr>
            <p:ph type="dt" sz="half" idx="10"/>
          </p:nvPr>
        </p:nvSpPr>
        <p:spPr>
          <a:ln/>
        </p:spPr>
        <p:txBody>
          <a:bodyPr/>
          <a:lstStyle>
            <a:lvl1pPr>
              <a:defRPr/>
            </a:lvl1pPr>
          </a:lstStyle>
          <a:p>
            <a:pPr>
              <a:defRPr/>
            </a:pPr>
            <a:endParaRPr lang="it-IT"/>
          </a:p>
        </p:txBody>
      </p:sp>
      <p:sp>
        <p:nvSpPr>
          <p:cNvPr id="6"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68313"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59313"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8"/>
          <p:cNvSpPr>
            <a:spLocks noGrp="1" noChangeArrowheads="1"/>
          </p:cNvSpPr>
          <p:nvPr>
            <p:ph type="dt" sz="half" idx="10"/>
          </p:nvPr>
        </p:nvSpPr>
        <p:spPr>
          <a:ln/>
        </p:spPr>
        <p:txBody>
          <a:bodyPr/>
          <a:lstStyle>
            <a:lvl1pPr>
              <a:defRPr/>
            </a:lvl1pPr>
          </a:lstStyle>
          <a:p>
            <a:pPr>
              <a:defRPr/>
            </a:pPr>
            <a:endParaRPr lang="it-IT"/>
          </a:p>
        </p:txBody>
      </p:sp>
      <p:sp>
        <p:nvSpPr>
          <p:cNvPr id="7"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8"/>
          <p:cNvSpPr>
            <a:spLocks noGrp="1" noChangeArrowheads="1"/>
          </p:cNvSpPr>
          <p:nvPr>
            <p:ph type="dt" sz="half" idx="10"/>
          </p:nvPr>
        </p:nvSpPr>
        <p:spPr>
          <a:ln/>
        </p:spPr>
        <p:txBody>
          <a:bodyPr/>
          <a:lstStyle>
            <a:lvl1pPr>
              <a:defRPr/>
            </a:lvl1pPr>
          </a:lstStyle>
          <a:p>
            <a:pPr>
              <a:defRPr/>
            </a:pPr>
            <a:endParaRPr lang="it-IT"/>
          </a:p>
        </p:txBody>
      </p:sp>
      <p:sp>
        <p:nvSpPr>
          <p:cNvPr id="9"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8"/>
          <p:cNvSpPr>
            <a:spLocks noGrp="1" noChangeArrowheads="1"/>
          </p:cNvSpPr>
          <p:nvPr>
            <p:ph type="dt" sz="half" idx="10"/>
          </p:nvPr>
        </p:nvSpPr>
        <p:spPr>
          <a:ln/>
        </p:spPr>
        <p:txBody>
          <a:bodyPr/>
          <a:lstStyle>
            <a:lvl1pPr>
              <a:defRPr/>
            </a:lvl1pPr>
          </a:lstStyle>
          <a:p>
            <a:pPr>
              <a:defRPr/>
            </a:pPr>
            <a:endParaRPr lang="it-IT"/>
          </a:p>
        </p:txBody>
      </p:sp>
      <p:sp>
        <p:nvSpPr>
          <p:cNvPr id="5"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it-IT"/>
          </a:p>
        </p:txBody>
      </p:sp>
      <p:sp>
        <p:nvSpPr>
          <p:cNvPr id="4"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8"/>
          <p:cNvSpPr>
            <a:spLocks noGrp="1" noChangeArrowheads="1"/>
          </p:cNvSpPr>
          <p:nvPr>
            <p:ph type="dt" sz="half" idx="10"/>
          </p:nvPr>
        </p:nvSpPr>
        <p:spPr>
          <a:ln/>
        </p:spPr>
        <p:txBody>
          <a:bodyPr/>
          <a:lstStyle>
            <a:lvl1pPr>
              <a:defRPr/>
            </a:lvl1pPr>
          </a:lstStyle>
          <a:p>
            <a:pPr>
              <a:defRPr/>
            </a:pPr>
            <a:endParaRPr lang="it-IT"/>
          </a:p>
        </p:txBody>
      </p:sp>
      <p:sp>
        <p:nvSpPr>
          <p:cNvPr id="7"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8"/>
          <p:cNvSpPr>
            <a:spLocks noGrp="1" noChangeArrowheads="1"/>
          </p:cNvSpPr>
          <p:nvPr>
            <p:ph type="dt" sz="half" idx="10"/>
          </p:nvPr>
        </p:nvSpPr>
        <p:spPr>
          <a:ln/>
        </p:spPr>
        <p:txBody>
          <a:bodyPr/>
          <a:lstStyle>
            <a:lvl1pPr>
              <a:defRPr/>
            </a:lvl1pPr>
          </a:lstStyle>
          <a:p>
            <a:pPr>
              <a:defRPr/>
            </a:pPr>
            <a:endParaRPr lang="it-IT"/>
          </a:p>
        </p:txBody>
      </p:sp>
      <p:sp>
        <p:nvSpPr>
          <p:cNvPr id="7" name="Rectangle 10"/>
          <p:cNvSpPr>
            <a:spLocks noGrp="1" noChangeArrowheads="1"/>
          </p:cNvSpPr>
          <p:nvPr>
            <p:ph type="sldNum" sz="quarter" idx="12"/>
          </p:nvPr>
        </p:nvSpPr>
        <p:spPr>
          <a:ln/>
        </p:spPr>
        <p:txBody>
          <a:bodyPr/>
          <a:lstStyle>
            <a:lvl1pPr>
              <a:defRPr/>
            </a:lvl1pPr>
          </a:lstStyle>
          <a:p>
            <a:pPr>
              <a:defRPr/>
            </a:pPr>
            <a:r>
              <a:rPr lang="it-IT"/>
              <a:t>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555875" y="115888"/>
            <a:ext cx="4679950"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a:t>Fare clic per modificare lo stile del titolo</a:t>
            </a:r>
          </a:p>
        </p:txBody>
      </p:sp>
      <p:pic>
        <p:nvPicPr>
          <p:cNvPr id="1029" name="Picture 3" descr="Simbolo_Politecnico"/>
          <p:cNvPicPr>
            <a:picLocks noChangeAspect="1" noChangeArrowheads="1"/>
          </p:cNvPicPr>
          <p:nvPr/>
        </p:nvPicPr>
        <p:blipFill>
          <a:blip r:embed="rId13" cstate="print"/>
          <a:srcRect/>
          <a:stretch>
            <a:fillRect/>
          </a:stretch>
        </p:blipFill>
        <p:spPr bwMode="auto">
          <a:xfrm>
            <a:off x="101600" y="101600"/>
            <a:ext cx="679450" cy="679450"/>
          </a:xfrm>
          <a:prstGeom prst="rect">
            <a:avLst/>
          </a:prstGeom>
          <a:noFill/>
          <a:ln w="9525">
            <a:noFill/>
            <a:miter lim="800000"/>
            <a:headEnd/>
            <a:tailEnd/>
          </a:ln>
        </p:spPr>
      </p:pic>
      <p:sp>
        <p:nvSpPr>
          <p:cNvPr id="9222" name="Rectangle 6"/>
          <p:cNvSpPr>
            <a:spLocks noChangeArrowheads="1"/>
          </p:cNvSpPr>
          <p:nvPr/>
        </p:nvSpPr>
        <p:spPr bwMode="auto">
          <a:xfrm flipV="1">
            <a:off x="0" y="85090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sp>
        <p:nvSpPr>
          <p:cNvPr id="1032" name="Rectangle 7"/>
          <p:cNvSpPr>
            <a:spLocks noGrp="1" noChangeArrowheads="1"/>
          </p:cNvSpPr>
          <p:nvPr>
            <p:ph type="body" idx="1"/>
          </p:nvPr>
        </p:nvSpPr>
        <p:spPr bwMode="auto">
          <a:xfrm>
            <a:off x="468313" y="13414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9224" name="Rectangle 8"/>
          <p:cNvSpPr>
            <a:spLocks noGrp="1" noChangeArrowheads="1"/>
          </p:cNvSpPr>
          <p:nvPr>
            <p:ph type="dt" sz="half" idx="2"/>
          </p:nvPr>
        </p:nvSpPr>
        <p:spPr bwMode="auto">
          <a:xfrm>
            <a:off x="7524750" y="6410325"/>
            <a:ext cx="116205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accent2"/>
                </a:solidFill>
                <a:effectLst>
                  <a:outerShdw blurRad="38100" dist="38100" dir="2700000" algn="tl">
                    <a:srgbClr val="C0C0C0"/>
                  </a:outerShdw>
                </a:effectLst>
                <a:latin typeface="+mn-lt"/>
              </a:defRPr>
            </a:lvl1pPr>
          </a:lstStyle>
          <a:p>
            <a:pPr>
              <a:defRPr/>
            </a:pPr>
            <a:endParaRPr lang="it-IT"/>
          </a:p>
        </p:txBody>
      </p:sp>
      <p:sp>
        <p:nvSpPr>
          <p:cNvPr id="9225" name="Rectangle 9"/>
          <p:cNvSpPr>
            <a:spLocks noGrp="1" noChangeArrowheads="1"/>
          </p:cNvSpPr>
          <p:nvPr>
            <p:ph type="ftr" sz="quarter" idx="3"/>
          </p:nvPr>
        </p:nvSpPr>
        <p:spPr bwMode="auto">
          <a:xfrm>
            <a:off x="1524000" y="6324600"/>
            <a:ext cx="617220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chemeClr val="accent2"/>
                </a:solidFill>
                <a:effectLst>
                  <a:outerShdw blurRad="38100" dist="38100" dir="2700000" algn="tl">
                    <a:srgbClr val="C0C0C0"/>
                  </a:outerShdw>
                </a:effectLst>
                <a:latin typeface="+mn-lt"/>
              </a:defRPr>
            </a:lvl1pPr>
          </a:lstStyle>
          <a:p>
            <a:pPr>
              <a:defRPr/>
            </a:pPr>
            <a:r>
              <a:rPr lang="it-IT"/>
              <a:t>Machine Learning - LM Ingegneria Informatica (A.A. 2021/2022)</a:t>
            </a:r>
            <a:endParaRPr lang="it-IT" dirty="0"/>
          </a:p>
        </p:txBody>
      </p:sp>
      <p:sp>
        <p:nvSpPr>
          <p:cNvPr id="9226" name="Rectangle 10"/>
          <p:cNvSpPr>
            <a:spLocks noGrp="1" noChangeArrowheads="1"/>
          </p:cNvSpPr>
          <p:nvPr>
            <p:ph type="sldNum" sz="quarter" idx="4"/>
          </p:nvPr>
        </p:nvSpPr>
        <p:spPr bwMode="auto">
          <a:xfrm>
            <a:off x="468313" y="6410325"/>
            <a:ext cx="903287"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accent2"/>
                </a:solidFill>
                <a:effectLst>
                  <a:outerShdw blurRad="38100" dist="38100" dir="2700000" algn="tl">
                    <a:srgbClr val="C0C0C0"/>
                  </a:outerShdw>
                </a:effectLst>
                <a:latin typeface="+mn-lt"/>
              </a:defRPr>
            </a:lvl1pPr>
          </a:lstStyle>
          <a:p>
            <a:pPr>
              <a:defRPr/>
            </a:pPr>
            <a:r>
              <a:rPr lang="it-IT"/>
              <a:t>1</a:t>
            </a:r>
          </a:p>
        </p:txBody>
      </p:sp>
      <p:sp>
        <p:nvSpPr>
          <p:cNvPr id="9227" name="Rectangle 11"/>
          <p:cNvSpPr>
            <a:spLocks noChangeArrowheads="1"/>
          </p:cNvSpPr>
          <p:nvPr/>
        </p:nvSpPr>
        <p:spPr bwMode="auto">
          <a:xfrm flipV="1">
            <a:off x="0" y="6165850"/>
            <a:ext cx="9144000" cy="71438"/>
          </a:xfrm>
          <a:prstGeom prst="rect">
            <a:avLst/>
          </a:prstGeom>
          <a:gradFill rotWithShape="1">
            <a:gsLst>
              <a:gs pos="0">
                <a:srgbClr val="009999"/>
              </a:gs>
              <a:gs pos="100000">
                <a:schemeClr val="bg1"/>
              </a:gs>
            </a:gsLst>
            <a:lin ang="0" scaled="1"/>
          </a:gradFill>
          <a:ln w="9525">
            <a:solidFill>
              <a:srgbClr val="003399"/>
            </a:solidFill>
            <a:miter lim="800000"/>
            <a:headEnd/>
            <a:tailEnd/>
          </a:ln>
          <a:effectLst/>
        </p:spPr>
        <p:txBody>
          <a:bodyPr wrap="none" anchor="ctr"/>
          <a:lstStyle/>
          <a:p>
            <a:pPr>
              <a:defRPr/>
            </a:pPr>
            <a:endParaRPr lang="it-IT"/>
          </a:p>
        </p:txBody>
      </p:sp>
      <p:pic>
        <p:nvPicPr>
          <p:cNvPr id="13" name="Immagine 12" descr="logo.png"/>
          <p:cNvPicPr>
            <a:picLocks noChangeAspect="1"/>
          </p:cNvPicPr>
          <p:nvPr userDrawn="1"/>
        </p:nvPicPr>
        <p:blipFill>
          <a:blip r:embed="rId14" cstate="print"/>
          <a:stretch>
            <a:fillRect/>
          </a:stretch>
        </p:blipFill>
        <p:spPr>
          <a:xfrm>
            <a:off x="7315200" y="175938"/>
            <a:ext cx="1725626" cy="586062"/>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dt="0"/>
  <p:txStyles>
    <p:titleStyle>
      <a:lvl1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95288" y="1989138"/>
            <a:ext cx="8280400" cy="2043112"/>
          </a:xfrm>
        </p:spPr>
        <p:txBody>
          <a:bodyPr/>
          <a:lstStyle/>
          <a:p>
            <a:pPr eaLnBrk="1" hangingPunct="1">
              <a:defRPr/>
            </a:pPr>
            <a:r>
              <a:rPr lang="it-IT" sz="2800"/>
              <a:t>ML Project</a:t>
            </a:r>
            <a:br>
              <a:rPr lang="it-IT" sz="2800" dirty="0"/>
            </a:br>
            <a:r>
              <a:rPr lang="it-IT" sz="1600" dirty="0" err="1"/>
              <a:t>Prediction</a:t>
            </a:r>
            <a:r>
              <a:rPr lang="it-IT" sz="1600" dirty="0"/>
              <a:t> of </a:t>
            </a:r>
            <a:r>
              <a:rPr lang="it-IT" sz="1600" dirty="0" err="1"/>
              <a:t>term</a:t>
            </a:r>
            <a:r>
              <a:rPr lang="it-IT" sz="1600" dirty="0"/>
              <a:t> </a:t>
            </a:r>
            <a:r>
              <a:rPr lang="it-IT" sz="1600" dirty="0" err="1"/>
              <a:t>deposit</a:t>
            </a:r>
            <a:r>
              <a:rPr lang="it-IT" sz="1600" dirty="0"/>
              <a:t> </a:t>
            </a:r>
            <a:r>
              <a:rPr lang="it-IT" sz="1600" dirty="0" err="1"/>
              <a:t>subscription</a:t>
            </a:r>
            <a:endParaRPr lang="en-US" sz="2800" dirty="0"/>
          </a:p>
        </p:txBody>
      </p:sp>
      <p:sp>
        <p:nvSpPr>
          <p:cNvPr id="5" name="Segnaposto piè di pagina 4"/>
          <p:cNvSpPr>
            <a:spLocks noGrp="1"/>
          </p:cNvSpPr>
          <p:nvPr>
            <p:ph type="ftr" sz="quarter" idx="3"/>
          </p:nvPr>
        </p:nvSpPr>
        <p:spPr/>
        <p:txBody>
          <a:bodyPr/>
          <a:lstStyle/>
          <a:p>
            <a:pPr>
              <a:defRPr/>
            </a:pPr>
            <a:r>
              <a:rPr lang="it-IT" dirty="0"/>
              <a:t>Machine Learning - LM Ingegneria Informatica (A.A. 2021/2022)</a:t>
            </a:r>
          </a:p>
        </p:txBody>
      </p:sp>
      <p:sp>
        <p:nvSpPr>
          <p:cNvPr id="4" name="Rectangle 2">
            <a:extLst>
              <a:ext uri="{FF2B5EF4-FFF2-40B4-BE49-F238E27FC236}">
                <a16:creationId xmlns:a16="http://schemas.microsoft.com/office/drawing/2014/main" id="{0A8E1F79-223B-400D-9E17-C68F87E43780}"/>
              </a:ext>
            </a:extLst>
          </p:cNvPr>
          <p:cNvSpPr txBox="1">
            <a:spLocks noChangeArrowheads="1"/>
          </p:cNvSpPr>
          <p:nvPr/>
        </p:nvSpPr>
        <p:spPr bwMode="auto">
          <a:xfrm>
            <a:off x="5905500" y="5486400"/>
            <a:ext cx="35814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b="1">
                <a:solidFill>
                  <a:schemeClr val="accent2"/>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b="1">
                <a:solidFill>
                  <a:schemeClr val="accent2"/>
                </a:solidFill>
                <a:effectLst>
                  <a:outerShdw blurRad="38100" dist="38100" dir="2700000" algn="tl">
                    <a:srgbClr val="C0C0C0"/>
                  </a:outerShdw>
                </a:effectLst>
                <a:latin typeface="Tahoma" pitchFamily="34" charset="0"/>
              </a:defRPr>
            </a:lvl9pPr>
          </a:lstStyle>
          <a:p>
            <a:pPr eaLnBrk="1" hangingPunct="1">
              <a:defRPr/>
            </a:pPr>
            <a:r>
              <a:rPr lang="it-IT" kern="0" dirty="0"/>
              <a:t>Valerio Botta </a:t>
            </a:r>
            <a:endParaRPr lang="en-US"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115888"/>
            <a:ext cx="5711825" cy="649287"/>
          </a:xfrm>
        </p:spPr>
        <p:txBody>
          <a:bodyPr/>
          <a:lstStyle/>
          <a:p>
            <a:pPr eaLnBrk="1" hangingPunct="1">
              <a:defRPr/>
            </a:pPr>
            <a:r>
              <a:rPr lang="en-US" sz="2400" dirty="0"/>
              <a:t>ML comparison</a:t>
            </a:r>
          </a:p>
        </p:txBody>
      </p:sp>
      <p:sp>
        <p:nvSpPr>
          <p:cNvPr id="6" name="Segnaposto piè di pagina 5"/>
          <p:cNvSpPr>
            <a:spLocks noGrp="1"/>
          </p:cNvSpPr>
          <p:nvPr>
            <p:ph type="ftr" sz="quarter" idx="3"/>
          </p:nvPr>
        </p:nvSpPr>
        <p:spPr/>
        <p:txBody>
          <a:bodyPr/>
          <a:lstStyle/>
          <a:p>
            <a:pPr>
              <a:defRPr/>
            </a:pPr>
            <a:r>
              <a:rPr lang="it-IT"/>
              <a:t>Machine Learning - LM Ingegneria Informatica (A.A. 2021/2022)</a:t>
            </a:r>
            <a:endParaRPr lang="it-IT" dirty="0"/>
          </a:p>
        </p:txBody>
      </p:sp>
      <p:pic>
        <p:nvPicPr>
          <p:cNvPr id="5" name="Immagine 4">
            <a:extLst>
              <a:ext uri="{FF2B5EF4-FFF2-40B4-BE49-F238E27FC236}">
                <a16:creationId xmlns:a16="http://schemas.microsoft.com/office/drawing/2014/main" id="{F3FD8EAA-1D5F-08ED-D764-A10EC7C4F3BC}"/>
              </a:ext>
            </a:extLst>
          </p:cNvPr>
          <p:cNvPicPr>
            <a:picLocks noChangeAspect="1"/>
          </p:cNvPicPr>
          <p:nvPr/>
        </p:nvPicPr>
        <p:blipFill>
          <a:blip r:embed="rId2"/>
          <a:stretch>
            <a:fillRect/>
          </a:stretch>
        </p:blipFill>
        <p:spPr>
          <a:xfrm>
            <a:off x="38100" y="2543234"/>
            <a:ext cx="9067800" cy="1203443"/>
          </a:xfrm>
          <a:prstGeom prst="rect">
            <a:avLst/>
          </a:prstGeom>
        </p:spPr>
      </p:pic>
    </p:spTree>
    <p:extLst>
      <p:ext uri="{BB962C8B-B14F-4D97-AF65-F5344CB8AC3E}">
        <p14:creationId xmlns:p14="http://schemas.microsoft.com/office/powerpoint/2010/main" val="272154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28800" y="115888"/>
            <a:ext cx="5407025" cy="649287"/>
          </a:xfrm>
        </p:spPr>
        <p:txBody>
          <a:bodyPr/>
          <a:lstStyle/>
          <a:p>
            <a:r>
              <a:rPr lang="it-IT" sz="2400" dirty="0" err="1"/>
              <a:t>Conclusion</a:t>
            </a:r>
            <a:endParaRPr lang="it-IT" sz="2400" dirty="0"/>
          </a:p>
        </p:txBody>
      </p:sp>
      <p:sp>
        <p:nvSpPr>
          <p:cNvPr id="3" name="Segnaposto contenuto 2"/>
          <p:cNvSpPr>
            <a:spLocks noGrp="1"/>
          </p:cNvSpPr>
          <p:nvPr>
            <p:ph idx="1"/>
          </p:nvPr>
        </p:nvSpPr>
        <p:spPr>
          <a:xfrm>
            <a:off x="468313" y="990600"/>
            <a:ext cx="8229600" cy="4953000"/>
          </a:xfrm>
        </p:spPr>
        <p:txBody>
          <a:bodyPr/>
          <a:lstStyle/>
          <a:p>
            <a:pPr marL="0" indent="0">
              <a:buNone/>
            </a:pPr>
            <a:r>
              <a:rPr lang="en-US" sz="1800" b="0" i="0" u="none" strike="noStrike" baseline="0" dirty="0">
                <a:solidFill>
                  <a:srgbClr val="000000"/>
                </a:solidFill>
                <a:latin typeface="Calibri" panose="020F0502020204030204" pitchFamily="34" charset="0"/>
              </a:rPr>
              <a:t>The K-fold accuracy is pretty the same, equal to 89.9% (rounding up). </a:t>
            </a:r>
          </a:p>
          <a:p>
            <a:pPr marL="0" indent="0">
              <a:buNone/>
            </a:pPr>
            <a:r>
              <a:rPr lang="en-US" sz="1800" b="0" i="0" u="none" strike="noStrike" baseline="0" dirty="0">
                <a:solidFill>
                  <a:srgbClr val="000000"/>
                </a:solidFill>
                <a:latin typeface="Calibri" panose="020F0502020204030204" pitchFamily="34" charset="0"/>
              </a:rPr>
              <a:t>The accuracy of the fit methods changes a bit. The worst is the neural network algorithm with 89.89% of accuracy, the better is the decision tree algorithm with 90.19%. </a:t>
            </a:r>
          </a:p>
          <a:p>
            <a:pPr marL="0" indent="0">
              <a:buNone/>
            </a:pPr>
            <a:r>
              <a:rPr lang="en-US" sz="1800" b="0" i="0" u="none" strike="noStrike" baseline="0" dirty="0">
                <a:solidFill>
                  <a:srgbClr val="000000"/>
                </a:solidFill>
                <a:latin typeface="Calibri" panose="020F0502020204030204" pitchFamily="34" charset="0"/>
              </a:rPr>
              <a:t>The same is the ROC curve area: a bit better in decision tree, a little worst in logistic regression. </a:t>
            </a:r>
          </a:p>
          <a:p>
            <a:pPr marL="0" indent="0">
              <a:buNone/>
            </a:pPr>
            <a:r>
              <a:rPr lang="en-US" sz="1800" b="0" i="0" u="none" strike="noStrike" baseline="0" dirty="0">
                <a:solidFill>
                  <a:srgbClr val="000000"/>
                </a:solidFill>
                <a:latin typeface="Calibri" panose="020F0502020204030204" pitchFamily="34" charset="0"/>
              </a:rPr>
              <a:t>An important difference is showed thanks to the confusion matrix. The decision tree algorithm is the worst because recognize less true positive and true negative values than the other two. The logistic regression and the neural network algorithms are similar. </a:t>
            </a:r>
          </a:p>
          <a:p>
            <a:pPr marL="0" indent="0">
              <a:buNone/>
            </a:pPr>
            <a:r>
              <a:rPr lang="en-US" sz="1800" b="0" i="0" u="none" strike="noStrike" baseline="0" dirty="0">
                <a:solidFill>
                  <a:srgbClr val="000000"/>
                </a:solidFill>
                <a:latin typeface="Calibri" panose="020F0502020204030204" pitchFamily="34" charset="0"/>
              </a:rPr>
              <a:t>The last important parameter is the execution time: the decision tree is the faster but gives not the best results, the logistic regression and the neural network gives the best results but the second one is very slow than the first one. The logistic regression requires, in this case and executed on my machine, a bit more of 16 seconds to finish, instead the neural network algorithm requires more than 1 minute and half. </a:t>
            </a:r>
          </a:p>
          <a:p>
            <a:pPr marL="0" indent="0">
              <a:buNone/>
            </a:pPr>
            <a:r>
              <a:rPr lang="en-US" sz="1800" b="0" i="0" u="none" strike="noStrike" baseline="0" dirty="0">
                <a:solidFill>
                  <a:srgbClr val="000000"/>
                </a:solidFill>
                <a:latin typeface="Calibri" panose="020F0502020204030204" pitchFamily="34" charset="0"/>
              </a:rPr>
              <a:t>At the end, the best algorithm in this case is the logistic regression. </a:t>
            </a:r>
            <a:endParaRPr lang="it-IT" sz="1800" dirty="0"/>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05000" y="138908"/>
            <a:ext cx="4679950" cy="649287"/>
          </a:xfrm>
        </p:spPr>
        <p:txBody>
          <a:bodyPr/>
          <a:lstStyle/>
          <a:p>
            <a:pPr eaLnBrk="1" hangingPunct="1">
              <a:defRPr/>
            </a:pPr>
            <a:r>
              <a:rPr lang="en-US" sz="2400" dirty="0"/>
              <a:t>Introduction</a:t>
            </a:r>
          </a:p>
        </p:txBody>
      </p:sp>
      <p:sp>
        <p:nvSpPr>
          <p:cNvPr id="7171" name="Rectangle 3"/>
          <p:cNvSpPr>
            <a:spLocks noGrp="1" noChangeArrowheads="1"/>
          </p:cNvSpPr>
          <p:nvPr>
            <p:ph idx="1"/>
          </p:nvPr>
        </p:nvSpPr>
        <p:spPr/>
        <p:txBody>
          <a:bodyPr/>
          <a:lstStyle/>
          <a:p>
            <a:pPr eaLnBrk="1" hangingPunct="1"/>
            <a:r>
              <a:rPr lang="it-IT" sz="2000" b="1" kern="150" dirty="0">
                <a:latin typeface="+mj-lt"/>
                <a:ea typeface="NSimSun" panose="02010609030101010101" pitchFamily="49" charset="-122"/>
              </a:rPr>
              <a:t>Project Goal:</a:t>
            </a:r>
            <a:r>
              <a:rPr lang="it-IT" b="1" kern="150" dirty="0">
                <a:latin typeface="+mj-lt"/>
                <a:ea typeface="NSimSun" panose="02010609030101010101" pitchFamily="49" charset="-122"/>
              </a:rPr>
              <a:t> </a:t>
            </a:r>
            <a:r>
              <a:rPr lang="en-US" sz="1800" b="0" i="0" u="none" strike="noStrike" baseline="0" dirty="0">
                <a:solidFill>
                  <a:srgbClr val="000000"/>
                </a:solidFill>
                <a:latin typeface="Calibri" panose="020F0502020204030204" pitchFamily="34" charset="0"/>
              </a:rPr>
              <a:t>predict if the client will subscribe (yes/no) a term deposit (column y)</a:t>
            </a:r>
          </a:p>
          <a:p>
            <a:pPr algn="just">
              <a:lnSpc>
                <a:spcPct val="115000"/>
              </a:lnSpc>
              <a:spcBef>
                <a:spcPts val="285"/>
              </a:spcBef>
              <a:spcAft>
                <a:spcPts val="285"/>
              </a:spcAft>
            </a:pPr>
            <a:r>
              <a:rPr lang="en-US" sz="2000" b="1" kern="150" dirty="0">
                <a:latin typeface="+mj-lt"/>
                <a:ea typeface="NSimSun" panose="02010609030101010101" pitchFamily="49" charset="-122"/>
              </a:rPr>
              <a:t>Dataset:</a:t>
            </a:r>
            <a:r>
              <a:rPr lang="en-US" sz="2400" b="1" kern="150" dirty="0">
                <a:latin typeface="+mj-lt"/>
                <a:ea typeface="NSimSun" panose="02010609030101010101" pitchFamily="49" charset="-122"/>
                <a:cs typeface="Lucida Sans" panose="020B0602030504020204" pitchFamily="34" charset="0"/>
              </a:rPr>
              <a:t> </a:t>
            </a:r>
            <a:r>
              <a:rPr lang="it-IT" sz="1800" dirty="0">
                <a:solidFill>
                  <a:srgbClr val="000000"/>
                </a:solidFill>
                <a:latin typeface="Calibri" panose="020F0502020204030204" pitchFamily="34" charset="0"/>
              </a:rPr>
              <a:t>https://archive-beta.ics.uci.edu/ml/datasets/bank+marketing </a:t>
            </a:r>
          </a:p>
          <a:p>
            <a:pPr algn="just"/>
            <a:r>
              <a:rPr lang="en-US" sz="2000" b="1" kern="150" dirty="0">
                <a:latin typeface="+mj-lt"/>
                <a:ea typeface="NSimSun" panose="02010609030101010101" pitchFamily="49" charset="-122"/>
              </a:rPr>
              <a:t>ML Algorithms: </a:t>
            </a:r>
          </a:p>
          <a:p>
            <a:pPr lvl="2" algn="just"/>
            <a:r>
              <a:rPr lang="en-US" dirty="0">
                <a:solidFill>
                  <a:srgbClr val="000000"/>
                </a:solidFill>
                <a:latin typeface="Calibri" panose="020F0502020204030204" pitchFamily="34" charset="0"/>
                <a:ea typeface="+mn-ea"/>
                <a:cs typeface="+mn-cs"/>
              </a:rPr>
              <a:t>Logistic Regression</a:t>
            </a:r>
          </a:p>
          <a:p>
            <a:pPr lvl="2" algn="just"/>
            <a:r>
              <a:rPr lang="en-US" dirty="0">
                <a:solidFill>
                  <a:srgbClr val="000000"/>
                </a:solidFill>
                <a:latin typeface="Calibri" panose="020F0502020204030204" pitchFamily="34" charset="0"/>
                <a:ea typeface="+mn-ea"/>
                <a:cs typeface="+mn-cs"/>
              </a:rPr>
              <a:t>Neural network for </a:t>
            </a:r>
            <a:r>
              <a:rPr lang="en-US" dirty="0" err="1">
                <a:solidFill>
                  <a:srgbClr val="000000"/>
                </a:solidFill>
                <a:latin typeface="Calibri" panose="020F0502020204030204" pitchFamily="34" charset="0"/>
                <a:ea typeface="+mn-ea"/>
                <a:cs typeface="+mn-cs"/>
              </a:rPr>
              <a:t>classifiction</a:t>
            </a:r>
            <a:endParaRPr lang="en-US" dirty="0">
              <a:solidFill>
                <a:srgbClr val="000000"/>
              </a:solidFill>
              <a:latin typeface="Calibri" panose="020F0502020204030204" pitchFamily="34" charset="0"/>
              <a:ea typeface="+mn-ea"/>
              <a:cs typeface="+mn-cs"/>
            </a:endParaRPr>
          </a:p>
          <a:p>
            <a:pPr lvl="2" algn="just"/>
            <a:r>
              <a:rPr lang="en-US" dirty="0">
                <a:solidFill>
                  <a:srgbClr val="000000"/>
                </a:solidFill>
                <a:latin typeface="Calibri" panose="020F0502020204030204" pitchFamily="34" charset="0"/>
                <a:ea typeface="+mn-ea"/>
                <a:cs typeface="+mn-cs"/>
              </a:rPr>
              <a:t>Decision Tree classifier</a:t>
            </a:r>
          </a:p>
          <a:p>
            <a:pPr eaLnBrk="1" hangingPunct="1"/>
            <a:r>
              <a:rPr lang="en-US" sz="2000" b="1" kern="150" dirty="0">
                <a:latin typeface="+mj-lt"/>
                <a:ea typeface="NSimSun" panose="02010609030101010101" pitchFamily="49" charset="-122"/>
              </a:rPr>
              <a:t>GitHub</a:t>
            </a:r>
            <a:r>
              <a:rPr lang="en-US" sz="2400" b="1" kern="150" dirty="0">
                <a:latin typeface="+mj-lt"/>
                <a:ea typeface="NSimSun" panose="02010609030101010101" pitchFamily="49" charset="-122"/>
              </a:rPr>
              <a:t>:</a:t>
            </a:r>
            <a:r>
              <a:rPr lang="en-US" sz="2800" b="1" kern="150" dirty="0">
                <a:latin typeface="+mj-lt"/>
                <a:ea typeface="NSimSun" panose="02010609030101010101" pitchFamily="49" charset="-122"/>
                <a:cs typeface="Lucida Sans" panose="020B0602030504020204" pitchFamily="34" charset="0"/>
              </a:rPr>
              <a:t> </a:t>
            </a:r>
            <a:r>
              <a:rPr lang="it-IT" sz="2000" dirty="0">
                <a:solidFill>
                  <a:srgbClr val="000000"/>
                </a:solidFill>
                <a:latin typeface="Calibri" panose="020F0502020204030204" pitchFamily="34" charset="0"/>
              </a:rPr>
              <a:t>https://github.com/valepoliba/ml_project</a:t>
            </a:r>
          </a:p>
          <a:p>
            <a:pPr eaLnBrk="1" hangingPunct="1">
              <a:buFontTx/>
              <a:buNone/>
            </a:pPr>
            <a:endParaRPr lang="it-IT" sz="2000" i="1" dirty="0"/>
          </a:p>
        </p:txBody>
      </p:sp>
      <p:sp>
        <p:nvSpPr>
          <p:cNvPr id="6" name="Segnaposto piè di pagina 5"/>
          <p:cNvSpPr>
            <a:spLocks noGrp="1"/>
          </p:cNvSpPr>
          <p:nvPr>
            <p:ph type="ftr" sz="quarter" idx="3"/>
          </p:nvPr>
        </p:nvSpPr>
        <p:spPr/>
        <p:txBody>
          <a:bodyPr/>
          <a:lstStyle/>
          <a:p>
            <a:pPr>
              <a:defRPr/>
            </a:pPr>
            <a:r>
              <a:rPr lang="it-IT"/>
              <a:t>Machine Learning - LM Ingegneria Informatica (A.A. 2021/2022)</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52600" y="76200"/>
            <a:ext cx="5254625" cy="649287"/>
          </a:xfrm>
        </p:spPr>
        <p:txBody>
          <a:bodyPr/>
          <a:lstStyle/>
          <a:p>
            <a:r>
              <a:rPr lang="en-US" sz="2400" dirty="0"/>
              <a:t>Dataset Analysis</a:t>
            </a:r>
          </a:p>
        </p:txBody>
      </p:sp>
      <p:sp>
        <p:nvSpPr>
          <p:cNvPr id="3" name="Segnaposto contenuto 2"/>
          <p:cNvSpPr>
            <a:spLocks noGrp="1"/>
          </p:cNvSpPr>
          <p:nvPr>
            <p:ph idx="1"/>
          </p:nvPr>
        </p:nvSpPr>
        <p:spPr>
          <a:xfrm>
            <a:off x="468313" y="1066800"/>
            <a:ext cx="8229600" cy="4876800"/>
          </a:xfrm>
        </p:spPr>
        <p:txBody>
          <a:bodyPr/>
          <a:lstStyle/>
          <a:p>
            <a:r>
              <a:rPr lang="it-IT" sz="1800" dirty="0" err="1">
                <a:solidFill>
                  <a:srgbClr val="000000"/>
                </a:solidFill>
                <a:latin typeface="Calibri" panose="020F0502020204030204" pitchFamily="34" charset="0"/>
              </a:rPr>
              <a:t>Cleaning</a:t>
            </a:r>
            <a:r>
              <a:rPr lang="it-IT" sz="1800" dirty="0">
                <a:solidFill>
                  <a:srgbClr val="000000"/>
                </a:solidFill>
                <a:latin typeface="Calibri" panose="020F0502020204030204" pitchFamily="34" charset="0"/>
              </a:rPr>
              <a:t> </a:t>
            </a:r>
            <a:r>
              <a:rPr lang="it-IT" sz="1800" dirty="0" err="1">
                <a:solidFill>
                  <a:srgbClr val="000000"/>
                </a:solidFill>
                <a:latin typeface="Calibri" panose="020F0502020204030204" pitchFamily="34" charset="0"/>
              </a:rPr>
              <a:t>DataSet</a:t>
            </a:r>
            <a:r>
              <a:rPr lang="it-IT" sz="1800" dirty="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the dataset was modified a specific class in order to obtain a “</a:t>
            </a:r>
            <a:r>
              <a:rPr lang="en-US" sz="1800" dirty="0" err="1">
                <a:solidFill>
                  <a:srgbClr val="000000"/>
                </a:solidFill>
                <a:latin typeface="Calibri" panose="020F0502020204030204" pitchFamily="34" charset="0"/>
              </a:rPr>
              <a:t>cvs</a:t>
            </a:r>
            <a:r>
              <a:rPr lang="en-US" sz="1800" dirty="0">
                <a:solidFill>
                  <a:srgbClr val="000000"/>
                </a:solidFill>
                <a:latin typeface="Calibri" panose="020F0502020204030204" pitchFamily="34" charset="0"/>
              </a:rPr>
              <a:t>” file without column separation, with comma delimiter between data and without blank space. Moreover, the name of few columns were changed replacing “.” with “_” because python produce an exception on dot </a:t>
            </a:r>
            <a:r>
              <a:rPr lang="en-US" sz="1800" dirty="0" err="1">
                <a:solidFill>
                  <a:srgbClr val="000000"/>
                </a:solidFill>
                <a:latin typeface="Calibri" panose="020F0502020204030204" pitchFamily="34" charset="0"/>
              </a:rPr>
              <a:t>simbol</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emp_var_rate</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cons_price_idx</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cons_conf_idx</a:t>
            </a:r>
            <a:r>
              <a:rPr lang="en-US" sz="1800" dirty="0">
                <a:solidFill>
                  <a:srgbClr val="000000"/>
                </a:solidFill>
                <a:latin typeface="Calibri" panose="020F0502020204030204" pitchFamily="34" charset="0"/>
              </a:rPr>
              <a:t>'. At the end I performed a simple python script in order to check, for every column, null or empty string. </a:t>
            </a:r>
          </a:p>
          <a:p>
            <a:r>
              <a:rPr lang="it-IT" sz="1800" dirty="0">
                <a:solidFill>
                  <a:srgbClr val="000000"/>
                </a:solidFill>
                <a:latin typeface="Calibri" panose="020F0502020204030204" pitchFamily="34" charset="0"/>
              </a:rPr>
              <a:t>Analysis: </a:t>
            </a:r>
            <a:r>
              <a:rPr lang="en-US" sz="1800" dirty="0">
                <a:solidFill>
                  <a:srgbClr val="000000"/>
                </a:solidFill>
                <a:latin typeface="Calibri" panose="020F0502020204030204" pitchFamily="34" charset="0"/>
              </a:rPr>
              <a:t>the features columns are age, marital, job, default, housing, loan, campaign, previous, </a:t>
            </a:r>
            <a:r>
              <a:rPr lang="en-US" sz="1800" dirty="0" err="1">
                <a:solidFill>
                  <a:srgbClr val="000000"/>
                </a:solidFill>
                <a:latin typeface="Calibri" panose="020F0502020204030204" pitchFamily="34" charset="0"/>
              </a:rPr>
              <a:t>poutcome</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emp_var_rate</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cons_price_idx</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cons_conf_idx</a:t>
            </a:r>
            <a:r>
              <a:rPr lang="en-US" sz="1800" dirty="0">
                <a:solidFill>
                  <a:srgbClr val="000000"/>
                </a:solidFill>
                <a:latin typeface="Calibri" panose="020F0502020204030204" pitchFamily="34" charset="0"/>
              </a:rPr>
              <a:t>. </a:t>
            </a:r>
          </a:p>
          <a:p>
            <a:pPr lvl="2" algn="just"/>
            <a:r>
              <a:rPr lang="en-US" dirty="0">
                <a:solidFill>
                  <a:srgbClr val="000000"/>
                </a:solidFill>
                <a:latin typeface="Calibri" panose="020F0502020204030204" pitchFamily="34" charset="0"/>
                <a:ea typeface="+mn-ea"/>
                <a:cs typeface="+mn-cs"/>
              </a:rPr>
              <a:t>Only 4640 people subscribed a deposit into a 41188 people’s dataset;</a:t>
            </a:r>
          </a:p>
          <a:p>
            <a:pPr lvl="2" algn="just"/>
            <a:r>
              <a:rPr lang="en-US" dirty="0">
                <a:solidFill>
                  <a:srgbClr val="000000"/>
                </a:solidFill>
                <a:latin typeface="Calibri" panose="020F0502020204030204" pitchFamily="34" charset="0"/>
                <a:ea typeface="+mn-ea"/>
                <a:cs typeface="+mn-cs"/>
              </a:rPr>
              <a:t>the frequency depends a great deal on the job title;</a:t>
            </a:r>
          </a:p>
          <a:p>
            <a:pPr lvl="2" algn="just"/>
            <a:r>
              <a:rPr lang="en-US" dirty="0">
                <a:solidFill>
                  <a:srgbClr val="000000"/>
                </a:solidFill>
                <a:latin typeface="Calibri" panose="020F0502020204030204" pitchFamily="34" charset="0"/>
                <a:ea typeface="+mn-ea"/>
                <a:cs typeface="+mn-cs"/>
              </a:rPr>
              <a:t>does not seem a strong predictor for the outcome variable;</a:t>
            </a:r>
          </a:p>
          <a:p>
            <a:pPr lvl="2" algn="just"/>
            <a:r>
              <a:rPr lang="en-US" dirty="0">
                <a:solidFill>
                  <a:srgbClr val="000000"/>
                </a:solidFill>
                <a:latin typeface="Calibri" panose="020F0502020204030204" pitchFamily="34" charset="0"/>
                <a:ea typeface="+mn-ea"/>
                <a:cs typeface="+mn-cs"/>
              </a:rPr>
              <a:t>most of the customers of the bank in this dataset are in the age range of 30–40.</a:t>
            </a: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52600" y="76200"/>
            <a:ext cx="5254625" cy="649287"/>
          </a:xfrm>
        </p:spPr>
        <p:txBody>
          <a:bodyPr/>
          <a:lstStyle/>
          <a:p>
            <a:r>
              <a:rPr lang="en-US" sz="2400" dirty="0"/>
              <a:t>Dataset Analysis</a:t>
            </a: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pic>
        <p:nvPicPr>
          <p:cNvPr id="8" name="Immagine 7">
            <a:extLst>
              <a:ext uri="{FF2B5EF4-FFF2-40B4-BE49-F238E27FC236}">
                <a16:creationId xmlns:a16="http://schemas.microsoft.com/office/drawing/2014/main" id="{887FDE93-B21A-9C36-8849-E59F5F4766DC}"/>
              </a:ext>
            </a:extLst>
          </p:cNvPr>
          <p:cNvPicPr>
            <a:picLocks noChangeAspect="1"/>
          </p:cNvPicPr>
          <p:nvPr/>
        </p:nvPicPr>
        <p:blipFill>
          <a:blip r:embed="rId2"/>
          <a:stretch>
            <a:fillRect/>
          </a:stretch>
        </p:blipFill>
        <p:spPr>
          <a:xfrm>
            <a:off x="288293" y="990600"/>
            <a:ext cx="2971800" cy="2547257"/>
          </a:xfrm>
          <a:prstGeom prst="rect">
            <a:avLst/>
          </a:prstGeom>
        </p:spPr>
      </p:pic>
      <p:pic>
        <p:nvPicPr>
          <p:cNvPr id="10" name="Immagine 9">
            <a:extLst>
              <a:ext uri="{FF2B5EF4-FFF2-40B4-BE49-F238E27FC236}">
                <a16:creationId xmlns:a16="http://schemas.microsoft.com/office/drawing/2014/main" id="{5437D98C-6436-2CB3-1E28-6FBF831C161F}"/>
              </a:ext>
            </a:extLst>
          </p:cNvPr>
          <p:cNvPicPr>
            <a:picLocks noChangeAspect="1"/>
          </p:cNvPicPr>
          <p:nvPr/>
        </p:nvPicPr>
        <p:blipFill>
          <a:blip r:embed="rId3"/>
          <a:stretch>
            <a:fillRect/>
          </a:stretch>
        </p:blipFill>
        <p:spPr>
          <a:xfrm>
            <a:off x="3618671" y="1006267"/>
            <a:ext cx="5123277" cy="2765701"/>
          </a:xfrm>
          <a:prstGeom prst="rect">
            <a:avLst/>
          </a:prstGeom>
        </p:spPr>
      </p:pic>
      <p:pic>
        <p:nvPicPr>
          <p:cNvPr id="12" name="Immagine 11">
            <a:extLst>
              <a:ext uri="{FF2B5EF4-FFF2-40B4-BE49-F238E27FC236}">
                <a16:creationId xmlns:a16="http://schemas.microsoft.com/office/drawing/2014/main" id="{505EBA42-E197-BA4D-2BF7-5CB2337F1F74}"/>
              </a:ext>
            </a:extLst>
          </p:cNvPr>
          <p:cNvPicPr>
            <a:picLocks noChangeAspect="1"/>
          </p:cNvPicPr>
          <p:nvPr/>
        </p:nvPicPr>
        <p:blipFill>
          <a:blip r:embed="rId4"/>
          <a:stretch>
            <a:fillRect/>
          </a:stretch>
        </p:blipFill>
        <p:spPr>
          <a:xfrm>
            <a:off x="372746" y="3574889"/>
            <a:ext cx="2802893" cy="2425823"/>
          </a:xfrm>
          <a:prstGeom prst="rect">
            <a:avLst/>
          </a:prstGeom>
        </p:spPr>
      </p:pic>
      <p:pic>
        <p:nvPicPr>
          <p:cNvPr id="14" name="Immagine 13">
            <a:extLst>
              <a:ext uri="{FF2B5EF4-FFF2-40B4-BE49-F238E27FC236}">
                <a16:creationId xmlns:a16="http://schemas.microsoft.com/office/drawing/2014/main" id="{17352BF1-AA20-DEA9-E8BC-C6D029E47841}"/>
              </a:ext>
            </a:extLst>
          </p:cNvPr>
          <p:cNvPicPr>
            <a:picLocks noChangeAspect="1"/>
          </p:cNvPicPr>
          <p:nvPr/>
        </p:nvPicPr>
        <p:blipFill>
          <a:blip r:embed="rId5"/>
          <a:stretch>
            <a:fillRect/>
          </a:stretch>
        </p:blipFill>
        <p:spPr>
          <a:xfrm>
            <a:off x="4800600" y="3844390"/>
            <a:ext cx="2590800" cy="2220686"/>
          </a:xfrm>
          <a:prstGeom prst="rect">
            <a:avLst/>
          </a:prstGeom>
        </p:spPr>
      </p:pic>
    </p:spTree>
    <p:extLst>
      <p:ext uri="{BB962C8B-B14F-4D97-AF65-F5344CB8AC3E}">
        <p14:creationId xmlns:p14="http://schemas.microsoft.com/office/powerpoint/2010/main" val="72631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71600" y="115888"/>
            <a:ext cx="5864225" cy="649287"/>
          </a:xfrm>
        </p:spPr>
        <p:txBody>
          <a:bodyPr/>
          <a:lstStyle/>
          <a:p>
            <a:r>
              <a:rPr lang="en-US" sz="2400" dirty="0"/>
              <a:t>Implementation</a:t>
            </a:r>
          </a:p>
        </p:txBody>
      </p:sp>
      <p:sp>
        <p:nvSpPr>
          <p:cNvPr id="3" name="Segnaposto contenuto 2"/>
          <p:cNvSpPr>
            <a:spLocks noGrp="1"/>
          </p:cNvSpPr>
          <p:nvPr>
            <p:ph idx="1"/>
          </p:nvPr>
        </p:nvSpPr>
        <p:spPr>
          <a:xfrm>
            <a:off x="533400" y="1798638"/>
            <a:ext cx="8370887" cy="4525962"/>
          </a:xfrm>
        </p:spPr>
        <p:txBody>
          <a:bodyPr/>
          <a:lstStyle/>
          <a:p>
            <a:pPr marL="0" indent="0">
              <a:buNone/>
            </a:pPr>
            <a:r>
              <a:rPr lang="en-US" sz="1800" b="0" i="0" u="none" strike="noStrike" baseline="0" dirty="0">
                <a:solidFill>
                  <a:srgbClr val="000000"/>
                </a:solidFill>
                <a:latin typeface="Calibri" panose="020F0502020204030204" pitchFamily="34" charset="0"/>
              </a:rPr>
              <a:t>The first operation split the dataset into test and train: 70% for train and 30% for test. Then, after the settings of </a:t>
            </a:r>
            <a:r>
              <a:rPr lang="en-US" sz="1800" b="0" i="1" u="none" strike="noStrike" baseline="0" dirty="0" err="1">
                <a:solidFill>
                  <a:srgbClr val="000000"/>
                </a:solidFill>
                <a:latin typeface="Calibri" panose="020F0502020204030204" pitchFamily="34" charset="0"/>
              </a:rPr>
              <a:t>Kfold</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(10 splits) I execute </a:t>
            </a:r>
            <a:r>
              <a:rPr lang="en-US" sz="1800" dirty="0">
                <a:solidFill>
                  <a:srgbClr val="000000"/>
                </a:solidFill>
                <a:latin typeface="Calibri" panose="020F0502020204030204" pitchFamily="34" charset="0"/>
              </a:rPr>
              <a:t>the model </a:t>
            </a:r>
            <a:r>
              <a:rPr lang="en-US" sz="1800" b="0" i="0" u="none" strike="noStrike" baseline="0" dirty="0">
                <a:solidFill>
                  <a:srgbClr val="000000"/>
                </a:solidFill>
                <a:latin typeface="Calibri" panose="020F0502020204030204" pitchFamily="34" charset="0"/>
              </a:rPr>
              <a:t>using the </a:t>
            </a:r>
            <a:r>
              <a:rPr lang="en-US" sz="1800" b="0" i="1" u="none" strike="noStrike" baseline="0" dirty="0" err="1">
                <a:solidFill>
                  <a:srgbClr val="000000"/>
                </a:solidFill>
                <a:latin typeface="Calibri" panose="020F0502020204030204" pitchFamily="34" charset="0"/>
              </a:rPr>
              <a:t>sklearn</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library. After I tried the cross-validation score using that model and the </a:t>
            </a:r>
            <a:r>
              <a:rPr lang="en-US" sz="1800" b="0" i="1" u="none" strike="noStrike" baseline="0" dirty="0" err="1">
                <a:solidFill>
                  <a:srgbClr val="000000"/>
                </a:solidFill>
                <a:latin typeface="Calibri" panose="020F0502020204030204" pitchFamily="34" charset="0"/>
              </a:rPr>
              <a:t>Kfold</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split, the fit method and the predict to obtain the value of the target column. </a:t>
            </a:r>
          </a:p>
          <a:p>
            <a:pPr marL="0" indent="0">
              <a:buNone/>
            </a:pPr>
            <a:r>
              <a:rPr lang="en-US" sz="1800" b="0" i="0" u="none" strike="noStrike" baseline="0" dirty="0">
                <a:solidFill>
                  <a:srgbClr val="000000"/>
                </a:solidFill>
                <a:latin typeface="Calibri" panose="020F0502020204030204" pitchFamily="34" charset="0"/>
              </a:rPr>
              <a:t>At this point I perform the accuracy of cross-validation, the accuracy of the predicted column, the confusion matrix and the roc curve to validate the results. </a:t>
            </a:r>
            <a:endParaRPr lang="en-US" sz="1800" dirty="0">
              <a:solidFill>
                <a:srgbClr val="000000"/>
              </a:solidFill>
              <a:latin typeface="Calibri" panose="020F0502020204030204" pitchFamily="34" charset="0"/>
            </a:endParaRP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71600" y="115888"/>
            <a:ext cx="5864225" cy="649287"/>
          </a:xfrm>
        </p:spPr>
        <p:txBody>
          <a:bodyPr/>
          <a:lstStyle/>
          <a:p>
            <a:r>
              <a:rPr lang="en-US" sz="2400" dirty="0"/>
              <a:t>Logistic regression</a:t>
            </a:r>
          </a:p>
        </p:txBody>
      </p:sp>
      <p:sp>
        <p:nvSpPr>
          <p:cNvPr id="3" name="Segnaposto contenuto 2">
            <a:extLst>
              <a:ext uri="{FF2B5EF4-FFF2-40B4-BE49-F238E27FC236}">
                <a16:creationId xmlns:a16="http://schemas.microsoft.com/office/drawing/2014/main" id="{93381668-0BAB-C3B5-3363-A9202F14438B}"/>
              </a:ext>
            </a:extLst>
          </p:cNvPr>
          <p:cNvSpPr>
            <a:spLocks noGrp="1"/>
          </p:cNvSpPr>
          <p:nvPr>
            <p:ph idx="1"/>
          </p:nvPr>
        </p:nvSpPr>
        <p:spPr>
          <a:xfrm>
            <a:off x="118268" y="1018953"/>
            <a:ext cx="8370887" cy="4525962"/>
          </a:xfrm>
        </p:spPr>
        <p:txBody>
          <a:bodyPr/>
          <a:lstStyle/>
          <a:p>
            <a:pPr marL="0" indent="0">
              <a:buNone/>
            </a:pPr>
            <a:r>
              <a:rPr lang="en-US" sz="1600" b="0" i="0" u="none" strike="noStrike" baseline="0" dirty="0">
                <a:solidFill>
                  <a:srgbClr val="000000"/>
                </a:solidFill>
                <a:latin typeface="Calibri" panose="020F0502020204030204" pitchFamily="34" charset="0"/>
              </a:rPr>
              <a:t>After a few tests I decided to leave the default value of the algorithm except the </a:t>
            </a:r>
            <a:r>
              <a:rPr lang="en-US" sz="1600" b="0" i="1" u="none" strike="noStrike" baseline="0" dirty="0" err="1">
                <a:solidFill>
                  <a:srgbClr val="000000"/>
                </a:solidFill>
                <a:latin typeface="Calibri" panose="020F0502020204030204" pitchFamily="34" charset="0"/>
              </a:rPr>
              <a:t>max_iter</a:t>
            </a:r>
            <a:r>
              <a:rPr lang="en-US" sz="1600" b="0" i="1" u="none" strike="noStrike" baseline="0" dirty="0">
                <a:solidFill>
                  <a:srgbClr val="000000"/>
                </a:solidFill>
                <a:latin typeface="Calibri" panose="020F0502020204030204" pitchFamily="34" charset="0"/>
              </a:rPr>
              <a:t> </a:t>
            </a:r>
            <a:r>
              <a:rPr lang="en-US" sz="1600" b="0" i="0" u="none" strike="noStrike" baseline="0" dirty="0">
                <a:solidFill>
                  <a:srgbClr val="000000"/>
                </a:solidFill>
                <a:latin typeface="Calibri" panose="020F0502020204030204" pitchFamily="34" charset="0"/>
              </a:rPr>
              <a:t>parameter (1000 instead of 100). </a:t>
            </a:r>
            <a:endParaRPr lang="en-US" sz="1600" dirty="0">
              <a:solidFill>
                <a:srgbClr val="000000"/>
              </a:solidFill>
              <a:latin typeface="Calibri" panose="020F0502020204030204" pitchFamily="34" charset="0"/>
            </a:endParaRP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
        <p:nvSpPr>
          <p:cNvPr id="7" name="CasellaDiTesto 6">
            <a:extLst>
              <a:ext uri="{FF2B5EF4-FFF2-40B4-BE49-F238E27FC236}">
                <a16:creationId xmlns:a16="http://schemas.microsoft.com/office/drawing/2014/main" id="{DE6730DF-293B-6B8C-1FCB-13FA9522D9F8}"/>
              </a:ext>
            </a:extLst>
          </p:cNvPr>
          <p:cNvSpPr txBox="1"/>
          <p:nvPr/>
        </p:nvSpPr>
        <p:spPr>
          <a:xfrm>
            <a:off x="97980" y="1544284"/>
            <a:ext cx="4576272" cy="830997"/>
          </a:xfrm>
          <a:prstGeom prst="rect">
            <a:avLst/>
          </a:prstGeom>
          <a:noFill/>
        </p:spPr>
        <p:txBody>
          <a:bodyPr wrap="square">
            <a:spAutoFit/>
          </a:bodyPr>
          <a:lstStyle/>
          <a:p>
            <a:r>
              <a:rPr lang="en-US" sz="1600" b="0" i="0" u="none" strike="noStrike" baseline="0" dirty="0">
                <a:solidFill>
                  <a:srgbClr val="000000"/>
                </a:solidFill>
                <a:latin typeface="Calibri" panose="020F0502020204030204" pitchFamily="34" charset="0"/>
              </a:rPr>
              <a:t>Accuracy of K-fold validation: 89.88298165987328 </a:t>
            </a:r>
          </a:p>
          <a:p>
            <a:r>
              <a:rPr lang="it-IT" sz="1600" b="0" i="0" u="none" strike="noStrike" baseline="0" dirty="0" err="1">
                <a:solidFill>
                  <a:srgbClr val="000000"/>
                </a:solidFill>
                <a:latin typeface="Calibri" panose="020F0502020204030204" pitchFamily="34" charset="0"/>
              </a:rPr>
              <a:t>Accuracy</a:t>
            </a:r>
            <a:r>
              <a:rPr lang="it-IT" sz="1600" b="0" i="0" u="none" strike="noStrike" baseline="0" dirty="0">
                <a:solidFill>
                  <a:srgbClr val="000000"/>
                </a:solidFill>
                <a:latin typeface="Calibri" panose="020F0502020204030204" pitchFamily="34" charset="0"/>
              </a:rPr>
              <a:t>: 89.9571093307437 </a:t>
            </a:r>
          </a:p>
          <a:p>
            <a:r>
              <a:rPr lang="it-IT" sz="1600" b="0" i="0" u="none" strike="noStrike" baseline="0" dirty="0" err="1">
                <a:solidFill>
                  <a:srgbClr val="000000"/>
                </a:solidFill>
                <a:latin typeface="Calibri" panose="020F0502020204030204" pitchFamily="34" charset="0"/>
              </a:rPr>
              <a:t>Execution</a:t>
            </a:r>
            <a:r>
              <a:rPr lang="it-IT" sz="1600" b="0" i="0" u="none" strike="noStrike" baseline="0" dirty="0">
                <a:solidFill>
                  <a:srgbClr val="000000"/>
                </a:solidFill>
                <a:latin typeface="Calibri" panose="020F0502020204030204" pitchFamily="34" charset="0"/>
              </a:rPr>
              <a:t> time (second): 0:00:16.133801 </a:t>
            </a:r>
            <a:endParaRPr lang="it-IT" sz="1600" dirty="0"/>
          </a:p>
        </p:txBody>
      </p:sp>
      <p:pic>
        <p:nvPicPr>
          <p:cNvPr id="9" name="Immagine 8">
            <a:extLst>
              <a:ext uri="{FF2B5EF4-FFF2-40B4-BE49-F238E27FC236}">
                <a16:creationId xmlns:a16="http://schemas.microsoft.com/office/drawing/2014/main" id="{8D998486-0665-BBFA-82AA-C2E1DD0BCBFF}"/>
              </a:ext>
            </a:extLst>
          </p:cNvPr>
          <p:cNvPicPr>
            <a:picLocks noChangeAspect="1"/>
          </p:cNvPicPr>
          <p:nvPr/>
        </p:nvPicPr>
        <p:blipFill>
          <a:blip r:embed="rId2"/>
          <a:stretch>
            <a:fillRect/>
          </a:stretch>
        </p:blipFill>
        <p:spPr>
          <a:xfrm>
            <a:off x="4429814" y="1798062"/>
            <a:ext cx="4480189" cy="3840162"/>
          </a:xfrm>
          <a:prstGeom prst="rect">
            <a:avLst/>
          </a:prstGeom>
        </p:spPr>
      </p:pic>
      <p:pic>
        <p:nvPicPr>
          <p:cNvPr id="12" name="Immagine 11">
            <a:extLst>
              <a:ext uri="{FF2B5EF4-FFF2-40B4-BE49-F238E27FC236}">
                <a16:creationId xmlns:a16="http://schemas.microsoft.com/office/drawing/2014/main" id="{89AF3A01-CD4B-98E8-A7FE-669AFD0DADAC}"/>
              </a:ext>
            </a:extLst>
          </p:cNvPr>
          <p:cNvPicPr>
            <a:picLocks noChangeAspect="1"/>
          </p:cNvPicPr>
          <p:nvPr/>
        </p:nvPicPr>
        <p:blipFill>
          <a:blip r:embed="rId3"/>
          <a:stretch>
            <a:fillRect/>
          </a:stretch>
        </p:blipFill>
        <p:spPr>
          <a:xfrm>
            <a:off x="381000" y="2538434"/>
            <a:ext cx="3705993" cy="3176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71600" y="115888"/>
            <a:ext cx="5864225" cy="649287"/>
          </a:xfrm>
        </p:spPr>
        <p:txBody>
          <a:bodyPr/>
          <a:lstStyle/>
          <a:p>
            <a:r>
              <a:rPr lang="en-US" sz="2400" dirty="0"/>
              <a:t>Neural network for classification</a:t>
            </a:r>
          </a:p>
        </p:txBody>
      </p:sp>
      <p:sp>
        <p:nvSpPr>
          <p:cNvPr id="3" name="Segnaposto contenuto 2">
            <a:extLst>
              <a:ext uri="{FF2B5EF4-FFF2-40B4-BE49-F238E27FC236}">
                <a16:creationId xmlns:a16="http://schemas.microsoft.com/office/drawing/2014/main" id="{93381668-0BAB-C3B5-3363-A9202F14438B}"/>
              </a:ext>
            </a:extLst>
          </p:cNvPr>
          <p:cNvSpPr>
            <a:spLocks noGrp="1"/>
          </p:cNvSpPr>
          <p:nvPr>
            <p:ph idx="1"/>
          </p:nvPr>
        </p:nvSpPr>
        <p:spPr>
          <a:xfrm>
            <a:off x="76200" y="990600"/>
            <a:ext cx="7042943" cy="1371600"/>
          </a:xfrm>
        </p:spPr>
        <p:txBody>
          <a:bodyPr/>
          <a:lstStyle/>
          <a:p>
            <a:r>
              <a:rPr lang="en-US" sz="1400" b="0" i="1" u="none" strike="noStrike" baseline="0" dirty="0">
                <a:solidFill>
                  <a:srgbClr val="000000"/>
                </a:solidFill>
                <a:latin typeface="Calibri" panose="020F0502020204030204" pitchFamily="34" charset="0"/>
              </a:rPr>
              <a:t>activation=’logistic’</a:t>
            </a:r>
            <a:r>
              <a:rPr lang="en-US" sz="1400" b="0" i="0" u="none" strike="noStrike" baseline="0" dirty="0">
                <a:solidFill>
                  <a:srgbClr val="000000"/>
                </a:solidFill>
                <a:latin typeface="Calibri" panose="020F0502020204030204" pitchFamily="34" charset="0"/>
              </a:rPr>
              <a:t>: activation function for the hidden layer, logistic sigmoid function f(x)=1/(1+exp(-x)); </a:t>
            </a:r>
          </a:p>
          <a:p>
            <a:r>
              <a:rPr lang="en-US" sz="1400" b="0" i="1" u="none" strike="noStrike" baseline="0" dirty="0">
                <a:solidFill>
                  <a:srgbClr val="000000"/>
                </a:solidFill>
                <a:latin typeface="Calibri" panose="020F0502020204030204" pitchFamily="34" charset="0"/>
              </a:rPr>
              <a:t>alpha=1e-3</a:t>
            </a:r>
            <a:r>
              <a:rPr lang="en-US" sz="1400" b="0" i="0" u="none" strike="noStrike" baseline="0" dirty="0">
                <a:solidFill>
                  <a:srgbClr val="000000"/>
                </a:solidFill>
                <a:latin typeface="Calibri" panose="020F0502020204030204" pitchFamily="34" charset="0"/>
              </a:rPr>
              <a:t>: the L2 regularization terms; </a:t>
            </a:r>
          </a:p>
          <a:p>
            <a:r>
              <a:rPr lang="en-US" sz="1400" b="0" i="1" u="none" strike="noStrike" baseline="0" dirty="0" err="1">
                <a:solidFill>
                  <a:srgbClr val="000000"/>
                </a:solidFill>
                <a:latin typeface="Calibri" panose="020F0502020204030204" pitchFamily="34" charset="0"/>
              </a:rPr>
              <a:t>max_iter</a:t>
            </a:r>
            <a:r>
              <a:rPr lang="en-US" sz="1400" b="0" i="1" u="none" strike="noStrike" baseline="0" dirty="0">
                <a:solidFill>
                  <a:srgbClr val="000000"/>
                </a:solidFill>
                <a:latin typeface="Calibri" panose="020F0502020204030204" pitchFamily="34" charset="0"/>
              </a:rPr>
              <a:t>=1000</a:t>
            </a:r>
            <a:r>
              <a:rPr lang="en-US" sz="1400" b="0" i="0" u="none" strike="noStrike" baseline="0" dirty="0">
                <a:solidFill>
                  <a:srgbClr val="000000"/>
                </a:solidFill>
                <a:latin typeface="Calibri" panose="020F0502020204030204" pitchFamily="34" charset="0"/>
              </a:rPr>
              <a:t>: max number of the iteration until converge; </a:t>
            </a:r>
          </a:p>
          <a:p>
            <a:r>
              <a:rPr lang="en-US" sz="1400" b="0" i="1" u="none" strike="noStrike" baseline="0" dirty="0" err="1">
                <a:solidFill>
                  <a:srgbClr val="000000"/>
                </a:solidFill>
                <a:latin typeface="Calibri" panose="020F0502020204030204" pitchFamily="34" charset="0"/>
              </a:rPr>
              <a:t>random_state</a:t>
            </a:r>
            <a:r>
              <a:rPr lang="en-US" sz="1400" b="0" i="1" u="none" strike="noStrike" baseline="0" dirty="0">
                <a:solidFill>
                  <a:srgbClr val="000000"/>
                </a:solidFill>
                <a:latin typeface="Calibri" panose="020F0502020204030204" pitchFamily="34" charset="0"/>
              </a:rPr>
              <a:t>=1</a:t>
            </a:r>
            <a:r>
              <a:rPr lang="en-US" sz="1400" b="0" i="0" u="none" strike="noStrike" baseline="0" dirty="0">
                <a:solidFill>
                  <a:srgbClr val="000000"/>
                </a:solidFill>
                <a:latin typeface="Calibri" panose="020F0502020204030204" pitchFamily="34" charset="0"/>
              </a:rPr>
              <a:t>: random number generation for weights and bias initialization. </a:t>
            </a: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
        <p:nvSpPr>
          <p:cNvPr id="6" name="CasellaDiTesto 5">
            <a:extLst>
              <a:ext uri="{FF2B5EF4-FFF2-40B4-BE49-F238E27FC236}">
                <a16:creationId xmlns:a16="http://schemas.microsoft.com/office/drawing/2014/main" id="{D005DABD-8BB4-7363-5286-5094D0F65F55}"/>
              </a:ext>
            </a:extLst>
          </p:cNvPr>
          <p:cNvSpPr txBox="1"/>
          <p:nvPr/>
        </p:nvSpPr>
        <p:spPr>
          <a:xfrm>
            <a:off x="114849" y="2377043"/>
            <a:ext cx="4188863" cy="738664"/>
          </a:xfrm>
          <a:prstGeom prst="rect">
            <a:avLst/>
          </a:prstGeom>
          <a:noFill/>
        </p:spPr>
        <p:txBody>
          <a:bodyPr wrap="square">
            <a:spAutoFit/>
          </a:bodyPr>
          <a:lstStyle/>
          <a:p>
            <a:r>
              <a:rPr lang="en-US" sz="1400" b="0" i="0" u="none" strike="noStrike" baseline="0" dirty="0">
                <a:solidFill>
                  <a:srgbClr val="000000"/>
                </a:solidFill>
                <a:latin typeface="Calibri" panose="020F0502020204030204" pitchFamily="34" charset="0"/>
              </a:rPr>
              <a:t>Accuracy of K-fold validation: 89.85142531777718 </a:t>
            </a:r>
          </a:p>
          <a:p>
            <a:r>
              <a:rPr lang="it-IT" sz="1400" b="0" i="0" u="none" strike="noStrike" baseline="0" dirty="0" err="1">
                <a:solidFill>
                  <a:srgbClr val="000000"/>
                </a:solidFill>
                <a:latin typeface="Calibri" panose="020F0502020204030204" pitchFamily="34" charset="0"/>
              </a:rPr>
              <a:t>Accuracy</a:t>
            </a:r>
            <a:r>
              <a:rPr lang="it-IT" sz="1400" b="0" i="0" u="none" strike="noStrike" baseline="0" dirty="0">
                <a:solidFill>
                  <a:srgbClr val="000000"/>
                </a:solidFill>
                <a:latin typeface="Calibri" panose="020F0502020204030204" pitchFamily="34" charset="0"/>
              </a:rPr>
              <a:t>: 89.89236869790402 </a:t>
            </a:r>
          </a:p>
          <a:p>
            <a:r>
              <a:rPr lang="it-IT" sz="1400" b="0" i="0" u="none" strike="noStrike" baseline="0" dirty="0" err="1">
                <a:solidFill>
                  <a:srgbClr val="000000"/>
                </a:solidFill>
                <a:latin typeface="Calibri" panose="020F0502020204030204" pitchFamily="34" charset="0"/>
              </a:rPr>
              <a:t>Execution</a:t>
            </a:r>
            <a:r>
              <a:rPr lang="it-IT" sz="1400" b="0" i="0" u="none" strike="noStrike" baseline="0" dirty="0">
                <a:solidFill>
                  <a:srgbClr val="000000"/>
                </a:solidFill>
                <a:latin typeface="Calibri" panose="020F0502020204030204" pitchFamily="34" charset="0"/>
              </a:rPr>
              <a:t> time (second): 0:01:46.224695 </a:t>
            </a:r>
            <a:endParaRPr lang="it-IT" sz="1400" dirty="0"/>
          </a:p>
        </p:txBody>
      </p:sp>
      <p:pic>
        <p:nvPicPr>
          <p:cNvPr id="10" name="Immagine 9">
            <a:extLst>
              <a:ext uri="{FF2B5EF4-FFF2-40B4-BE49-F238E27FC236}">
                <a16:creationId xmlns:a16="http://schemas.microsoft.com/office/drawing/2014/main" id="{E57FE936-0639-AE3E-33D0-981127E0CE13}"/>
              </a:ext>
            </a:extLst>
          </p:cNvPr>
          <p:cNvPicPr>
            <a:picLocks noChangeAspect="1"/>
          </p:cNvPicPr>
          <p:nvPr/>
        </p:nvPicPr>
        <p:blipFill>
          <a:blip r:embed="rId2"/>
          <a:stretch>
            <a:fillRect/>
          </a:stretch>
        </p:blipFill>
        <p:spPr>
          <a:xfrm>
            <a:off x="4572496" y="2286000"/>
            <a:ext cx="4343400" cy="3722914"/>
          </a:xfrm>
          <a:prstGeom prst="rect">
            <a:avLst/>
          </a:prstGeom>
        </p:spPr>
      </p:pic>
      <p:pic>
        <p:nvPicPr>
          <p:cNvPr id="13" name="Immagine 12">
            <a:extLst>
              <a:ext uri="{FF2B5EF4-FFF2-40B4-BE49-F238E27FC236}">
                <a16:creationId xmlns:a16="http://schemas.microsoft.com/office/drawing/2014/main" id="{573A1A93-D2D0-71FC-6BAD-B67E04FB49C0}"/>
              </a:ext>
            </a:extLst>
          </p:cNvPr>
          <p:cNvPicPr>
            <a:picLocks noChangeAspect="1"/>
          </p:cNvPicPr>
          <p:nvPr/>
        </p:nvPicPr>
        <p:blipFill>
          <a:blip r:embed="rId3"/>
          <a:stretch>
            <a:fillRect/>
          </a:stretch>
        </p:blipFill>
        <p:spPr>
          <a:xfrm>
            <a:off x="595354" y="3257221"/>
            <a:ext cx="3227851" cy="2751693"/>
          </a:xfrm>
          <a:prstGeom prst="rect">
            <a:avLst/>
          </a:prstGeom>
        </p:spPr>
      </p:pic>
    </p:spTree>
    <p:extLst>
      <p:ext uri="{BB962C8B-B14F-4D97-AF65-F5344CB8AC3E}">
        <p14:creationId xmlns:p14="http://schemas.microsoft.com/office/powerpoint/2010/main" val="56631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71600" y="115888"/>
            <a:ext cx="5864225" cy="649287"/>
          </a:xfrm>
        </p:spPr>
        <p:txBody>
          <a:bodyPr/>
          <a:lstStyle/>
          <a:p>
            <a:r>
              <a:rPr lang="en-US" sz="2400" dirty="0"/>
              <a:t>Decision tree classifier</a:t>
            </a:r>
          </a:p>
        </p:txBody>
      </p:sp>
      <p:sp>
        <p:nvSpPr>
          <p:cNvPr id="3" name="Segnaposto contenuto 2">
            <a:extLst>
              <a:ext uri="{FF2B5EF4-FFF2-40B4-BE49-F238E27FC236}">
                <a16:creationId xmlns:a16="http://schemas.microsoft.com/office/drawing/2014/main" id="{93381668-0BAB-C3B5-3363-A9202F14438B}"/>
              </a:ext>
            </a:extLst>
          </p:cNvPr>
          <p:cNvSpPr>
            <a:spLocks noGrp="1"/>
          </p:cNvSpPr>
          <p:nvPr>
            <p:ph idx="1"/>
          </p:nvPr>
        </p:nvSpPr>
        <p:spPr>
          <a:xfrm>
            <a:off x="76201" y="990600"/>
            <a:ext cx="5638800" cy="1131536"/>
          </a:xfrm>
        </p:spPr>
        <p:txBody>
          <a:bodyPr/>
          <a:lstStyle/>
          <a:p>
            <a:r>
              <a:rPr lang="en-US" sz="1200" b="0" i="1" u="none" strike="noStrike" baseline="0" dirty="0">
                <a:solidFill>
                  <a:srgbClr val="000000"/>
                </a:solidFill>
                <a:latin typeface="Calibri" panose="020F0502020204030204" pitchFamily="34" charset="0"/>
              </a:rPr>
              <a:t>criterion=’entropy’</a:t>
            </a:r>
            <a:r>
              <a:rPr lang="en-US" sz="1200" b="0" i="0" u="none" strike="noStrike" baseline="0" dirty="0">
                <a:solidFill>
                  <a:srgbClr val="000000"/>
                </a:solidFill>
                <a:latin typeface="Calibri" panose="020F0502020204030204" pitchFamily="34" charset="0"/>
              </a:rPr>
              <a:t>: the function to measure the quality of a split </a:t>
            </a:r>
          </a:p>
          <a:p>
            <a:r>
              <a:rPr lang="en-US" sz="1200" b="0" i="1" u="none" strike="noStrike" baseline="0" dirty="0" err="1">
                <a:solidFill>
                  <a:srgbClr val="000000"/>
                </a:solidFill>
                <a:latin typeface="Calibri" panose="020F0502020204030204" pitchFamily="34" charset="0"/>
              </a:rPr>
              <a:t>max_depth</a:t>
            </a:r>
            <a:r>
              <a:rPr lang="en-US" sz="1200" b="0" i="1" u="none" strike="noStrike" baseline="0" dirty="0">
                <a:solidFill>
                  <a:srgbClr val="000000"/>
                </a:solidFill>
                <a:latin typeface="Calibri" panose="020F0502020204030204" pitchFamily="34" charset="0"/>
              </a:rPr>
              <a:t>=8</a:t>
            </a:r>
            <a:r>
              <a:rPr lang="en-US" sz="1200" b="0" i="0" u="none" strike="noStrike" baseline="0" dirty="0">
                <a:solidFill>
                  <a:srgbClr val="000000"/>
                </a:solidFill>
                <a:latin typeface="Calibri" panose="020F0502020204030204" pitchFamily="34" charset="0"/>
              </a:rPr>
              <a:t>: max depth of the tree; </a:t>
            </a:r>
          </a:p>
          <a:p>
            <a:r>
              <a:rPr lang="en-US" sz="1200" b="0" i="1" u="none" strike="noStrike" baseline="0" dirty="0" err="1">
                <a:solidFill>
                  <a:srgbClr val="000000"/>
                </a:solidFill>
                <a:latin typeface="Calibri" panose="020F0502020204030204" pitchFamily="34" charset="0"/>
              </a:rPr>
              <a:t>min_samples_leaf</a:t>
            </a:r>
            <a:r>
              <a:rPr lang="en-US" sz="1200" b="0" i="1" u="none" strike="noStrike" baseline="0" dirty="0">
                <a:solidFill>
                  <a:srgbClr val="000000"/>
                </a:solidFill>
                <a:latin typeface="Calibri" panose="020F0502020204030204" pitchFamily="34" charset="0"/>
              </a:rPr>
              <a:t>=2</a:t>
            </a:r>
            <a:r>
              <a:rPr lang="en-US" sz="1200" b="0" i="0" u="none" strike="noStrike" baseline="0" dirty="0">
                <a:solidFill>
                  <a:srgbClr val="000000"/>
                </a:solidFill>
                <a:latin typeface="Calibri" panose="020F0502020204030204" pitchFamily="34" charset="0"/>
              </a:rPr>
              <a:t>: minimum number of sample required to be at a leaf node; </a:t>
            </a:r>
          </a:p>
          <a:p>
            <a:r>
              <a:rPr lang="en-US" sz="1200" b="0" i="1" u="none" strike="noStrike" baseline="0" dirty="0" err="1">
                <a:solidFill>
                  <a:srgbClr val="000000"/>
                </a:solidFill>
                <a:latin typeface="Calibri" panose="020F0502020204030204" pitchFamily="34" charset="0"/>
              </a:rPr>
              <a:t>random_state</a:t>
            </a:r>
            <a:r>
              <a:rPr lang="en-US" sz="1200" b="0" i="1" u="none" strike="noStrike" baseline="0" dirty="0">
                <a:solidFill>
                  <a:srgbClr val="000000"/>
                </a:solidFill>
                <a:latin typeface="Calibri" panose="020F0502020204030204" pitchFamily="34" charset="0"/>
              </a:rPr>
              <a:t>=42</a:t>
            </a:r>
            <a:r>
              <a:rPr lang="en-US" sz="1200" b="0" i="0" u="none" strike="noStrike" baseline="0" dirty="0">
                <a:solidFill>
                  <a:srgbClr val="000000"/>
                </a:solidFill>
                <a:latin typeface="Calibri" panose="020F0502020204030204" pitchFamily="34" charset="0"/>
              </a:rPr>
              <a:t>: random number generation for weights and bias initialization; </a:t>
            </a:r>
          </a:p>
          <a:p>
            <a:r>
              <a:rPr lang="en-US" sz="1200" b="0" i="1" u="none" strike="noStrike" baseline="0" dirty="0" err="1">
                <a:solidFill>
                  <a:srgbClr val="000000"/>
                </a:solidFill>
                <a:latin typeface="Calibri" panose="020F0502020204030204" pitchFamily="34" charset="0"/>
              </a:rPr>
              <a:t>max_leaf_nodes</a:t>
            </a:r>
            <a:r>
              <a:rPr lang="en-US" sz="1200" b="0" i="1" u="none" strike="noStrike" baseline="0" dirty="0">
                <a:solidFill>
                  <a:srgbClr val="000000"/>
                </a:solidFill>
                <a:latin typeface="Calibri" panose="020F0502020204030204" pitchFamily="34" charset="0"/>
              </a:rPr>
              <a:t>=52</a:t>
            </a:r>
            <a:r>
              <a:rPr lang="en-US" sz="1200" b="0" i="0" u="none" strike="noStrike" baseline="0" dirty="0">
                <a:solidFill>
                  <a:srgbClr val="000000"/>
                </a:solidFill>
                <a:latin typeface="Calibri" panose="020F0502020204030204" pitchFamily="34" charset="0"/>
              </a:rPr>
              <a:t>: max number of leaf nodes. </a:t>
            </a:r>
          </a:p>
        </p:txBody>
      </p:sp>
      <p:sp>
        <p:nvSpPr>
          <p:cNvPr id="4" name="Segnaposto piè di pagina 3"/>
          <p:cNvSpPr>
            <a:spLocks noGrp="1"/>
          </p:cNvSpPr>
          <p:nvPr>
            <p:ph type="ftr" sz="quarter" idx="3"/>
          </p:nvPr>
        </p:nvSpPr>
        <p:spPr/>
        <p:txBody>
          <a:bodyPr/>
          <a:lstStyle/>
          <a:p>
            <a:pPr>
              <a:defRPr/>
            </a:pPr>
            <a:r>
              <a:rPr lang="it-IT"/>
              <a:t>Machine Learning - LM Ingegneria Informatica (A.A. 2021/2022)</a:t>
            </a:r>
            <a:endParaRPr lang="it-IT" dirty="0"/>
          </a:p>
        </p:txBody>
      </p:sp>
      <p:sp>
        <p:nvSpPr>
          <p:cNvPr id="6" name="CasellaDiTesto 5">
            <a:extLst>
              <a:ext uri="{FF2B5EF4-FFF2-40B4-BE49-F238E27FC236}">
                <a16:creationId xmlns:a16="http://schemas.microsoft.com/office/drawing/2014/main" id="{D005DABD-8BB4-7363-5286-5094D0F65F55}"/>
              </a:ext>
            </a:extLst>
          </p:cNvPr>
          <p:cNvSpPr txBox="1"/>
          <p:nvPr/>
        </p:nvSpPr>
        <p:spPr>
          <a:xfrm>
            <a:off x="5714999" y="1023121"/>
            <a:ext cx="3352800" cy="646331"/>
          </a:xfrm>
          <a:prstGeom prst="rect">
            <a:avLst/>
          </a:prstGeom>
          <a:noFill/>
        </p:spPr>
        <p:txBody>
          <a:bodyPr wrap="square">
            <a:spAutoFit/>
          </a:bodyPr>
          <a:lstStyle/>
          <a:p>
            <a:r>
              <a:rPr lang="en-US" sz="1200" b="0" i="0" u="none" strike="noStrike" baseline="0" dirty="0">
                <a:solidFill>
                  <a:srgbClr val="000000"/>
                </a:solidFill>
                <a:latin typeface="Calibri" panose="020F0502020204030204" pitchFamily="34" charset="0"/>
              </a:rPr>
              <a:t>Accuracy of K-fold validation: 89.88540943360475 </a:t>
            </a:r>
          </a:p>
          <a:p>
            <a:r>
              <a:rPr lang="it-IT" sz="1200" b="0" i="0" u="none" strike="noStrike" baseline="0" dirty="0" err="1">
                <a:solidFill>
                  <a:srgbClr val="000000"/>
                </a:solidFill>
                <a:latin typeface="Calibri" panose="020F0502020204030204" pitchFamily="34" charset="0"/>
              </a:rPr>
              <a:t>Accuracy</a:t>
            </a:r>
            <a:r>
              <a:rPr lang="it-IT" sz="1200" b="0" i="0" u="none" strike="noStrike" baseline="0" dirty="0">
                <a:solidFill>
                  <a:srgbClr val="000000"/>
                </a:solidFill>
                <a:latin typeface="Calibri" panose="020F0502020204030204" pitchFamily="34" charset="0"/>
              </a:rPr>
              <a:t>: 90.17965525613013 </a:t>
            </a:r>
          </a:p>
          <a:p>
            <a:r>
              <a:rPr lang="it-IT" sz="1200" b="0" i="0" u="none" strike="noStrike" baseline="0" dirty="0" err="1">
                <a:solidFill>
                  <a:srgbClr val="000000"/>
                </a:solidFill>
                <a:latin typeface="Calibri" panose="020F0502020204030204" pitchFamily="34" charset="0"/>
              </a:rPr>
              <a:t>Execution</a:t>
            </a:r>
            <a:r>
              <a:rPr lang="it-IT" sz="1200" b="0" i="0" u="none" strike="noStrike" baseline="0" dirty="0">
                <a:solidFill>
                  <a:srgbClr val="000000"/>
                </a:solidFill>
                <a:latin typeface="Calibri" panose="020F0502020204030204" pitchFamily="34" charset="0"/>
              </a:rPr>
              <a:t> time (second): 0:00:09.367204 </a:t>
            </a:r>
            <a:endParaRPr lang="it-IT" sz="1050" dirty="0"/>
          </a:p>
        </p:txBody>
      </p:sp>
      <p:pic>
        <p:nvPicPr>
          <p:cNvPr id="9" name="Immagine 8">
            <a:extLst>
              <a:ext uri="{FF2B5EF4-FFF2-40B4-BE49-F238E27FC236}">
                <a16:creationId xmlns:a16="http://schemas.microsoft.com/office/drawing/2014/main" id="{272705A8-D44A-62CF-D085-9A9E6B28FB90}"/>
              </a:ext>
            </a:extLst>
          </p:cNvPr>
          <p:cNvPicPr>
            <a:picLocks noChangeAspect="1"/>
          </p:cNvPicPr>
          <p:nvPr/>
        </p:nvPicPr>
        <p:blipFill>
          <a:blip r:embed="rId2"/>
          <a:stretch>
            <a:fillRect/>
          </a:stretch>
        </p:blipFill>
        <p:spPr>
          <a:xfrm>
            <a:off x="101126" y="2132453"/>
            <a:ext cx="3155904" cy="2705061"/>
          </a:xfrm>
          <a:prstGeom prst="rect">
            <a:avLst/>
          </a:prstGeom>
        </p:spPr>
      </p:pic>
      <p:pic>
        <p:nvPicPr>
          <p:cNvPr id="12" name="Immagine 11">
            <a:extLst>
              <a:ext uri="{FF2B5EF4-FFF2-40B4-BE49-F238E27FC236}">
                <a16:creationId xmlns:a16="http://schemas.microsoft.com/office/drawing/2014/main" id="{0D532E31-4654-B16E-757C-3D942BCBAE75}"/>
              </a:ext>
            </a:extLst>
          </p:cNvPr>
          <p:cNvPicPr>
            <a:picLocks noChangeAspect="1"/>
          </p:cNvPicPr>
          <p:nvPr/>
        </p:nvPicPr>
        <p:blipFill>
          <a:blip r:embed="rId3"/>
          <a:stretch>
            <a:fillRect/>
          </a:stretch>
        </p:blipFill>
        <p:spPr>
          <a:xfrm>
            <a:off x="2895601" y="3584297"/>
            <a:ext cx="3528766" cy="2555718"/>
          </a:xfrm>
          <a:prstGeom prst="rect">
            <a:avLst/>
          </a:prstGeom>
        </p:spPr>
      </p:pic>
      <p:pic>
        <p:nvPicPr>
          <p:cNvPr id="7" name="Immagine 6">
            <a:extLst>
              <a:ext uri="{FF2B5EF4-FFF2-40B4-BE49-F238E27FC236}">
                <a16:creationId xmlns:a16="http://schemas.microsoft.com/office/drawing/2014/main" id="{F5D9C477-EF20-B0A4-BE6C-A3CAEC5EDBA2}"/>
              </a:ext>
            </a:extLst>
          </p:cNvPr>
          <p:cNvPicPr>
            <a:picLocks noChangeAspect="1"/>
          </p:cNvPicPr>
          <p:nvPr/>
        </p:nvPicPr>
        <p:blipFill>
          <a:blip r:embed="rId4"/>
          <a:stretch>
            <a:fillRect/>
          </a:stretch>
        </p:blipFill>
        <p:spPr>
          <a:xfrm>
            <a:off x="5447778" y="1877562"/>
            <a:ext cx="3620021" cy="3102875"/>
          </a:xfrm>
          <a:prstGeom prst="rect">
            <a:avLst/>
          </a:prstGeom>
        </p:spPr>
      </p:pic>
    </p:spTree>
    <p:extLst>
      <p:ext uri="{BB962C8B-B14F-4D97-AF65-F5344CB8AC3E}">
        <p14:creationId xmlns:p14="http://schemas.microsoft.com/office/powerpoint/2010/main" val="145025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115888"/>
            <a:ext cx="5711825" cy="649287"/>
          </a:xfrm>
        </p:spPr>
        <p:txBody>
          <a:bodyPr/>
          <a:lstStyle/>
          <a:p>
            <a:pPr eaLnBrk="1" hangingPunct="1">
              <a:defRPr/>
            </a:pPr>
            <a:r>
              <a:rPr lang="en-US" sz="2400" dirty="0"/>
              <a:t>Error evaluation metrics</a:t>
            </a:r>
          </a:p>
        </p:txBody>
      </p:sp>
      <p:sp>
        <p:nvSpPr>
          <p:cNvPr id="5" name="Segnaposto contenuto 2">
            <a:extLst>
              <a:ext uri="{FF2B5EF4-FFF2-40B4-BE49-F238E27FC236}">
                <a16:creationId xmlns:a16="http://schemas.microsoft.com/office/drawing/2014/main" id="{C5893AA2-A37D-4C9B-AA44-2C31093E2471}"/>
              </a:ext>
            </a:extLst>
          </p:cNvPr>
          <p:cNvSpPr>
            <a:spLocks noGrp="1"/>
          </p:cNvSpPr>
          <p:nvPr>
            <p:ph idx="1"/>
          </p:nvPr>
        </p:nvSpPr>
        <p:spPr>
          <a:xfrm>
            <a:off x="152400" y="1066800"/>
            <a:ext cx="8839200" cy="5029200"/>
          </a:xfrm>
        </p:spPr>
        <p:txBody>
          <a:bodyPr/>
          <a:lstStyle/>
          <a:p>
            <a:r>
              <a:rPr lang="en-US" sz="1800" b="1" i="0" u="none" strike="noStrike" baseline="0" dirty="0">
                <a:solidFill>
                  <a:srgbClr val="000000"/>
                </a:solidFill>
                <a:latin typeface="Calibri" panose="020F0502020204030204" pitchFamily="34" charset="0"/>
              </a:rPr>
              <a:t>Accuracy</a:t>
            </a:r>
            <a:r>
              <a:rPr lang="en-US" sz="1800" b="0" i="0" u="none" strike="noStrike" baseline="0" dirty="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the number of correctly predicted data points out of all the data points </a:t>
            </a:r>
          </a:p>
          <a:p>
            <a:endParaRPr lang="it-IT" dirty="0"/>
          </a:p>
          <a:p>
            <a:pPr marL="0" indent="0" algn="l">
              <a:buNone/>
            </a:pPr>
            <a:endParaRPr lang="it-IT"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Confusion matrix</a:t>
            </a:r>
            <a:r>
              <a:rPr lang="en-US" sz="1800" b="0" i="0" u="none" strike="noStrike" baseline="0" dirty="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is a table that is used to define the performance of a classification algorithm. </a:t>
            </a:r>
          </a:p>
          <a:p>
            <a:endParaRPr lang="it-IT" dirty="0"/>
          </a:p>
          <a:p>
            <a:pPr algn="l"/>
            <a:endParaRPr lang="it-IT"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r>
              <a:rPr lang="en-US" sz="1800" b="1" dirty="0">
                <a:solidFill>
                  <a:srgbClr val="000000"/>
                </a:solidFill>
                <a:latin typeface="Calibri" panose="020F0502020204030204" pitchFamily="34" charset="0"/>
              </a:rPr>
              <a:t>ROC curve </a:t>
            </a:r>
            <a:r>
              <a:rPr lang="it-IT" sz="1800" dirty="0">
                <a:solidFill>
                  <a:srgbClr val="000000"/>
                </a:solidFill>
                <a:latin typeface="Calibri" panose="020F0502020204030204" pitchFamily="34" charset="0"/>
              </a:rPr>
              <a:t>(</a:t>
            </a:r>
            <a:r>
              <a:rPr lang="it-IT" sz="1800" dirty="0" err="1">
                <a:solidFill>
                  <a:srgbClr val="000000"/>
                </a:solidFill>
                <a:latin typeface="Calibri" panose="020F0502020204030204" pitchFamily="34" charset="0"/>
              </a:rPr>
              <a:t>receiver</a:t>
            </a:r>
            <a:r>
              <a:rPr lang="it-IT" sz="1800" dirty="0">
                <a:solidFill>
                  <a:srgbClr val="000000"/>
                </a:solidFill>
                <a:latin typeface="Calibri" panose="020F0502020204030204" pitchFamily="34" charset="0"/>
              </a:rPr>
              <a:t> </a:t>
            </a:r>
            <a:r>
              <a:rPr lang="it-IT" sz="1800" dirty="0" err="1">
                <a:solidFill>
                  <a:srgbClr val="000000"/>
                </a:solidFill>
                <a:latin typeface="Calibri" panose="020F0502020204030204" pitchFamily="34" charset="0"/>
              </a:rPr>
              <a:t>operating</a:t>
            </a:r>
            <a:r>
              <a:rPr lang="it-IT" sz="1800" dirty="0">
                <a:solidFill>
                  <a:srgbClr val="000000"/>
                </a:solidFill>
                <a:latin typeface="Calibri" panose="020F0502020204030204" pitchFamily="34" charset="0"/>
              </a:rPr>
              <a:t> </a:t>
            </a:r>
            <a:r>
              <a:rPr lang="it-IT" sz="1800" dirty="0" err="1">
                <a:solidFill>
                  <a:srgbClr val="000000"/>
                </a:solidFill>
                <a:latin typeface="Calibri" panose="020F0502020204030204" pitchFamily="34" charset="0"/>
              </a:rPr>
              <a:t>characteristic</a:t>
            </a:r>
            <a:r>
              <a:rPr lang="it-IT" sz="1800" dirty="0">
                <a:solidFill>
                  <a:srgbClr val="000000"/>
                </a:solidFill>
                <a:latin typeface="Calibri" panose="020F0502020204030204" pitchFamily="34" charset="0"/>
              </a:rPr>
              <a:t> curve)</a:t>
            </a:r>
            <a:endParaRPr lang="en-US" sz="1800" dirty="0">
              <a:solidFill>
                <a:srgbClr val="000000"/>
              </a:solidFill>
              <a:latin typeface="Calibri" panose="020F0502020204030204" pitchFamily="34" charset="0"/>
            </a:endParaRPr>
          </a:p>
          <a:p>
            <a:endParaRPr lang="it-IT" dirty="0"/>
          </a:p>
        </p:txBody>
      </p:sp>
      <p:sp>
        <p:nvSpPr>
          <p:cNvPr id="6" name="Segnaposto piè di pagina 5"/>
          <p:cNvSpPr>
            <a:spLocks noGrp="1"/>
          </p:cNvSpPr>
          <p:nvPr>
            <p:ph type="ftr" sz="quarter" idx="3"/>
          </p:nvPr>
        </p:nvSpPr>
        <p:spPr/>
        <p:txBody>
          <a:bodyPr/>
          <a:lstStyle/>
          <a:p>
            <a:pPr>
              <a:defRPr/>
            </a:pPr>
            <a:r>
              <a:rPr lang="it-IT"/>
              <a:t>Machine Learning - LM Ingegneria Informatica (A.A. 2021/2022)</a:t>
            </a:r>
            <a:endParaRPr lang="it-IT" dirty="0"/>
          </a:p>
        </p:txBody>
      </p:sp>
      <p:pic>
        <p:nvPicPr>
          <p:cNvPr id="4" name="Immagine 3">
            <a:extLst>
              <a:ext uri="{FF2B5EF4-FFF2-40B4-BE49-F238E27FC236}">
                <a16:creationId xmlns:a16="http://schemas.microsoft.com/office/drawing/2014/main" id="{3C5226AB-77BE-96F0-FAD8-3967F4DB0F4D}"/>
              </a:ext>
            </a:extLst>
          </p:cNvPr>
          <p:cNvPicPr>
            <a:picLocks noChangeAspect="1"/>
          </p:cNvPicPr>
          <p:nvPr/>
        </p:nvPicPr>
        <p:blipFill>
          <a:blip r:embed="rId2"/>
          <a:stretch>
            <a:fillRect/>
          </a:stretch>
        </p:blipFill>
        <p:spPr>
          <a:xfrm>
            <a:off x="3079749" y="1447800"/>
            <a:ext cx="2600325" cy="609600"/>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F081B9C1-6369-D5AA-C01E-AE42AA24E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075" y="2526507"/>
            <a:ext cx="2016125" cy="1512093"/>
          </a:xfrm>
          <a:prstGeom prst="rect">
            <a:avLst/>
          </a:prstGeom>
        </p:spPr>
      </p:pic>
      <p:pic>
        <p:nvPicPr>
          <p:cNvPr id="1028" name="Picture 4" descr="Understanding AUC - ROC Curve | by Sarang Narkhede | Towards Data Science">
            <a:extLst>
              <a:ext uri="{FF2B5EF4-FFF2-40B4-BE49-F238E27FC236}">
                <a16:creationId xmlns:a16="http://schemas.microsoft.com/office/drawing/2014/main" id="{7369BA9C-033A-FCE9-C27D-1E1F640C5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9661" y="4612770"/>
            <a:ext cx="1634340" cy="1493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plate sisinf">
  <a:themeElements>
    <a:clrScheme name="template sisinf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sisinf">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sisinf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sisinf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sisinf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sisinf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sisinf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sisinf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sisinf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sisinf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sisinf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sisinf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sisinf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sisinf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7bdb9889-268f-4b4a-89bc-37fbb5690ea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0CA14CF23818149B8750AB9155051FC" ma:contentTypeVersion="5" ma:contentTypeDescription="Creare un nuovo documento." ma:contentTypeScope="" ma:versionID="65c021d1c1548192c72eefde8cb16c4f">
  <xsd:schema xmlns:xsd="http://www.w3.org/2001/XMLSchema" xmlns:xs="http://www.w3.org/2001/XMLSchema" xmlns:p="http://schemas.microsoft.com/office/2006/metadata/properties" xmlns:ns2="e773ea4d-61fc-4f5d-8819-c8221360dc14" xmlns:ns3="7bdb9889-268f-4b4a-89bc-37fbb5690ea9" targetNamespace="http://schemas.microsoft.com/office/2006/metadata/properties" ma:root="true" ma:fieldsID="fc207fed26754ac5b59256ddc26f9388" ns2:_="" ns3:_="">
    <xsd:import namespace="e773ea4d-61fc-4f5d-8819-c8221360dc14"/>
    <xsd:import namespace="7bdb9889-268f-4b4a-89bc-37fbb5690e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3ea4d-61fc-4f5d-8819-c8221360dc14"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db9889-268f-4b4a-89bc-37fbb5690e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_Flow_SignoffStatus" ma:index="12" nillable="true" ma:displayName="Stato consenso" ma:internalName="Stato_x0020_consenso">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E1EA3-EC47-4FCC-8DFB-19D7FE595C52}">
  <ds:schemaRefs>
    <ds:schemaRef ds:uri="http://schemas.microsoft.com/office/2006/metadata/properties"/>
    <ds:schemaRef ds:uri="http://schemas.microsoft.com/office/infopath/2007/PartnerControls"/>
    <ds:schemaRef ds:uri="7bdb9889-268f-4b4a-89bc-37fbb5690ea9"/>
  </ds:schemaRefs>
</ds:datastoreItem>
</file>

<file path=customXml/itemProps2.xml><?xml version="1.0" encoding="utf-8"?>
<ds:datastoreItem xmlns:ds="http://schemas.openxmlformats.org/officeDocument/2006/customXml" ds:itemID="{E8CBD253-A32D-407C-AF49-3998FB8509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73ea4d-61fc-4f5d-8819-c8221360dc14"/>
    <ds:schemaRef ds:uri="7bdb9889-268f-4b4a-89bc-37fbb5690e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10A070-EB61-4905-B773-10CE680DBF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1688</TotalTime>
  <Words>989</Words>
  <Application>Microsoft Office PowerPoint</Application>
  <PresentationFormat>Presentazione su schermo (4:3)</PresentationFormat>
  <Paragraphs>73</Paragraphs>
  <Slides>11</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Tahoma</vt:lpstr>
      <vt:lpstr>template sisinf</vt:lpstr>
      <vt:lpstr>ML Project Prediction of term deposit subscription</vt:lpstr>
      <vt:lpstr>Introduction</vt:lpstr>
      <vt:lpstr>Dataset Analysis</vt:lpstr>
      <vt:lpstr>Dataset Analysis</vt:lpstr>
      <vt:lpstr>Implementation</vt:lpstr>
      <vt:lpstr>Logistic regression</vt:lpstr>
      <vt:lpstr>Neural network for classification</vt:lpstr>
      <vt:lpstr>Decision tree classifier</vt:lpstr>
      <vt:lpstr>Error evaluation metrics</vt:lpstr>
      <vt:lpstr>ML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BOTTA VALERIO</cp:lastModifiedBy>
  <cp:revision>151</cp:revision>
  <cp:lastPrinted>1601-01-01T00:00:00Z</cp:lastPrinted>
  <dcterms:created xsi:type="dcterms:W3CDTF">1601-01-01T00:00:00Z</dcterms:created>
  <dcterms:modified xsi:type="dcterms:W3CDTF">2022-10-23T10:47:48Z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0x010100C0CA14CF23818149B8750AB9155051FC</vt:lpwstr>
  </property>
</Properties>
</file>