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0" r:id="rId2"/>
    <p:sldMasterId id="2147483649" r:id="rId3"/>
    <p:sldMasterId id="2147484064" r:id="rId4"/>
  </p:sldMasterIdLst>
  <p:notesMasterIdLst>
    <p:notesMasterId r:id="rId53"/>
  </p:notesMasterIdLst>
  <p:sldIdLst>
    <p:sldId id="319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65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66" r:id="rId33"/>
    <p:sldId id="347" r:id="rId34"/>
    <p:sldId id="367" r:id="rId35"/>
    <p:sldId id="349" r:id="rId36"/>
    <p:sldId id="368" r:id="rId37"/>
    <p:sldId id="350" r:id="rId38"/>
    <p:sldId id="351" r:id="rId39"/>
    <p:sldId id="352" r:id="rId40"/>
    <p:sldId id="369" r:id="rId41"/>
    <p:sldId id="355" r:id="rId42"/>
    <p:sldId id="356" r:id="rId43"/>
    <p:sldId id="357" r:id="rId44"/>
    <p:sldId id="370" r:id="rId45"/>
    <p:sldId id="372" r:id="rId46"/>
    <p:sldId id="358" r:id="rId47"/>
    <p:sldId id="359" r:id="rId48"/>
    <p:sldId id="360" r:id="rId49"/>
    <p:sldId id="361" r:id="rId50"/>
    <p:sldId id="371" r:id="rId51"/>
    <p:sldId id="364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54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61A15132-105D-46DD-B363-367BEC42A79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587D50E4-13CA-4B0F-B2ED-1AC74B1D47F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4BD1186D-6D4B-45A7-96CB-6A7924F788D2}" type="datetimeFigureOut">
              <a:rPr lang="en-US"/>
              <a:pPr>
                <a:defRPr/>
              </a:pPr>
              <a:t>1/9/2020</a:t>
            </a:fld>
            <a:endParaRPr lang="en-US" dirty="0"/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640D6DB5-1938-4475-B62A-49F09473C1A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FAE1D154-1FB2-40F0-A8CE-E185F6DBAAC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>
            <a:extLst>
              <a:ext uri="{FF2B5EF4-FFF2-40B4-BE49-F238E27FC236}">
                <a16:creationId xmlns:a16="http://schemas.microsoft.com/office/drawing/2014/main" id="{CBD9A586-15E7-4AD2-9035-0A2F754DDBF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>
            <a:extLst>
              <a:ext uri="{FF2B5EF4-FFF2-40B4-BE49-F238E27FC236}">
                <a16:creationId xmlns:a16="http://schemas.microsoft.com/office/drawing/2014/main" id="{4BCB5872-7342-415A-84A3-C103B9CF22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3E5F8E0-69FE-43EB-815B-CC191F62537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6E09DB3F-EC44-4F50-9DC6-47056DA513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0614C4-5285-4B6E-95E8-4AEE4931A443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6E064132-9B47-42B2-9A7A-E594DD75DC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A6796BD4-25FE-4250-AD82-FB3E4AC3D3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3BD572B-EAAE-47D6-868B-E4A18C7F80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1B8B23-2650-4370-9FB6-F0B9C0D7934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28C662-90B7-431A-AB4F-1E448E2045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588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43D5FF-0740-4273-A823-C14EFFFCF1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A32E5AF-E5D0-413F-9FD3-59FE40F2310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70DED6-57D6-4BA6-B55E-8EB47C8923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38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EB2BC94-EACC-4B37-B0ED-E8713A73CD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D6D2A93-3BA0-48CE-92B2-19A3CBFCB3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023030-12A3-42D2-B718-566DDDFE4E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5588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FE62EF6-320D-4C64-A922-D175B727DA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F3EA300-3376-4744-97E1-40EE436D7A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D4BF94E-5446-4999-A78A-9F36B4CD71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C83599-5357-4A47-9169-63FFEA517B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857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FD33A5-F9B7-49DE-93CC-574F8AD417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256DD0-2BD0-413B-AA68-8AE35D2DC9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E15D4B4-685D-42C1-84CC-EFDCFA7E72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11DD12-E92C-472D-84D0-C3374E2A37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4568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CA19D8-B5E2-4132-BB08-23C79C489E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476639-D918-4A2F-BFA7-5906A558F2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BEEA82-FBFA-4B5D-9C87-75A0AFA721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CB487F-D917-44A0-B47A-8D3EF6EE98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798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AB9015-AD3D-4F93-812F-2E5AE15DBD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2744F2-15A2-4BDD-9B87-E1BCF53701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2962D1-4228-48C3-941A-1731735026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FDC4F8-D364-484D-8763-1F4080326F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216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30FB7A0-B69E-4E16-AB15-F79171234F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B0B2FB3-1D00-4D56-92E9-E78583BB73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4A695C3-7C32-45E0-9D1A-689231BED8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4259F5-B27B-4CDE-9B1B-C19951742F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9174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AFEBAB3-5B2F-4307-BA52-4504320C1B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CC1C1A7-6DDC-4A64-BE18-52E2A2A73E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8462AC5-A956-45D2-8E22-F360880E2C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7ACEB9-CF3B-4659-A732-20C78A5467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9547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9606373-68C2-4389-AF5B-4260F240C8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076B03A-BEB4-4204-8979-711FCC1118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C2B4781-F2D0-45F6-B88A-F535930734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5B16EF-979D-4962-92D8-3723F30823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3311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452897-187A-45BE-B37C-A96311DCCA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AE00FE-369B-48B4-B5E9-5B14FBD52C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839A60-57FA-4482-B857-0F8B9CB829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F25E03-5ADE-4E1A-BC30-EBD0A1A91C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28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8292F74-CC7A-460E-8A48-B52531E1CA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FEC5F8C-8E4D-4A16-B7A6-FC652DE188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CA65E5-5604-4E1D-98B2-0CCE0EF135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21793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D5245E-58A7-45F4-BDAD-60B164F867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CBE39A-28BC-4A39-92B7-21939B4685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6AB3D7-4CD6-464B-888F-85F6F627EF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D6DD7E-0852-4E0F-B901-ABC716EE73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3072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8B3ADB3-9255-40CB-9CB5-7C9B7BE28E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6B9A9B-2F6C-4365-95C8-29DB80FCA9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AC58421-A933-4D49-888D-397321BDC0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743E91-E9E5-4C32-8F1D-577004FF35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58200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AF5814-27CD-4457-8FB7-87F6556D19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F77E78-560B-460B-8C6F-583174DB45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A171509-55B0-4DE2-89F6-720BB9E0D9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06CD11-910D-4317-872B-789CA05925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8236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FCBC263-EDAF-41BD-B489-04BFFB41CB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80EF326-E7CA-4ED3-A6EC-373C8EDC55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53D445-0CE1-439D-A86B-F879055929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EB3B6F-FC7D-4491-94D0-645E5ADA99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3835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E11038-6301-4633-AEB3-E74D1702C0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EC007F-6660-4697-A414-E81FAA9CA8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DDE5A19-BB37-4F51-B926-14FF2B6E5A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7370B3-514A-4EAD-BD8B-42C3A9C5C4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0552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D68065A-473B-469A-BFD2-108A1D125A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C5EDD7-A837-4590-A958-17DC4FFDD6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8B6779C-15A9-4B63-A28E-B4D60DE655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C55D16-5EDF-44E2-B653-152CEFE269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38296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AE8E27-059D-4033-AA2D-B37B400ED6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C68649-13D2-45BF-8B35-51BA53735E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410D30-8A9F-4CEF-9CC5-FF1AD0C4A2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16A22B-F1D0-4284-8862-86C74A9EE4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97695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B1D48F1-5E97-4EB8-B8C2-416D64F14D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8A4AA8B-ABB8-4AD3-A2B8-A4D9B39AC4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E6B2437-0902-45FA-86AA-43F60A303E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2671AD-9F5C-4E11-BB65-E6A27542E5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6441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468D22E-A6EE-4C26-A471-5A7F6B7764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E428A30-2CAE-451F-A39D-EB30128039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4CE62F0-FB81-4286-9792-CB5393CED3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EB72EB-FF25-47DB-90D5-EF2255FEC7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52521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7F965D0-D0D6-45FC-B18B-03524CFA62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42C397D-835E-41CA-B341-5CF5C563EB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E46BCD4-2496-4C1E-8508-3FA185465B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B27410-9375-4389-99A4-F366EFE828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934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AFF991F-096A-4F03-9594-18A57EB632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C97C2C0-6B84-4A67-A2A9-75B670F555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0D13DD-76C5-4796-A24F-EB6676E03E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68974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E9607A-DA42-474B-AB4D-0B7F5A20D6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E06244-AE69-4A13-BA0B-10DF601279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2937C5-D77E-4259-838E-051A70F10D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14C15A-A349-4252-A7CB-DA5BA6F85A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54228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D9B0BC-9590-4F6A-BB28-CB3C5B57C7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D80D8-2FCE-4FC7-BEFA-A4AD99A29E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303079-1F6B-4726-85C4-DEFD3B4FA8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AC547-BD43-429F-8865-E91A3EE38A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5747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78E617-6514-4EED-901E-7575E57F6C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AEADBA-CE3B-4A8E-A6BA-E23C8F9C0C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641F61-CAD1-4AEA-A652-AC8C38DFD0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13F7CF-3660-4988-9FE4-33F852FC13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35866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14E3C0-7DB3-429F-B2A3-2EEDBD635E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671717-F53E-4868-B5D0-2AF731454C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CB56D1-6B7F-40D9-BA64-0529854A22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2DCF8-CDD7-4EB6-B577-1F631B9F9D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5855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95BAE33-F4CF-435E-8852-07ACCD29D8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172200"/>
            <a:ext cx="2895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0392EC0-34B4-490C-A2BF-BD67607A22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4D3B84B-B97C-4BB1-97F3-644E0D334B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18655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1C110-EFF8-4033-B4A4-B02AB3DFB1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245225"/>
            <a:ext cx="1828800" cy="476250"/>
          </a:xfrm>
        </p:spPr>
        <p:txBody>
          <a:bodyPr/>
          <a:lstStyle>
            <a:lvl1pPr>
              <a:defRPr/>
            </a:lvl1pPr>
          </a:lstStyle>
          <a:p>
            <a:fld id="{50EFC44A-3F21-4CF2-86A4-1D987014917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6877949-A95F-4F1E-ACCB-8B047D792C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172200"/>
            <a:ext cx="6324600" cy="476250"/>
          </a:xfrm>
        </p:spPr>
        <p:txBody>
          <a:bodyPr/>
          <a:lstStyle>
            <a:lvl1pPr>
              <a:defRPr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5119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2025613-3110-476C-8D1D-3A2F4C711D7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172200"/>
            <a:ext cx="2895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FAC56DF-EAA7-42C7-85FC-5DA54CEDBB2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438EB3-FCB1-44C2-9967-19AB0793A3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02000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E9A2F7-79A8-4D4C-9F2B-22EEED4F382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172200"/>
            <a:ext cx="2895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6F01B6D-6580-40D6-8D03-C7D35FEA772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90281E7-0643-44F2-B2EC-618244D2C6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70575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030B094-910A-4379-8E6E-1ECFEC1DC73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172200"/>
            <a:ext cx="2895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7FA73A-C2E8-48C7-87C4-47FE047D58D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97BA5B-CD56-4962-918E-7693CB55FD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2272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D071246-DD87-4038-8DCB-0F6A77B531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9F2D32-6630-4D82-AED1-1DCCA43A585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954EDD-9942-4CDC-9EE0-87430E1928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66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819AA3-012C-4260-B622-9B18C16FF7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DE4AEAE-979F-43D9-8FB7-2115893A76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D038B8-209D-4F9A-8ED6-BD9D6D6903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56257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8F36789-A68B-49D1-9EA1-70BBD9DBD92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8D12FD-A339-48DD-8AA8-480A1A45C8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E74503F-AE4A-469A-83F9-3DCF894CD8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1284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0A3F71E-994C-480E-ABDF-32D9346717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172200"/>
            <a:ext cx="2895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6D695C1-B32F-4F9E-8C6E-AFD9033A2A8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DB2849-5613-440E-BD1C-1EEA1CAE2C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55425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09C1F2C-AB2C-4AB5-BAAD-1B949D6D11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172200"/>
            <a:ext cx="2895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5DFE04-E702-4960-AEC8-A5A202EFA7C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26C514-9657-4A1C-895F-5FFF93035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69645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47E965A-140B-4F55-A4C4-3447C9B2D99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172200"/>
            <a:ext cx="2895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21E12F-5868-4A7F-9557-45E18C7ACA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6D2E24-8B72-43A1-AF01-10322806C3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678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3C4DFCB-B928-4562-B7BA-A1800DE8D3F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172200"/>
            <a:ext cx="2895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25760E1-D71B-44D5-A40F-27FE2EBEFF7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545F44-A2AE-4A65-98F1-6D55DDC4E8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122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0A21042-DB6E-4DB6-8F85-4F22CEBA43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9CFA50A-0C11-401C-9411-56A7C33ECA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0642F3-39BF-4046-A6E1-07F49506B5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028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522CD27-5BFB-40BA-8807-939ECA3E4A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3149B78-0B26-45E0-BC97-36FD8AC00E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D0424C-F01A-4083-9F88-D64DD0A096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814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6DE6437-A342-4124-908D-D9EF7B02FB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AC547B5-047C-43A8-85DB-ED7D15EE607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B8C86C-9FE5-4E67-BC67-F02D6EBCBE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08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EFD46D-1784-49E9-83B5-B497878941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EE942E-3D24-4E4A-AC08-AAC28B8C09E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5DCAEC-52C2-4D94-80D9-F54B1E6819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537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8C7A00-2267-4EE7-AD29-5AD83721BC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FF65AE-2EFD-4F91-B9C6-C580645D62C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16FA37-21B8-421F-9B38-9516C6BFAA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38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C7535AC-2100-4263-81D4-980311B5A2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74A38A8-5B11-4AB7-B1ED-F93F2217A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8654D11-BBC7-4BAB-87E5-A281CDCFBBF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26670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60A60D9-0CA4-4DA0-B976-9AC1B0CD014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fld id="{1D5652EB-9B06-4C13-89A6-589ED25F973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4" r:id="rId1"/>
    <p:sldLayoutId id="2147484605" r:id="rId2"/>
    <p:sldLayoutId id="2147484606" r:id="rId3"/>
    <p:sldLayoutId id="2147484607" r:id="rId4"/>
    <p:sldLayoutId id="2147484608" r:id="rId5"/>
    <p:sldLayoutId id="2147484609" r:id="rId6"/>
    <p:sldLayoutId id="2147484610" r:id="rId7"/>
    <p:sldLayoutId id="2147484611" r:id="rId8"/>
    <p:sldLayoutId id="2147484612" r:id="rId9"/>
    <p:sldLayoutId id="2147484613" r:id="rId10"/>
    <p:sldLayoutId id="214748461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5A00FB5-D105-4A7A-9405-0C2BEE1FEF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FCBC624-EC5F-4675-99C7-A88C3C113E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B710FC0-CFF1-4423-A579-7C9DAA9DD89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DD0849B-B2BE-429F-9DDC-0932131D848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90B8EC5-DCB4-4EEE-B47F-C20474E9063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fld id="{D39C1AA2-FBFE-4B21-88FF-BAA9B2D4880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5" r:id="rId1"/>
    <p:sldLayoutId id="2147484616" r:id="rId2"/>
    <p:sldLayoutId id="2147484617" r:id="rId3"/>
    <p:sldLayoutId id="2147484618" r:id="rId4"/>
    <p:sldLayoutId id="2147484619" r:id="rId5"/>
    <p:sldLayoutId id="2147484620" r:id="rId6"/>
    <p:sldLayoutId id="2147484621" r:id="rId7"/>
    <p:sldLayoutId id="2147484622" r:id="rId8"/>
    <p:sldLayoutId id="2147484623" r:id="rId9"/>
    <p:sldLayoutId id="2147484624" r:id="rId10"/>
    <p:sldLayoutId id="214748462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5C0FD62-5435-47ED-9A54-8BECE6AD01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6967C6E-8BFB-4456-80AB-83F39712F3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E39543A-6E7D-42AB-A0EE-44EA78BFC21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8B6E7B0-4826-4E1F-8158-672BEBF708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EC9E438-B26E-463F-8831-99185C406BF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fld id="{204D7761-8846-48B5-A9A5-5980E1B9226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6" r:id="rId1"/>
    <p:sldLayoutId id="2147484627" r:id="rId2"/>
    <p:sldLayoutId id="2147484628" r:id="rId3"/>
    <p:sldLayoutId id="2147484629" r:id="rId4"/>
    <p:sldLayoutId id="2147484630" r:id="rId5"/>
    <p:sldLayoutId id="2147484631" r:id="rId6"/>
    <p:sldLayoutId id="2147484632" r:id="rId7"/>
    <p:sldLayoutId id="2147484633" r:id="rId8"/>
    <p:sldLayoutId id="2147484634" r:id="rId9"/>
    <p:sldLayoutId id="2147484635" r:id="rId10"/>
    <p:sldLayoutId id="214748463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C3E06FD-B4E2-450A-AF2C-C4116DDF19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1BA4520-79FF-4D02-820E-84FC4C7B6D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6742" name="Rectangle 6">
            <a:extLst>
              <a:ext uri="{FF2B5EF4-FFF2-40B4-BE49-F238E27FC236}">
                <a16:creationId xmlns:a16="http://schemas.microsoft.com/office/drawing/2014/main" id="{BC4A10D8-9A60-4880-B94F-C8730D18C0A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2088541-D1CC-4487-864E-061E33FD40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9A1E101-673B-4BD9-9049-67AE5FCEFD2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" y="6172200"/>
            <a:ext cx="5943600" cy="476250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rgbClr val="22222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9" r:id="rId1"/>
    <p:sldLayoutId id="2147484640" r:id="rId2"/>
    <p:sldLayoutId id="2147484641" r:id="rId3"/>
    <p:sldLayoutId id="2147484642" r:id="rId4"/>
    <p:sldLayoutId id="2147484643" r:id="rId5"/>
    <p:sldLayoutId id="2147484637" r:id="rId6"/>
    <p:sldLayoutId id="2147484638" r:id="rId7"/>
    <p:sldLayoutId id="2147484644" r:id="rId8"/>
    <p:sldLayoutId id="2147484645" r:id="rId9"/>
    <p:sldLayoutId id="2147484646" r:id="rId10"/>
    <p:sldLayoutId id="214748464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2">
            <a:extLst>
              <a:ext uri="{FF2B5EF4-FFF2-40B4-BE49-F238E27FC236}">
                <a16:creationId xmlns:a16="http://schemas.microsoft.com/office/drawing/2014/main" id="{29F146FC-892D-4E8B-AD3A-5C0547A37A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57FD088-1E08-43DA-9350-7B53DDB32656}" type="slidenum">
              <a:rPr lang="en-US" altLang="en-US" sz="1400">
                <a:solidFill>
                  <a:schemeClr val="tx1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4339" name="Rectangle 1026">
            <a:extLst>
              <a:ext uri="{FF2B5EF4-FFF2-40B4-BE49-F238E27FC236}">
                <a16:creationId xmlns:a16="http://schemas.microsoft.com/office/drawing/2014/main" id="{EAA03200-ABC0-4C8C-B39F-8382EB5E4070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1143000" y="1447800"/>
            <a:ext cx="8001000" cy="1905000"/>
          </a:xfrm>
        </p:spPr>
        <p:txBody>
          <a:bodyPr/>
          <a:lstStyle/>
          <a:p>
            <a:pPr eaLnBrk="1" hangingPunct="1"/>
            <a:r>
              <a:rPr lang="en-US" altLang="en-US" b="1"/>
              <a:t>A Guide to SQL, Ninth Edition</a:t>
            </a:r>
          </a:p>
        </p:txBody>
      </p:sp>
      <p:sp>
        <p:nvSpPr>
          <p:cNvPr id="14340" name="Rectangle 1027">
            <a:extLst>
              <a:ext uri="{FF2B5EF4-FFF2-40B4-BE49-F238E27FC236}">
                <a16:creationId xmlns:a16="http://schemas.microsoft.com/office/drawing/2014/main" id="{AF26DED3-1FCF-42F0-A185-D1746B322608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066800" y="3429000"/>
            <a:ext cx="8077200" cy="2209800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3600" i="1"/>
              <a:t>Chapter One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3600" i="1"/>
              <a:t>Introduction to TAL Distributors, Colonial Adventure Tours, and Solmaris Condominium Group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>
            <a:extLst>
              <a:ext uri="{FF2B5EF4-FFF2-40B4-BE49-F238E27FC236}">
                <a16:creationId xmlns:a16="http://schemas.microsoft.com/office/drawing/2014/main" id="{C6017CFD-5773-4233-A3A1-2BD45977F7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FC4799F-6955-4914-81C6-00565074565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71BB255C-B765-4D26-A5CC-F2EBF2C1C7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Components of a Line Item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9562ACCF-1E7B-4A21-AEB9-51EAD62468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85000"/>
              </a:spcBef>
              <a:defRPr/>
            </a:pPr>
            <a:r>
              <a:rPr lang="en-US" sz="2800" dirty="0">
                <a:latin typeface="+mj-lt"/>
              </a:rPr>
              <a:t>Item number</a:t>
            </a:r>
          </a:p>
          <a:p>
            <a:pPr eaLnBrk="1" hangingPunct="1">
              <a:lnSpc>
                <a:spcPct val="90000"/>
              </a:lnSpc>
              <a:spcBef>
                <a:spcPct val="85000"/>
              </a:spcBef>
              <a:defRPr/>
            </a:pPr>
            <a:r>
              <a:rPr lang="en-US" sz="2800" dirty="0">
                <a:latin typeface="+mj-lt"/>
              </a:rPr>
              <a:t>Item description</a:t>
            </a:r>
          </a:p>
          <a:p>
            <a:pPr eaLnBrk="1" hangingPunct="1">
              <a:lnSpc>
                <a:spcPct val="90000"/>
              </a:lnSpc>
              <a:spcBef>
                <a:spcPct val="85000"/>
              </a:spcBef>
              <a:defRPr/>
            </a:pPr>
            <a:r>
              <a:rPr lang="en-US" sz="2800" dirty="0">
                <a:latin typeface="+mj-lt"/>
              </a:rPr>
              <a:t>Number of units for the item ordered</a:t>
            </a:r>
          </a:p>
          <a:p>
            <a:pPr eaLnBrk="1" hangingPunct="1">
              <a:lnSpc>
                <a:spcPct val="90000"/>
              </a:lnSpc>
              <a:spcBef>
                <a:spcPct val="85000"/>
              </a:spcBef>
              <a:defRPr/>
            </a:pPr>
            <a:r>
              <a:rPr lang="en-US" sz="2800" dirty="0">
                <a:latin typeface="+mj-lt"/>
              </a:rPr>
              <a:t>Quoted price for the item</a:t>
            </a:r>
          </a:p>
          <a:p>
            <a:pPr eaLnBrk="1" hangingPunct="1">
              <a:lnSpc>
                <a:spcPct val="90000"/>
              </a:lnSpc>
              <a:spcBef>
                <a:spcPct val="85000"/>
              </a:spcBef>
              <a:defRPr/>
            </a:pPr>
            <a:r>
              <a:rPr lang="en-US" sz="2800" dirty="0">
                <a:latin typeface="+mj-lt"/>
              </a:rPr>
              <a:t>Total, or extension, the result of multiplying the number ordered by the quoted price</a:t>
            </a:r>
          </a:p>
        </p:txBody>
      </p:sp>
      <p:sp>
        <p:nvSpPr>
          <p:cNvPr id="23557" name="Footer Placeholder 1">
            <a:extLst>
              <a:ext uri="{FF2B5EF4-FFF2-40B4-BE49-F238E27FC236}">
                <a16:creationId xmlns:a16="http://schemas.microsoft.com/office/drawing/2014/main" id="{F1E14B81-DD19-4251-841E-EB63BECB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57200" y="6172200"/>
            <a:ext cx="6907213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>
            <a:extLst>
              <a:ext uri="{FF2B5EF4-FFF2-40B4-BE49-F238E27FC236}">
                <a16:creationId xmlns:a16="http://schemas.microsoft.com/office/drawing/2014/main" id="{F35CBDA4-DB65-4FE2-B735-00DC84491E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5E480A0-EAC1-43AC-B4AD-801A9CE64C85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1554104A-EAAF-487A-BCE6-24B8C2D197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Items Stored for Each Order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C82B583C-C6AF-4CEB-B506-165D04E19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41438"/>
            <a:ext cx="8686800" cy="4525962"/>
          </a:xfrm>
        </p:spPr>
        <p:txBody>
          <a:bodyPr/>
          <a:lstStyle/>
          <a:p>
            <a:pPr eaLnBrk="1" hangingPunct="1">
              <a:spcBef>
                <a:spcPct val="100000"/>
              </a:spcBef>
              <a:defRPr/>
            </a:pPr>
            <a:r>
              <a:rPr lang="en-US" sz="2800" dirty="0">
                <a:latin typeface="+mj-lt"/>
              </a:rPr>
              <a:t>Order number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>
                <a:latin typeface="+mj-lt"/>
              </a:rPr>
              <a:t>Date of the order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>
                <a:latin typeface="+mj-lt"/>
              </a:rPr>
              <a:t>Customer number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>
                <a:latin typeface="+mj-lt"/>
              </a:rPr>
              <a:t>Customer name, address, and sales rep information are stored with the customer information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>
                <a:latin typeface="+mj-lt"/>
              </a:rPr>
              <a:t>Sales rep name is stored with sales rep information</a:t>
            </a:r>
          </a:p>
        </p:txBody>
      </p:sp>
      <p:sp>
        <p:nvSpPr>
          <p:cNvPr id="24581" name="Footer Placeholder 1">
            <a:extLst>
              <a:ext uri="{FF2B5EF4-FFF2-40B4-BE49-F238E27FC236}">
                <a16:creationId xmlns:a16="http://schemas.microsoft.com/office/drawing/2014/main" id="{F48E15E5-4E1C-4644-9F52-20B6B52D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57200" y="6172200"/>
            <a:ext cx="6907213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>
            <a:extLst>
              <a:ext uri="{FF2B5EF4-FFF2-40B4-BE49-F238E27FC236}">
                <a16:creationId xmlns:a16="http://schemas.microsoft.com/office/drawing/2014/main" id="{98EE2A26-3AAB-4CB4-AC23-AC61F672D3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DC816C3-6BD0-40D8-936A-8A063DB7208E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2854517E-6158-4B5A-9332-7EA689F45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Items Stored for Each Order (continued)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0AD7ED4E-6628-41F2-99E9-322B78CE94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  <a:defRPr/>
            </a:pPr>
            <a:r>
              <a:rPr lang="en-US" sz="2800" dirty="0">
                <a:latin typeface="+mj-lt"/>
              </a:rPr>
              <a:t>Order number, item number, number of units ordered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>
                <a:latin typeface="+mj-lt"/>
              </a:rPr>
              <a:t>Quoted price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>
                <a:latin typeface="+mj-lt"/>
              </a:rPr>
              <a:t>Item description is stored with information on items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>
                <a:latin typeface="+mj-lt"/>
              </a:rPr>
              <a:t>Order total is not stored but is calculated each time order is displayed or printed</a:t>
            </a:r>
          </a:p>
        </p:txBody>
      </p:sp>
      <p:sp>
        <p:nvSpPr>
          <p:cNvPr id="25605" name="Footer Placeholder 1">
            <a:extLst>
              <a:ext uri="{FF2B5EF4-FFF2-40B4-BE49-F238E27FC236}">
                <a16:creationId xmlns:a16="http://schemas.microsoft.com/office/drawing/2014/main" id="{36D91A43-90B8-440C-A265-8FCB9A941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57200" y="6172200"/>
            <a:ext cx="6907213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>
            <a:extLst>
              <a:ext uri="{FF2B5EF4-FFF2-40B4-BE49-F238E27FC236}">
                <a16:creationId xmlns:a16="http://schemas.microsoft.com/office/drawing/2014/main" id="{CB82A598-CDD4-4C97-AF5B-1C621CF67F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2BEF551-D8B9-4FF6-906C-0F85DE806CCA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6D42917B-EC0A-4772-AD3B-D75B7B8039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Sample Rep Table</a:t>
            </a:r>
          </a:p>
        </p:txBody>
      </p:sp>
      <p:pic>
        <p:nvPicPr>
          <p:cNvPr id="26628" name="Content Placeholder 2" descr="Graphic presents an example of the REP table from the TAL Distributors database with column headings and data." title="Sample Rep Table">
            <a:extLst>
              <a:ext uri="{FF2B5EF4-FFF2-40B4-BE49-F238E27FC236}">
                <a16:creationId xmlns:a16="http://schemas.microsoft.com/office/drawing/2014/main" id="{81CA7296-5C02-40F6-B6C3-7FCE27E33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11"/>
          <a:stretch>
            <a:fillRect/>
          </a:stretch>
        </p:blipFill>
        <p:spPr>
          <a:xfrm>
            <a:off x="304800" y="1676400"/>
            <a:ext cx="8382000" cy="1371600"/>
          </a:xfrm>
        </p:spPr>
      </p:pic>
      <p:sp>
        <p:nvSpPr>
          <p:cNvPr id="26629" name="Footer Placeholder 1">
            <a:extLst>
              <a:ext uri="{FF2B5EF4-FFF2-40B4-BE49-F238E27FC236}">
                <a16:creationId xmlns:a16="http://schemas.microsoft.com/office/drawing/2014/main" id="{7E07CD5D-D3FB-4945-9297-D28C78C35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57200" y="6172200"/>
            <a:ext cx="6907213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>
            <a:extLst>
              <a:ext uri="{FF2B5EF4-FFF2-40B4-BE49-F238E27FC236}">
                <a16:creationId xmlns:a16="http://schemas.microsoft.com/office/drawing/2014/main" id="{BE066659-CBD6-48BE-9415-AEB43B5660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67600" y="6245225"/>
            <a:ext cx="1219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77AF09E-A334-426F-A899-6A974A36D2EE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5245A457-2D2A-4EA4-886B-145757B925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 Table Example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0E0082D1-517C-4875-AB5D-4D906BE9F1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80000"/>
              </a:spcBef>
              <a:defRPr/>
            </a:pPr>
            <a:r>
              <a:rPr lang="en-US" sz="2800" dirty="0">
                <a:latin typeface="+mj-lt"/>
              </a:rPr>
              <a:t>Three sales reps in the table identified by number</a:t>
            </a:r>
          </a:p>
          <a:p>
            <a:pPr lvl="1" eaLnBrk="1" hangingPunct="1">
              <a:spcBef>
                <a:spcPct val="80000"/>
              </a:spcBef>
              <a:defRPr/>
            </a:pPr>
            <a:r>
              <a:rPr lang="en-US" sz="2600" dirty="0">
                <a:latin typeface="+mj-lt"/>
              </a:rPr>
              <a:t>Sales rep number: 15</a:t>
            </a:r>
          </a:p>
          <a:p>
            <a:pPr lvl="1" eaLnBrk="1" hangingPunct="1">
              <a:spcBef>
                <a:spcPct val="80000"/>
              </a:spcBef>
              <a:defRPr/>
            </a:pPr>
            <a:r>
              <a:rPr lang="en-US" sz="2600" dirty="0">
                <a:latin typeface="+mj-lt"/>
              </a:rPr>
              <a:t>Name: Rafael Campos</a:t>
            </a:r>
          </a:p>
          <a:p>
            <a:pPr lvl="1" eaLnBrk="1" hangingPunct="1">
              <a:spcBef>
                <a:spcPct val="80000"/>
              </a:spcBef>
              <a:defRPr/>
            </a:pPr>
            <a:r>
              <a:rPr lang="en-US" sz="2600" dirty="0">
                <a:latin typeface="+mj-lt"/>
              </a:rPr>
              <a:t>Address: 724 </a:t>
            </a:r>
            <a:r>
              <a:rPr lang="en-US" sz="2600" dirty="0" err="1">
                <a:latin typeface="+mj-lt"/>
              </a:rPr>
              <a:t>Vinca</a:t>
            </a:r>
            <a:r>
              <a:rPr lang="en-US" sz="2600" dirty="0">
                <a:latin typeface="+mj-lt"/>
              </a:rPr>
              <a:t> Dr., Grove, CA 90092</a:t>
            </a:r>
          </a:p>
          <a:p>
            <a:pPr lvl="1" eaLnBrk="1" hangingPunct="1">
              <a:spcBef>
                <a:spcPct val="80000"/>
              </a:spcBef>
              <a:defRPr/>
            </a:pPr>
            <a:r>
              <a:rPr lang="en-US" sz="2600" dirty="0">
                <a:latin typeface="+mj-lt"/>
              </a:rPr>
              <a:t>Total commission: $23,457.50</a:t>
            </a:r>
          </a:p>
          <a:p>
            <a:pPr lvl="1" eaLnBrk="1" hangingPunct="1">
              <a:spcBef>
                <a:spcPct val="80000"/>
              </a:spcBef>
              <a:defRPr/>
            </a:pPr>
            <a:r>
              <a:rPr lang="en-US" sz="2600" dirty="0">
                <a:latin typeface="+mj-lt"/>
              </a:rPr>
              <a:t>Commission rate: 6% (0.06)</a:t>
            </a:r>
          </a:p>
          <a:p>
            <a:pPr lvl="1" eaLnBrk="1" hangingPunct="1">
              <a:defRPr/>
            </a:pPr>
            <a:endParaRPr lang="en-US" dirty="0">
              <a:latin typeface="+mj-lt"/>
            </a:endParaRPr>
          </a:p>
        </p:txBody>
      </p:sp>
      <p:sp>
        <p:nvSpPr>
          <p:cNvPr id="27653" name="Footer Placeholder 1">
            <a:extLst>
              <a:ext uri="{FF2B5EF4-FFF2-40B4-BE49-F238E27FC236}">
                <a16:creationId xmlns:a16="http://schemas.microsoft.com/office/drawing/2014/main" id="{41A0477D-E993-4193-AF48-95C4AA43E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57200" y="6172200"/>
            <a:ext cx="6934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altLang="en-US" sz="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>
            <a:extLst>
              <a:ext uri="{FF2B5EF4-FFF2-40B4-BE49-F238E27FC236}">
                <a16:creationId xmlns:a16="http://schemas.microsoft.com/office/drawing/2014/main" id="{3D3B9CB5-4E38-48F3-944C-B7440795C6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675B55-6B3D-4B8A-9CBF-B868972CB213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59D2DA7D-BF17-4265-984A-339F91F530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Sample Customer Table</a:t>
            </a:r>
          </a:p>
        </p:txBody>
      </p:sp>
      <p:pic>
        <p:nvPicPr>
          <p:cNvPr id="28676" name="Content Placeholder 2" descr="Graphic presents an example of the CUSTOMER table from the TAL Distributors database with column headings and data." title="Sample Customer Table (TAL)">
            <a:extLst>
              <a:ext uri="{FF2B5EF4-FFF2-40B4-BE49-F238E27FC236}">
                <a16:creationId xmlns:a16="http://schemas.microsoft.com/office/drawing/2014/main" id="{CE48F648-EDE9-4A45-AC51-51CAAB086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70"/>
          <a:stretch>
            <a:fillRect/>
          </a:stretch>
        </p:blipFill>
        <p:spPr>
          <a:xfrm>
            <a:off x="533400" y="1524000"/>
            <a:ext cx="8140700" cy="3810000"/>
          </a:xfrm>
        </p:spPr>
      </p:pic>
      <p:sp>
        <p:nvSpPr>
          <p:cNvPr id="28677" name="Footer Placeholder 1">
            <a:extLst>
              <a:ext uri="{FF2B5EF4-FFF2-40B4-BE49-F238E27FC236}">
                <a16:creationId xmlns:a16="http://schemas.microsoft.com/office/drawing/2014/main" id="{35DC5CC5-33C8-4FAE-B6AB-3AC8979D2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57200" y="6172200"/>
            <a:ext cx="6934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>
            <a:extLst>
              <a:ext uri="{FF2B5EF4-FFF2-40B4-BE49-F238E27FC236}">
                <a16:creationId xmlns:a16="http://schemas.microsoft.com/office/drawing/2014/main" id="{DDEB954F-787E-4160-9962-6EF782D4F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9F3FA35-1E70-4297-ACD5-5FE51D34C50E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653640F7-FB4B-4606-B8A4-B45F184B3E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Customer Table Example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81313512-5D7E-426B-A21E-1367301EC5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01000" cy="4114800"/>
          </a:xfrm>
        </p:spPr>
        <p:txBody>
          <a:bodyPr/>
          <a:lstStyle/>
          <a:p>
            <a:pPr eaLnBrk="1" hangingPunct="1">
              <a:spcBef>
                <a:spcPct val="60000"/>
              </a:spcBef>
              <a:defRPr/>
            </a:pPr>
            <a:r>
              <a:rPr lang="en-US" sz="2800" dirty="0">
                <a:latin typeface="+mj-lt"/>
              </a:rPr>
              <a:t>Twelve customers are identified by number</a:t>
            </a:r>
          </a:p>
          <a:p>
            <a:pPr lvl="1" eaLnBrk="1" hangingPunct="1">
              <a:spcBef>
                <a:spcPct val="60000"/>
              </a:spcBef>
              <a:defRPr/>
            </a:pPr>
            <a:r>
              <a:rPr lang="en-US" sz="2500" dirty="0">
                <a:latin typeface="+mj-lt"/>
              </a:rPr>
              <a:t>Number: 126</a:t>
            </a:r>
          </a:p>
          <a:p>
            <a:pPr lvl="1" eaLnBrk="1" hangingPunct="1">
              <a:spcBef>
                <a:spcPct val="60000"/>
              </a:spcBef>
              <a:defRPr/>
            </a:pPr>
            <a:r>
              <a:rPr lang="en-US" sz="2500" dirty="0">
                <a:latin typeface="+mj-lt"/>
              </a:rPr>
              <a:t>Name: Toys Galore</a:t>
            </a:r>
          </a:p>
          <a:p>
            <a:pPr lvl="1" eaLnBrk="1" hangingPunct="1">
              <a:spcBef>
                <a:spcPct val="60000"/>
              </a:spcBef>
              <a:defRPr/>
            </a:pPr>
            <a:r>
              <a:rPr lang="en-US" sz="2500" dirty="0">
                <a:latin typeface="+mj-lt"/>
              </a:rPr>
              <a:t>Address: 28 </a:t>
            </a:r>
            <a:r>
              <a:rPr lang="en-US" sz="2500" dirty="0" err="1">
                <a:latin typeface="+mj-lt"/>
              </a:rPr>
              <a:t>Laketon</a:t>
            </a:r>
            <a:r>
              <a:rPr lang="en-US" sz="2500" dirty="0">
                <a:latin typeface="+mj-lt"/>
              </a:rPr>
              <a:t> St., </a:t>
            </a:r>
            <a:r>
              <a:rPr lang="en-US" sz="2500" dirty="0" err="1">
                <a:latin typeface="+mj-lt"/>
              </a:rPr>
              <a:t>Fullton</a:t>
            </a:r>
            <a:r>
              <a:rPr lang="en-US" sz="2500" dirty="0">
                <a:latin typeface="+mj-lt"/>
              </a:rPr>
              <a:t>, CA 90085</a:t>
            </a:r>
          </a:p>
          <a:p>
            <a:pPr lvl="1" eaLnBrk="1" hangingPunct="1">
              <a:spcBef>
                <a:spcPct val="60000"/>
              </a:spcBef>
              <a:defRPr/>
            </a:pPr>
            <a:r>
              <a:rPr lang="en-US" sz="2500" dirty="0">
                <a:latin typeface="+mj-lt"/>
              </a:rPr>
              <a:t>Current balance: $1,210.25</a:t>
            </a:r>
          </a:p>
          <a:p>
            <a:pPr lvl="1" eaLnBrk="1" hangingPunct="1">
              <a:spcBef>
                <a:spcPct val="60000"/>
              </a:spcBef>
              <a:defRPr/>
            </a:pPr>
            <a:r>
              <a:rPr lang="en-US" sz="2500" dirty="0">
                <a:latin typeface="+mj-lt"/>
              </a:rPr>
              <a:t>Credit limit: $7,500.00</a:t>
            </a:r>
          </a:p>
          <a:p>
            <a:pPr lvl="1" eaLnBrk="1" hangingPunct="1">
              <a:spcBef>
                <a:spcPct val="60000"/>
              </a:spcBef>
              <a:defRPr/>
            </a:pPr>
            <a:r>
              <a:rPr lang="en-US" sz="2500" dirty="0">
                <a:latin typeface="+mj-lt"/>
              </a:rPr>
              <a:t>Sales rep: 15 (Rafael Campos)</a:t>
            </a:r>
          </a:p>
        </p:txBody>
      </p:sp>
      <p:sp>
        <p:nvSpPr>
          <p:cNvPr id="29701" name="Footer Placeholder 1">
            <a:extLst>
              <a:ext uri="{FF2B5EF4-FFF2-40B4-BE49-F238E27FC236}">
                <a16:creationId xmlns:a16="http://schemas.microsoft.com/office/drawing/2014/main" id="{4090C3E6-DE8F-45C6-8ED5-BE17CF20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57200" y="6172200"/>
            <a:ext cx="7010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>
            <a:extLst>
              <a:ext uri="{FF2B5EF4-FFF2-40B4-BE49-F238E27FC236}">
                <a16:creationId xmlns:a16="http://schemas.microsoft.com/office/drawing/2014/main" id="{D04518BF-91D2-4D16-9218-FEC770588B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E48D427-3153-41CB-BA1E-A121A600AABB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30723" name="Rectangle 4">
            <a:extLst>
              <a:ext uri="{FF2B5EF4-FFF2-40B4-BE49-F238E27FC236}">
                <a16:creationId xmlns:a16="http://schemas.microsoft.com/office/drawing/2014/main" id="{FC3E3543-BFC2-4549-AEBC-D87BA27D7D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Sample Item Table</a:t>
            </a:r>
          </a:p>
        </p:txBody>
      </p:sp>
      <p:pic>
        <p:nvPicPr>
          <p:cNvPr id="30724" name="Picture 1" descr="Graphic presents an example of the ITEM table from the TAL Distributors database with column headings and data." title="Sample Item Table">
            <a:extLst>
              <a:ext uri="{FF2B5EF4-FFF2-40B4-BE49-F238E27FC236}">
                <a16:creationId xmlns:a16="http://schemas.microsoft.com/office/drawing/2014/main" id="{91D71CA8-C4AC-4950-AEA4-9ECCDA62C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04"/>
          <a:stretch>
            <a:fillRect/>
          </a:stretch>
        </p:blipFill>
        <p:spPr bwMode="auto">
          <a:xfrm>
            <a:off x="762000" y="1447800"/>
            <a:ext cx="7786688" cy="380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Footer Placeholder 1">
            <a:extLst>
              <a:ext uri="{FF2B5EF4-FFF2-40B4-BE49-F238E27FC236}">
                <a16:creationId xmlns:a16="http://schemas.microsoft.com/office/drawing/2014/main" id="{DE144DA1-53A2-4383-B96B-E7EF0557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57200" y="6172200"/>
            <a:ext cx="71628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>
            <a:extLst>
              <a:ext uri="{FF2B5EF4-FFF2-40B4-BE49-F238E27FC236}">
                <a16:creationId xmlns:a16="http://schemas.microsoft.com/office/drawing/2014/main" id="{8B035076-315B-4D0E-B800-C182FAAA23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FF8DDCA-FD67-4E09-B671-703C513BEA6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EAC4508F-FC0B-4C5E-A992-E013BEB535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Item Table Example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BAB4DDB2-CAB8-4322-8B40-D27EA70EA2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800" dirty="0">
                <a:latin typeface="+mj-lt"/>
              </a:rPr>
              <a:t>Fifteen items are listed by item number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z="2600" dirty="0">
                <a:latin typeface="+mj-lt"/>
              </a:rPr>
              <a:t>Item number: AH74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z="2600" dirty="0">
                <a:latin typeface="+mj-lt"/>
              </a:rPr>
              <a:t>Description: Patience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z="2600" dirty="0">
                <a:latin typeface="+mj-lt"/>
              </a:rPr>
              <a:t>Units on hand: 9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z="2600" dirty="0">
                <a:latin typeface="+mj-lt"/>
              </a:rPr>
              <a:t>Category: GME (game)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z="2600" dirty="0">
                <a:latin typeface="+mj-lt"/>
              </a:rPr>
              <a:t>Storehouse: 3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sz="2600" dirty="0">
                <a:latin typeface="+mj-lt"/>
              </a:rPr>
              <a:t>Price: $22.99</a:t>
            </a:r>
          </a:p>
        </p:txBody>
      </p:sp>
      <p:sp>
        <p:nvSpPr>
          <p:cNvPr id="31749" name="Footer Placeholder 1">
            <a:extLst>
              <a:ext uri="{FF2B5EF4-FFF2-40B4-BE49-F238E27FC236}">
                <a16:creationId xmlns:a16="http://schemas.microsoft.com/office/drawing/2014/main" id="{0F0A599D-B8DF-406E-A157-5E10D687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57200" y="6248400"/>
            <a:ext cx="7086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>
            <a:extLst>
              <a:ext uri="{FF2B5EF4-FFF2-40B4-BE49-F238E27FC236}">
                <a16:creationId xmlns:a16="http://schemas.microsoft.com/office/drawing/2014/main" id="{D70B50B7-78C1-4778-8A88-F0540E8F4A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9983A7D-E2AD-4B71-98DB-87F6C268C8C3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2656136-4C43-4782-A2A4-30C3AC8E4B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Sample Orders Table</a:t>
            </a:r>
          </a:p>
        </p:txBody>
      </p:sp>
      <p:pic>
        <p:nvPicPr>
          <p:cNvPr id="32772" name="Picture 1" descr="Graphic presents an example of the ORDERS table from the TAL Distributors database with column headings and data." title="Sample Orders Table">
            <a:extLst>
              <a:ext uri="{FF2B5EF4-FFF2-40B4-BE49-F238E27FC236}">
                <a16:creationId xmlns:a16="http://schemas.microsoft.com/office/drawing/2014/main" id="{E0B97712-B5F0-4E38-A8B8-A61003A45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96" b="65225"/>
          <a:stretch>
            <a:fillRect/>
          </a:stretch>
        </p:blipFill>
        <p:spPr bwMode="auto">
          <a:xfrm>
            <a:off x="1371600" y="1524000"/>
            <a:ext cx="4908550" cy="33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Footer Placeholder 1">
            <a:extLst>
              <a:ext uri="{FF2B5EF4-FFF2-40B4-BE49-F238E27FC236}">
                <a16:creationId xmlns:a16="http://schemas.microsoft.com/office/drawing/2014/main" id="{FC366CF9-4F50-4C4B-B6D5-53BE6CF8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57200" y="6172200"/>
            <a:ext cx="7086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>
            <a:extLst>
              <a:ext uri="{FF2B5EF4-FFF2-40B4-BE49-F238E27FC236}">
                <a16:creationId xmlns:a16="http://schemas.microsoft.com/office/drawing/2014/main" id="{C9C418A9-776D-4283-8AB9-D98245BB9D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D1AC35C-DCA9-41FC-8E12-1E207F7D7CA8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A9933517-EF02-49DA-BCE3-3302574F8F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5E13D88E-C1A7-419B-A394-54C641BABB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153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  <a:defRPr/>
            </a:pPr>
            <a:r>
              <a:rPr lang="en-US" sz="2800" dirty="0">
                <a:latin typeface="+mj-lt"/>
              </a:rPr>
              <a:t>Introduce TAL Distributors, a company whose database is used as the basis for many of the examples throughout the text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defRPr/>
            </a:pPr>
            <a:r>
              <a:rPr lang="en-US" sz="2800" dirty="0">
                <a:latin typeface="+mj-lt"/>
              </a:rPr>
              <a:t>Introduce Colonial Adventure Tours, a company whose database is used as a case that runs throughout the text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defRPr/>
            </a:pPr>
            <a:r>
              <a:rPr lang="en-US" sz="2800" dirty="0">
                <a:latin typeface="+mj-lt"/>
              </a:rPr>
              <a:t>Introduce </a:t>
            </a:r>
            <a:r>
              <a:rPr lang="en-US" sz="2800" dirty="0" err="1">
                <a:latin typeface="+mj-lt"/>
              </a:rPr>
              <a:t>Solmaris</a:t>
            </a:r>
            <a:r>
              <a:rPr lang="en-US" sz="2800" dirty="0">
                <a:latin typeface="+mj-lt"/>
              </a:rPr>
              <a:t> Condominium Group, a company whose database is used as an additional case that runs throughout the text</a:t>
            </a:r>
          </a:p>
        </p:txBody>
      </p:sp>
      <p:sp>
        <p:nvSpPr>
          <p:cNvPr id="15365" name="Text Box 4">
            <a:extLst>
              <a:ext uri="{FF2B5EF4-FFF2-40B4-BE49-F238E27FC236}">
                <a16:creationId xmlns:a16="http://schemas.microsoft.com/office/drawing/2014/main" id="{69FF73B5-CE49-4CF2-BF31-CBD97DA01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3246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cs typeface="Arial" panose="020B0604020202020204" pitchFamily="34" charset="0"/>
            </a:endParaRPr>
          </a:p>
        </p:txBody>
      </p:sp>
      <p:sp>
        <p:nvSpPr>
          <p:cNvPr id="15366" name="Footer Placeholder 1">
            <a:extLst>
              <a:ext uri="{FF2B5EF4-FFF2-40B4-BE49-F238E27FC236}">
                <a16:creationId xmlns:a16="http://schemas.microsoft.com/office/drawing/2014/main" id="{5A9B1B78-EFA0-4D40-A4DD-EF847C0D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36550" y="6234113"/>
            <a:ext cx="690245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 dirty="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>
            <a:extLst>
              <a:ext uri="{FF2B5EF4-FFF2-40B4-BE49-F238E27FC236}">
                <a16:creationId xmlns:a16="http://schemas.microsoft.com/office/drawing/2014/main" id="{BA3A35D5-8AC2-49F0-BBD6-B6D2C4BFFC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F7B3960-169B-4560-9D55-7B36FB3212B2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5821697A-F7B1-49FA-9874-7A7CD3909A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Orders Table Example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26346839-9C3C-4C8D-87FA-0E6F2E108C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  <a:defRPr/>
            </a:pPr>
            <a:r>
              <a:rPr lang="en-US" sz="2800" dirty="0">
                <a:latin typeface="+mj-lt"/>
              </a:rPr>
              <a:t>Eight orders listed by order number</a:t>
            </a:r>
          </a:p>
          <a:p>
            <a:pPr lvl="1" eaLnBrk="1" hangingPunct="1">
              <a:spcBef>
                <a:spcPct val="100000"/>
              </a:spcBef>
              <a:defRPr/>
            </a:pPr>
            <a:r>
              <a:rPr lang="en-US" sz="2600" dirty="0">
                <a:latin typeface="+mj-lt"/>
              </a:rPr>
              <a:t>Order number: 51608</a:t>
            </a:r>
          </a:p>
          <a:p>
            <a:pPr lvl="1" eaLnBrk="1" hangingPunct="1">
              <a:spcBef>
                <a:spcPct val="100000"/>
              </a:spcBef>
              <a:defRPr/>
            </a:pPr>
            <a:r>
              <a:rPr lang="en-US" sz="2600" dirty="0">
                <a:latin typeface="+mj-lt"/>
              </a:rPr>
              <a:t>Order date: 10/12/2015</a:t>
            </a:r>
          </a:p>
          <a:p>
            <a:pPr lvl="1" eaLnBrk="1" hangingPunct="1">
              <a:spcBef>
                <a:spcPct val="100000"/>
              </a:spcBef>
              <a:defRPr/>
            </a:pPr>
            <a:r>
              <a:rPr lang="en-US" sz="2600" dirty="0">
                <a:latin typeface="+mj-lt"/>
              </a:rPr>
              <a:t>Customer: 126 (Toys Galore)</a:t>
            </a:r>
          </a:p>
        </p:txBody>
      </p:sp>
      <p:sp>
        <p:nvSpPr>
          <p:cNvPr id="33797" name="Footer Placeholder 1">
            <a:extLst>
              <a:ext uri="{FF2B5EF4-FFF2-40B4-BE49-F238E27FC236}">
                <a16:creationId xmlns:a16="http://schemas.microsoft.com/office/drawing/2014/main" id="{4B7F8BE3-CCE4-4C0A-A2A9-5330EDE3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33400" y="6324600"/>
            <a:ext cx="6934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>
            <a:extLst>
              <a:ext uri="{FF2B5EF4-FFF2-40B4-BE49-F238E27FC236}">
                <a16:creationId xmlns:a16="http://schemas.microsoft.com/office/drawing/2014/main" id="{8E49B3CD-AA53-4C7B-BB85-6116A24FA4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239FB3-80FF-45C4-8A47-9EA263E56707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34819" name="Rectangle 4">
            <a:extLst>
              <a:ext uri="{FF2B5EF4-FFF2-40B4-BE49-F238E27FC236}">
                <a16:creationId xmlns:a16="http://schemas.microsoft.com/office/drawing/2014/main" id="{EFF6D729-4861-4E2D-BA1B-98A4AD5897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Sample Order_Line Table</a:t>
            </a:r>
          </a:p>
        </p:txBody>
      </p:sp>
      <p:pic>
        <p:nvPicPr>
          <p:cNvPr id="34820" name="Picture 1" descr="Graphic presents an example of the ORDER_LINE table from the TAL Distributors database with column headings and data." title="Sample Order_Line Table">
            <a:extLst>
              <a:ext uri="{FF2B5EF4-FFF2-40B4-BE49-F238E27FC236}">
                <a16:creationId xmlns:a16="http://schemas.microsoft.com/office/drawing/2014/main" id="{BED61E73-84A4-431D-A3A6-88ADE571C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28" b="54774"/>
          <a:stretch>
            <a:fillRect/>
          </a:stretch>
        </p:blipFill>
        <p:spPr bwMode="auto">
          <a:xfrm>
            <a:off x="685800" y="1600200"/>
            <a:ext cx="6164263" cy="439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Footer Placeholder 1">
            <a:extLst>
              <a:ext uri="{FF2B5EF4-FFF2-40B4-BE49-F238E27FC236}">
                <a16:creationId xmlns:a16="http://schemas.microsoft.com/office/drawing/2014/main" id="{E3EFBBEB-38A1-4CDF-81FD-A0CFBC4F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33400" y="6324600"/>
            <a:ext cx="6934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>
            <a:extLst>
              <a:ext uri="{FF2B5EF4-FFF2-40B4-BE49-F238E27FC236}">
                <a16:creationId xmlns:a16="http://schemas.microsoft.com/office/drawing/2014/main" id="{729E94CD-ABB9-4DF4-A362-F59F2B1CA0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8F73259-721E-4E50-886D-466665C3F52F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EA531DDB-DE93-4F72-BE17-53BFB8C668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Order_Line Table Example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544BDBF6-CAE6-4D1D-AFDC-0FD4FE2111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  <a:defRPr/>
            </a:pPr>
            <a:r>
              <a:rPr lang="en-US" sz="2800" dirty="0">
                <a:latin typeface="+mj-lt"/>
              </a:rPr>
              <a:t>Twelve order line items listed by order number</a:t>
            </a:r>
          </a:p>
          <a:p>
            <a:pPr lvl="1" eaLnBrk="1" hangingPunct="1">
              <a:spcBef>
                <a:spcPct val="100000"/>
              </a:spcBef>
              <a:defRPr/>
            </a:pPr>
            <a:r>
              <a:rPr lang="en-US" sz="2600" dirty="0">
                <a:latin typeface="+mj-lt"/>
              </a:rPr>
              <a:t>Order number: 51608</a:t>
            </a:r>
          </a:p>
          <a:p>
            <a:pPr lvl="1" eaLnBrk="1" hangingPunct="1">
              <a:spcBef>
                <a:spcPct val="100000"/>
              </a:spcBef>
              <a:defRPr/>
            </a:pPr>
            <a:r>
              <a:rPr lang="en-US" sz="2600" dirty="0">
                <a:latin typeface="+mj-lt"/>
              </a:rPr>
              <a:t>Item number: CD33 (Wood Block Set (48 piece))</a:t>
            </a:r>
          </a:p>
          <a:p>
            <a:pPr lvl="1" eaLnBrk="1" hangingPunct="1">
              <a:spcBef>
                <a:spcPct val="100000"/>
              </a:spcBef>
              <a:defRPr/>
            </a:pPr>
            <a:r>
              <a:rPr lang="en-US" sz="2600" dirty="0">
                <a:latin typeface="+mj-lt"/>
              </a:rPr>
              <a:t>Number ordered: 5</a:t>
            </a:r>
          </a:p>
          <a:p>
            <a:pPr lvl="1" eaLnBrk="1" hangingPunct="1">
              <a:spcBef>
                <a:spcPct val="100000"/>
              </a:spcBef>
              <a:defRPr/>
            </a:pPr>
            <a:r>
              <a:rPr lang="en-US" sz="2600" dirty="0">
                <a:latin typeface="+mj-lt"/>
              </a:rPr>
              <a:t>Quoted price: $86.99</a:t>
            </a:r>
          </a:p>
        </p:txBody>
      </p:sp>
      <p:sp>
        <p:nvSpPr>
          <p:cNvPr id="35845" name="Footer Placeholder 1">
            <a:extLst>
              <a:ext uri="{FF2B5EF4-FFF2-40B4-BE49-F238E27FC236}">
                <a16:creationId xmlns:a16="http://schemas.microsoft.com/office/drawing/2014/main" id="{5F66120E-FF30-4746-B599-FD081A505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33400" y="6324600"/>
            <a:ext cx="7010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>
            <a:extLst>
              <a:ext uri="{FF2B5EF4-FFF2-40B4-BE49-F238E27FC236}">
                <a16:creationId xmlns:a16="http://schemas.microsoft.com/office/drawing/2014/main" id="{87858DBD-FEFE-4E93-ABF7-86D6D1DB20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63C4528-E30E-4F45-81C9-8D40D7B23E7E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36867" name="Rectangle 5">
            <a:extLst>
              <a:ext uri="{FF2B5EF4-FFF2-40B4-BE49-F238E27FC236}">
                <a16:creationId xmlns:a16="http://schemas.microsoft.com/office/drawing/2014/main" id="{26DE8CB9-D2E1-4624-9B34-020177DF11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Alternative Orders Table Structure</a:t>
            </a:r>
          </a:p>
        </p:txBody>
      </p:sp>
      <p:pic>
        <p:nvPicPr>
          <p:cNvPr id="36868" name="Picture 1" descr="Graphic presents an alternative structure for the ORDERS table from the TAL Distributors database with column headings and data." title="Alternative Orders Table Structure">
            <a:extLst>
              <a:ext uri="{FF2B5EF4-FFF2-40B4-BE49-F238E27FC236}">
                <a16:creationId xmlns:a16="http://schemas.microsoft.com/office/drawing/2014/main" id="{44DC7401-DDC8-4D49-B262-527D235F0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6996113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Footer Placeholder 1">
            <a:extLst>
              <a:ext uri="{FF2B5EF4-FFF2-40B4-BE49-F238E27FC236}">
                <a16:creationId xmlns:a16="http://schemas.microsoft.com/office/drawing/2014/main" id="{6B0D7167-AE65-4311-8E0D-3261A15D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33400" y="6324600"/>
            <a:ext cx="6858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>
            <a:extLst>
              <a:ext uri="{FF2B5EF4-FFF2-40B4-BE49-F238E27FC236}">
                <a16:creationId xmlns:a16="http://schemas.microsoft.com/office/drawing/2014/main" id="{5C8E3BFE-6766-4D7D-A4CF-63837F8F8A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854585-2594-4317-9876-AEA2501B04DE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50679F6C-288F-4810-85B1-EEDEDB7BF2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Alternative Order Table Example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AA73ABC7-3D2C-476F-88A7-6C7881FD1C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spcBef>
                <a:spcPct val="100000"/>
              </a:spcBef>
              <a:defRPr/>
            </a:pPr>
            <a:r>
              <a:rPr lang="en-US" dirty="0">
                <a:latin typeface="+mj-lt"/>
              </a:rPr>
              <a:t>Displays identical data in one table</a:t>
            </a:r>
          </a:p>
          <a:p>
            <a:pPr lvl="1" eaLnBrk="1" hangingPunct="1">
              <a:spcBef>
                <a:spcPct val="100000"/>
              </a:spcBef>
              <a:defRPr/>
            </a:pPr>
            <a:r>
              <a:rPr lang="en-US" dirty="0">
                <a:latin typeface="+mj-lt"/>
              </a:rPr>
              <a:t>Each table row contains all of the order lines for each order</a:t>
            </a:r>
          </a:p>
          <a:p>
            <a:pPr lvl="1" eaLnBrk="1" hangingPunct="1">
              <a:spcBef>
                <a:spcPct val="100000"/>
              </a:spcBef>
              <a:defRPr/>
            </a:pPr>
            <a:r>
              <a:rPr lang="en-US" dirty="0">
                <a:latin typeface="+mj-lt"/>
              </a:rPr>
              <a:t>Second row, order 51610 has two order lines</a:t>
            </a:r>
          </a:p>
          <a:p>
            <a:pPr lvl="2" eaLnBrk="1" hangingPunct="1">
              <a:spcBef>
                <a:spcPct val="100000"/>
              </a:spcBef>
              <a:defRPr/>
            </a:pPr>
            <a:r>
              <a:rPr lang="en-US" sz="2600" dirty="0">
                <a:latin typeface="+mj-lt"/>
              </a:rPr>
              <a:t>Item KL78, </a:t>
            </a:r>
            <a:r>
              <a:rPr lang="en-US" sz="2600" dirty="0" err="1">
                <a:latin typeface="+mj-lt"/>
              </a:rPr>
              <a:t>Qty</a:t>
            </a:r>
            <a:r>
              <a:rPr lang="en-US" sz="2600" dirty="0">
                <a:latin typeface="+mj-lt"/>
              </a:rPr>
              <a:t> 25, Quoted price $10.95 each</a:t>
            </a:r>
          </a:p>
          <a:p>
            <a:pPr lvl="2" eaLnBrk="1" hangingPunct="1">
              <a:spcBef>
                <a:spcPct val="100000"/>
              </a:spcBef>
              <a:defRPr/>
            </a:pPr>
            <a:r>
              <a:rPr lang="en-US" sz="2600" dirty="0">
                <a:latin typeface="+mj-lt"/>
              </a:rPr>
              <a:t>Item TR40, </a:t>
            </a:r>
            <a:r>
              <a:rPr lang="en-US" sz="2600" dirty="0" err="1">
                <a:latin typeface="+mj-lt"/>
              </a:rPr>
              <a:t>Qty</a:t>
            </a:r>
            <a:r>
              <a:rPr lang="en-US" sz="2600" dirty="0">
                <a:latin typeface="+mj-lt"/>
              </a:rPr>
              <a:t> 10, Quoted price $13.99 each</a:t>
            </a:r>
          </a:p>
          <a:p>
            <a:pPr lvl="1" eaLnBrk="1" hangingPunct="1">
              <a:defRPr/>
            </a:pPr>
            <a:endParaRPr lang="en-US" dirty="0">
              <a:latin typeface="+mj-lt"/>
            </a:endParaRPr>
          </a:p>
        </p:txBody>
      </p:sp>
      <p:sp>
        <p:nvSpPr>
          <p:cNvPr id="37893" name="Footer Placeholder 1">
            <a:extLst>
              <a:ext uri="{FF2B5EF4-FFF2-40B4-BE49-F238E27FC236}">
                <a16:creationId xmlns:a16="http://schemas.microsoft.com/office/drawing/2014/main" id="{43F6628C-A86B-400F-A0E1-82AD670B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33400" y="6324600"/>
            <a:ext cx="6934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>
            <a:extLst>
              <a:ext uri="{FF2B5EF4-FFF2-40B4-BE49-F238E27FC236}">
                <a16:creationId xmlns:a16="http://schemas.microsoft.com/office/drawing/2014/main" id="{4788187D-B8B9-44A1-8094-BC5AE360FB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9EE9709-3F2C-4CE3-8157-E2E0D620B88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36AFDCCF-AEA6-4BFB-B3B3-0D412CF85A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90500"/>
            <a:ext cx="8610600" cy="1181100"/>
          </a:xfrm>
        </p:spPr>
        <p:txBody>
          <a:bodyPr/>
          <a:lstStyle/>
          <a:p>
            <a:pPr eaLnBrk="1" hangingPunct="1"/>
            <a:r>
              <a:rPr lang="en-US" altLang="en-US" sz="4000"/>
              <a:t>Issues with Alternative Order Table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28ECCA75-9EDE-4E9E-881C-E5BDB3D79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0"/>
              </a:spcBef>
              <a:defRPr/>
            </a:pPr>
            <a:r>
              <a:rPr lang="en-US" sz="2800" dirty="0">
                <a:latin typeface="+mj-lt"/>
              </a:rPr>
              <a:t>Difficult to track information between columns</a:t>
            </a:r>
          </a:p>
          <a:p>
            <a:pPr eaLnBrk="1" hangingPunct="1">
              <a:lnSpc>
                <a:spcPct val="90000"/>
              </a:lnSpc>
              <a:spcBef>
                <a:spcPct val="100000"/>
              </a:spcBef>
              <a:defRPr/>
            </a:pPr>
            <a:r>
              <a:rPr lang="en-US" sz="2800" dirty="0">
                <a:latin typeface="+mj-lt"/>
              </a:rPr>
              <a:t>Other issues</a:t>
            </a:r>
          </a:p>
          <a:p>
            <a:pPr lvl="1" eaLnBrk="1" hangingPunct="1">
              <a:lnSpc>
                <a:spcPct val="90000"/>
              </a:lnSpc>
              <a:spcBef>
                <a:spcPct val="100000"/>
              </a:spcBef>
              <a:defRPr/>
            </a:pPr>
            <a:r>
              <a:rPr lang="en-US" sz="2600" dirty="0">
                <a:latin typeface="+mj-lt"/>
              </a:rPr>
              <a:t>How much room is allowed for multiple entries?</a:t>
            </a:r>
          </a:p>
          <a:p>
            <a:pPr lvl="1" eaLnBrk="1" hangingPunct="1">
              <a:lnSpc>
                <a:spcPct val="90000"/>
              </a:lnSpc>
              <a:spcBef>
                <a:spcPct val="100000"/>
              </a:spcBef>
              <a:defRPr/>
            </a:pPr>
            <a:r>
              <a:rPr lang="en-US" sz="2600" dirty="0">
                <a:latin typeface="+mj-lt"/>
              </a:rPr>
              <a:t>What if an order has more order lines than you have allowed room for?</a:t>
            </a:r>
          </a:p>
          <a:p>
            <a:pPr lvl="1" eaLnBrk="1" hangingPunct="1">
              <a:lnSpc>
                <a:spcPct val="90000"/>
              </a:lnSpc>
              <a:spcBef>
                <a:spcPct val="100000"/>
              </a:spcBef>
              <a:defRPr/>
            </a:pPr>
            <a:r>
              <a:rPr lang="en-US" sz="2600" dirty="0">
                <a:latin typeface="+mj-lt"/>
              </a:rPr>
              <a:t>For a given item, how do you determine which orders contain order lines for that item?</a:t>
            </a:r>
          </a:p>
        </p:txBody>
      </p:sp>
      <p:sp>
        <p:nvSpPr>
          <p:cNvPr id="38917" name="Footer Placeholder 1">
            <a:extLst>
              <a:ext uri="{FF2B5EF4-FFF2-40B4-BE49-F238E27FC236}">
                <a16:creationId xmlns:a16="http://schemas.microsoft.com/office/drawing/2014/main" id="{2865D2A7-EEA0-4C8E-9D64-502EB91E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33400" y="6324600"/>
            <a:ext cx="7010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>
            <a:extLst>
              <a:ext uri="{FF2B5EF4-FFF2-40B4-BE49-F238E27FC236}">
                <a16:creationId xmlns:a16="http://schemas.microsoft.com/office/drawing/2014/main" id="{EBC269C0-A468-42F4-AE99-D364CAAD04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FB4EBF2-9812-4256-B5F0-D84B25AD8E27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8787E78E-49EA-4821-84FF-95EFEA05D6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Benefits of Order_Line Table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AEF6F948-6600-4E9F-ADF0-A2F01741E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4525963"/>
          </a:xfrm>
        </p:spPr>
        <p:txBody>
          <a:bodyPr/>
          <a:lstStyle/>
          <a:p>
            <a:pPr eaLnBrk="1" hangingPunct="1">
              <a:spcBef>
                <a:spcPct val="100000"/>
              </a:spcBef>
              <a:defRPr/>
            </a:pPr>
            <a:r>
              <a:rPr lang="en-US" sz="2800" dirty="0">
                <a:latin typeface="+mj-lt"/>
              </a:rPr>
              <a:t>Table is less complicated when separated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>
                <a:latin typeface="+mj-lt"/>
              </a:rPr>
              <a:t>No multiple entries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>
                <a:latin typeface="+mj-lt"/>
              </a:rPr>
              <a:t>Number of order lines is not limited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>
                <a:latin typeface="+mj-lt"/>
              </a:rPr>
              <a:t>Finding every order for a given item is simple</a:t>
            </a:r>
          </a:p>
        </p:txBody>
      </p:sp>
      <p:sp>
        <p:nvSpPr>
          <p:cNvPr id="39941" name="Footer Placeholder 1">
            <a:extLst>
              <a:ext uri="{FF2B5EF4-FFF2-40B4-BE49-F238E27FC236}">
                <a16:creationId xmlns:a16="http://schemas.microsoft.com/office/drawing/2014/main" id="{61FECF6B-6C78-4025-B5EA-EB1032E06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33400" y="6324600"/>
            <a:ext cx="7086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>
            <a:extLst>
              <a:ext uri="{FF2B5EF4-FFF2-40B4-BE49-F238E27FC236}">
                <a16:creationId xmlns:a16="http://schemas.microsoft.com/office/drawing/2014/main" id="{D59755C8-BEE4-41E6-AD78-EE9C50B5DD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5CE378E-9F20-4D2C-9F37-8A8C683736A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74DFBE70-2B8E-47A9-B9E2-3D666357EE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Colonial Adventure Tours Database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5C34950C-7646-4DAD-B074-4357B33B48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  <a:defRPr/>
            </a:pPr>
            <a:r>
              <a:rPr lang="en-US" sz="2800" dirty="0">
                <a:latin typeface="+mj-lt"/>
              </a:rPr>
              <a:t>Small business that organizes day-long guided trips to New England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>
                <a:latin typeface="+mj-lt"/>
              </a:rPr>
              <a:t>Data is to be stored in a database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>
                <a:latin typeface="+mj-lt"/>
              </a:rPr>
              <a:t>Needs forms and reports to work with the data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>
                <a:latin typeface="+mj-lt"/>
              </a:rPr>
              <a:t>Gathers a variety of information on guides, trips, customers, and reservations</a:t>
            </a:r>
          </a:p>
          <a:p>
            <a:pPr eaLnBrk="1" hangingPunct="1">
              <a:defRPr/>
            </a:pPr>
            <a:endParaRPr lang="en-US" sz="2800" dirty="0">
              <a:latin typeface="+mj-lt"/>
            </a:endParaRPr>
          </a:p>
        </p:txBody>
      </p:sp>
      <p:sp>
        <p:nvSpPr>
          <p:cNvPr id="40965" name="Footer Placeholder 1">
            <a:extLst>
              <a:ext uri="{FF2B5EF4-FFF2-40B4-BE49-F238E27FC236}">
                <a16:creationId xmlns:a16="http://schemas.microsoft.com/office/drawing/2014/main" id="{2AD476AF-06F8-4E4C-9F22-0789EB253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33400" y="6324600"/>
            <a:ext cx="7010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>
            <a:extLst>
              <a:ext uri="{FF2B5EF4-FFF2-40B4-BE49-F238E27FC236}">
                <a16:creationId xmlns:a16="http://schemas.microsoft.com/office/drawing/2014/main" id="{B77540E3-6B7B-4CDD-9C2F-3B2968E534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A994726-ADB7-47C7-9B00-2A2010C432AF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771F0684-68C7-40AA-BF5E-EB8C8C8DB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for Guide Table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C64B225E-AEAF-45D4-9825-A636FEEC90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  <a:defRPr/>
            </a:pPr>
            <a:r>
              <a:rPr lang="en-US" sz="2800" dirty="0">
                <a:latin typeface="+mj-lt"/>
              </a:rPr>
              <a:t>Guide number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/>
              <a:t>Last and First names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>
                <a:latin typeface="+mj-lt"/>
              </a:rPr>
              <a:t>Address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>
                <a:latin typeface="+mj-lt"/>
              </a:rPr>
              <a:t>Phone number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>
                <a:latin typeface="+mj-lt"/>
              </a:rPr>
              <a:t>Hire date</a:t>
            </a:r>
          </a:p>
        </p:txBody>
      </p:sp>
      <p:sp>
        <p:nvSpPr>
          <p:cNvPr id="41989" name="Footer Placeholder 1">
            <a:extLst>
              <a:ext uri="{FF2B5EF4-FFF2-40B4-BE49-F238E27FC236}">
                <a16:creationId xmlns:a16="http://schemas.microsoft.com/office/drawing/2014/main" id="{69381651-0420-4886-8670-A762ACE2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33400" y="6324600"/>
            <a:ext cx="7010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>
            <a:extLst>
              <a:ext uri="{FF2B5EF4-FFF2-40B4-BE49-F238E27FC236}">
                <a16:creationId xmlns:a16="http://schemas.microsoft.com/office/drawing/2014/main" id="{7CAC3302-7FB9-47CE-82EE-653EABBB77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D747B5A-AD28-4F3E-857B-3454B34E3DF9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43011" name="Rectangle 4">
            <a:extLst>
              <a:ext uri="{FF2B5EF4-FFF2-40B4-BE49-F238E27FC236}">
                <a16:creationId xmlns:a16="http://schemas.microsoft.com/office/drawing/2014/main" id="{B71A6A35-70C9-4998-81A6-EA65197BE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Sample Guide Table</a:t>
            </a:r>
          </a:p>
        </p:txBody>
      </p:sp>
      <p:pic>
        <p:nvPicPr>
          <p:cNvPr id="43012" name="Picture 1" descr="Graphic presents an example of the GUIDE table from the Colonial Adventure Tours database with column headings and data." title="Sample Guide Table">
            <a:extLst>
              <a:ext uri="{FF2B5EF4-FFF2-40B4-BE49-F238E27FC236}">
                <a16:creationId xmlns:a16="http://schemas.microsoft.com/office/drawing/2014/main" id="{9113540C-8642-4FFC-9FB2-5F2A9E4AF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63700"/>
            <a:ext cx="8504238" cy="32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Footer Placeholder 1">
            <a:extLst>
              <a:ext uri="{FF2B5EF4-FFF2-40B4-BE49-F238E27FC236}">
                <a16:creationId xmlns:a16="http://schemas.microsoft.com/office/drawing/2014/main" id="{AD5309CA-636F-4806-B581-E4445145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33400" y="6324600"/>
            <a:ext cx="6858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49701180-05CA-49B1-90DC-3D8225B209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AB889A9-591E-41DD-B1DF-B4C8E6200A45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51B34564-20E4-4502-8EBC-30BEA0B428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a Database?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CE6AAF89-F975-43FA-8A5F-C28364045E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01000" cy="4114800"/>
          </a:xfrm>
        </p:spPr>
        <p:txBody>
          <a:bodyPr/>
          <a:lstStyle/>
          <a:p>
            <a:pPr eaLnBrk="1" hangingPunct="1">
              <a:spcBef>
                <a:spcPct val="100000"/>
              </a:spcBef>
              <a:defRPr/>
            </a:pPr>
            <a:r>
              <a:rPr lang="en-US" sz="2800" b="1" dirty="0">
                <a:latin typeface="+mj-lt"/>
              </a:rPr>
              <a:t>Database</a:t>
            </a:r>
            <a:r>
              <a:rPr lang="en-US" sz="2800" dirty="0">
                <a:latin typeface="+mj-lt"/>
              </a:rPr>
              <a:t>: a structure containing categories of information and relationships between these categories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>
                <a:latin typeface="+mj-lt"/>
              </a:rPr>
              <a:t>Categories: sales reps, customers, orders, and items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>
                <a:latin typeface="+mj-lt"/>
              </a:rPr>
              <a:t>Relationships between categories: sales rep-to-customer and customer-to-orders</a:t>
            </a:r>
          </a:p>
        </p:txBody>
      </p:sp>
      <p:sp>
        <p:nvSpPr>
          <p:cNvPr id="16389" name="Footer Placeholder 1">
            <a:extLst>
              <a:ext uri="{FF2B5EF4-FFF2-40B4-BE49-F238E27FC236}">
                <a16:creationId xmlns:a16="http://schemas.microsoft.com/office/drawing/2014/main" id="{75AA8F9E-EFE6-4DB6-8DC8-1A6A951D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33400" y="6324600"/>
            <a:ext cx="7010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3C81338E-2A2A-4C5E-B9C8-BF8543D9CA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for Trip Table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387A9E5C-A261-41DF-BE35-70963A5F58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spcBef>
                <a:spcPts val="2400"/>
              </a:spcBef>
              <a:defRPr/>
            </a:pPr>
            <a:r>
              <a:rPr lang="en-US" sz="2400" dirty="0">
                <a:latin typeface="+mj-lt"/>
              </a:rPr>
              <a:t>Trip ID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US" sz="2400" dirty="0">
                <a:latin typeface="+mj-lt"/>
              </a:rPr>
              <a:t>Name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US" sz="2400" dirty="0">
                <a:latin typeface="+mj-lt"/>
              </a:rPr>
              <a:t>Location and State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US" sz="2400" dirty="0">
                <a:latin typeface="+mj-lt"/>
              </a:rPr>
              <a:t>Distance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US" sz="2400" dirty="0">
                <a:latin typeface="+mj-lt"/>
              </a:rPr>
              <a:t>Maximum group size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US" sz="2400" dirty="0">
                <a:latin typeface="+mj-lt"/>
              </a:rPr>
              <a:t>Trip type</a:t>
            </a:r>
          </a:p>
          <a:p>
            <a:pPr eaLnBrk="1" hangingPunct="1">
              <a:spcBef>
                <a:spcPts val="2400"/>
              </a:spcBef>
              <a:defRPr/>
            </a:pPr>
            <a:r>
              <a:rPr lang="en-US" sz="2400" dirty="0">
                <a:latin typeface="+mj-lt"/>
              </a:rPr>
              <a:t>Season</a:t>
            </a:r>
          </a:p>
          <a:p>
            <a:pPr eaLnBrk="1" hangingPunct="1">
              <a:spcBef>
                <a:spcPct val="100000"/>
              </a:spcBef>
              <a:defRPr/>
            </a:pPr>
            <a:endParaRPr lang="en-US" sz="2800" dirty="0">
              <a:latin typeface="+mj-lt"/>
            </a:endParaRPr>
          </a:p>
        </p:txBody>
      </p:sp>
      <p:sp>
        <p:nvSpPr>
          <p:cNvPr id="44036" name="Slide Number Placeholder 4">
            <a:extLst>
              <a:ext uri="{FF2B5EF4-FFF2-40B4-BE49-F238E27FC236}">
                <a16:creationId xmlns:a16="http://schemas.microsoft.com/office/drawing/2014/main" id="{1E5EB2C2-F3D2-4D97-86AC-8C483CD222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842B9A6-60A4-40A6-AC5E-DA0F989D10EF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44037" name="Footer Placeholder 1">
            <a:extLst>
              <a:ext uri="{FF2B5EF4-FFF2-40B4-BE49-F238E27FC236}">
                <a16:creationId xmlns:a16="http://schemas.microsoft.com/office/drawing/2014/main" id="{3631C532-7A5B-4423-8019-E9EB03F6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33400" y="6378575"/>
            <a:ext cx="6934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>
            <a:extLst>
              <a:ext uri="{FF2B5EF4-FFF2-40B4-BE49-F238E27FC236}">
                <a16:creationId xmlns:a16="http://schemas.microsoft.com/office/drawing/2014/main" id="{4D2020E3-FCD7-4C55-ACBB-ABDCF2BCF8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3E329DA-07DF-4CF4-9677-9D7ADBEA13DA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45059" name="Rectangle 4">
            <a:extLst>
              <a:ext uri="{FF2B5EF4-FFF2-40B4-BE49-F238E27FC236}">
                <a16:creationId xmlns:a16="http://schemas.microsoft.com/office/drawing/2014/main" id="{626B43DA-69D9-46E9-AA91-715F9A7CB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Sample Trip Table</a:t>
            </a:r>
          </a:p>
        </p:txBody>
      </p:sp>
      <p:pic>
        <p:nvPicPr>
          <p:cNvPr id="45060" name="Picture 1" descr="Graphic presents an example of the TRIP table from the Colonial Adventure Tours database with column headings and data." title="Sample Trip Table">
            <a:extLst>
              <a:ext uri="{FF2B5EF4-FFF2-40B4-BE49-F238E27FC236}">
                <a16:creationId xmlns:a16="http://schemas.microsoft.com/office/drawing/2014/main" id="{7CF68B03-71AF-4CDC-A268-EF41B8FEF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88"/>
          <a:stretch>
            <a:fillRect/>
          </a:stretch>
        </p:blipFill>
        <p:spPr bwMode="auto">
          <a:xfrm>
            <a:off x="1177925" y="1219200"/>
            <a:ext cx="6751638" cy="354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Footer Placeholder 1">
            <a:extLst>
              <a:ext uri="{FF2B5EF4-FFF2-40B4-BE49-F238E27FC236}">
                <a16:creationId xmlns:a16="http://schemas.microsoft.com/office/drawing/2014/main" id="{3EDA2221-0CD6-49E2-AEE9-8071EF3D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33400" y="6324600"/>
            <a:ext cx="7010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>
            <a:extLst>
              <a:ext uri="{FF2B5EF4-FFF2-40B4-BE49-F238E27FC236}">
                <a16:creationId xmlns:a16="http://schemas.microsoft.com/office/drawing/2014/main" id="{8B3558FE-F5B3-4318-831D-F67BB9F34A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810216A-FEED-47BC-9A7D-D78EB5EE32C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7D7188AC-79D9-4B00-BBBA-EF3495FD0D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for Customer Table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B5D4D529-1340-434C-B9BE-7219E12066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  <a:defRPr/>
            </a:pPr>
            <a:r>
              <a:rPr lang="en-US" sz="2800" dirty="0">
                <a:latin typeface="+mj-lt"/>
              </a:rPr>
              <a:t>Customer number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/>
              <a:t>Last and First names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>
                <a:latin typeface="+mj-lt"/>
              </a:rPr>
              <a:t>Address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>
                <a:latin typeface="+mj-lt"/>
              </a:rPr>
              <a:t>Phone </a:t>
            </a:r>
          </a:p>
        </p:txBody>
      </p:sp>
      <p:sp>
        <p:nvSpPr>
          <p:cNvPr id="46085" name="Footer Placeholder 1">
            <a:extLst>
              <a:ext uri="{FF2B5EF4-FFF2-40B4-BE49-F238E27FC236}">
                <a16:creationId xmlns:a16="http://schemas.microsoft.com/office/drawing/2014/main" id="{5CFE2199-9293-46A4-A2BB-CA9F7061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33400" y="6324600"/>
            <a:ext cx="6934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>
            <a:extLst>
              <a:ext uri="{FF2B5EF4-FFF2-40B4-BE49-F238E27FC236}">
                <a16:creationId xmlns:a16="http://schemas.microsoft.com/office/drawing/2014/main" id="{E9BBEED5-2259-434C-853F-F2BDF8E89C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217946F-6639-4260-8856-8D4A4F7BC64E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47107" name="Rectangle 4">
            <a:extLst>
              <a:ext uri="{FF2B5EF4-FFF2-40B4-BE49-F238E27FC236}">
                <a16:creationId xmlns:a16="http://schemas.microsoft.com/office/drawing/2014/main" id="{509E573F-2863-4913-BBC9-66230838B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Sample Customer Table</a:t>
            </a:r>
          </a:p>
        </p:txBody>
      </p:sp>
      <p:pic>
        <p:nvPicPr>
          <p:cNvPr id="47108" name="Picture 1" descr="Graphic presents an example of the CUSTOMER table from the Colonial Adventure Tours database with column headings and data." title="Sample Customer Table (Colonial)">
            <a:extLst>
              <a:ext uri="{FF2B5EF4-FFF2-40B4-BE49-F238E27FC236}">
                <a16:creationId xmlns:a16="http://schemas.microsoft.com/office/drawing/2014/main" id="{8E7585CB-A276-4DA9-B6BC-A1873561B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137525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Footer Placeholder 1">
            <a:extLst>
              <a:ext uri="{FF2B5EF4-FFF2-40B4-BE49-F238E27FC236}">
                <a16:creationId xmlns:a16="http://schemas.microsoft.com/office/drawing/2014/main" id="{996A2825-F0A3-4573-BECA-BA7AD483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33400" y="6324600"/>
            <a:ext cx="6934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>
            <a:extLst>
              <a:ext uri="{FF2B5EF4-FFF2-40B4-BE49-F238E27FC236}">
                <a16:creationId xmlns:a16="http://schemas.microsoft.com/office/drawing/2014/main" id="{2CE897E1-0B10-4E14-86AB-F59433222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38C55E5-3BAF-4539-A3F0-E7661246908F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DE75E329-E840-4E7F-9A52-D719DBB358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for Reservation Table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C78C9923-9256-497D-8440-7CD8D189CA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800" dirty="0">
                <a:latin typeface="+mj-lt"/>
              </a:rPr>
              <a:t>Reservation ID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800" dirty="0">
                <a:latin typeface="+mj-lt"/>
              </a:rPr>
              <a:t>Trip ID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800" dirty="0">
                <a:latin typeface="+mj-lt"/>
              </a:rPr>
              <a:t>Trip date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800" dirty="0">
                <a:latin typeface="+mj-lt"/>
              </a:rPr>
              <a:t>Number of persons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800" dirty="0">
                <a:latin typeface="+mj-lt"/>
              </a:rPr>
              <a:t>Price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800" dirty="0">
                <a:latin typeface="+mj-lt"/>
              </a:rPr>
              <a:t>Other fees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2800" dirty="0">
                <a:latin typeface="+mj-lt"/>
              </a:rPr>
              <a:t>Customer number</a:t>
            </a:r>
          </a:p>
        </p:txBody>
      </p:sp>
      <p:sp>
        <p:nvSpPr>
          <p:cNvPr id="48133" name="Footer Placeholder 1">
            <a:extLst>
              <a:ext uri="{FF2B5EF4-FFF2-40B4-BE49-F238E27FC236}">
                <a16:creationId xmlns:a16="http://schemas.microsoft.com/office/drawing/2014/main" id="{09FD30D5-DE0F-4F22-B870-1860C36B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33400" y="6324600"/>
            <a:ext cx="6858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>
            <a:extLst>
              <a:ext uri="{FF2B5EF4-FFF2-40B4-BE49-F238E27FC236}">
                <a16:creationId xmlns:a16="http://schemas.microsoft.com/office/drawing/2014/main" id="{6CEF47FA-C31C-4887-A74A-613DF48754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82E0FFC-7D33-470E-A594-7E897D8F299B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49155" name="Rectangle 4">
            <a:extLst>
              <a:ext uri="{FF2B5EF4-FFF2-40B4-BE49-F238E27FC236}">
                <a16:creationId xmlns:a16="http://schemas.microsoft.com/office/drawing/2014/main" id="{50FC8ECE-C7A3-479D-AE2F-7120CFE0E7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/>
              <a:t>Sample Reservation Table</a:t>
            </a:r>
          </a:p>
        </p:txBody>
      </p:sp>
      <p:pic>
        <p:nvPicPr>
          <p:cNvPr id="49156" name="Picture 1" descr="Graphic presents an example of the RESERVATION table from the Colonial Adventure Tours database with column headings and data." title="Sample Reservation Table">
            <a:extLst>
              <a:ext uri="{FF2B5EF4-FFF2-40B4-BE49-F238E27FC236}">
                <a16:creationId xmlns:a16="http://schemas.microsoft.com/office/drawing/2014/main" id="{27412A88-740A-4FED-B40B-994F179F5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41112"/>
          <a:stretch>
            <a:fillRect/>
          </a:stretch>
        </p:blipFill>
        <p:spPr bwMode="auto">
          <a:xfrm>
            <a:off x="528638" y="1295400"/>
            <a:ext cx="8053387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Footer Placeholder 1">
            <a:extLst>
              <a:ext uri="{FF2B5EF4-FFF2-40B4-BE49-F238E27FC236}">
                <a16:creationId xmlns:a16="http://schemas.microsoft.com/office/drawing/2014/main" id="{2ADA0D7C-BEF1-4DBC-958F-B955012C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33400" y="6324600"/>
            <a:ext cx="6858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>
            <a:extLst>
              <a:ext uri="{FF2B5EF4-FFF2-40B4-BE49-F238E27FC236}">
                <a16:creationId xmlns:a16="http://schemas.microsoft.com/office/drawing/2014/main" id="{2097D32B-E36D-4D2D-B0B4-1E20A073A1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F09C4C2-ED77-4193-B8FE-0836DCFC24F9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8EAA7685-ECD2-4120-BE85-AE01AE2102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for Trip_Guides Table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6C87186B-8932-45B8-8E0C-CE4945998D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229600" cy="3200400"/>
          </a:xfrm>
        </p:spPr>
        <p:txBody>
          <a:bodyPr/>
          <a:lstStyle/>
          <a:p>
            <a:pPr eaLnBrk="1" hangingPunct="1">
              <a:spcBef>
                <a:spcPct val="100000"/>
              </a:spcBef>
              <a:defRPr/>
            </a:pPr>
            <a:r>
              <a:rPr lang="en-US" sz="2800" dirty="0">
                <a:latin typeface="+mj-lt"/>
              </a:rPr>
              <a:t>This table relates trips and guides</a:t>
            </a:r>
          </a:p>
          <a:p>
            <a:pPr lvl="1" eaLnBrk="1" hangingPunct="1">
              <a:spcBef>
                <a:spcPct val="100000"/>
              </a:spcBef>
              <a:defRPr/>
            </a:pPr>
            <a:r>
              <a:rPr lang="en-US" sz="2400" dirty="0">
                <a:latin typeface="+mj-lt"/>
              </a:rPr>
              <a:t>Trip ID</a:t>
            </a:r>
          </a:p>
          <a:p>
            <a:pPr lvl="1" eaLnBrk="1" hangingPunct="1">
              <a:spcBef>
                <a:spcPct val="100000"/>
              </a:spcBef>
              <a:defRPr/>
            </a:pPr>
            <a:r>
              <a:rPr lang="en-US" sz="2400" dirty="0">
                <a:latin typeface="+mj-lt"/>
              </a:rPr>
              <a:t>Guide number</a:t>
            </a:r>
          </a:p>
          <a:p>
            <a:pPr eaLnBrk="1" hangingPunct="1">
              <a:spcBef>
                <a:spcPct val="100000"/>
              </a:spcBef>
              <a:buFontTx/>
              <a:buNone/>
              <a:defRPr/>
            </a:pPr>
            <a:endParaRPr lang="en-US" dirty="0">
              <a:latin typeface="+mj-lt"/>
            </a:endParaRPr>
          </a:p>
        </p:txBody>
      </p:sp>
      <p:sp>
        <p:nvSpPr>
          <p:cNvPr id="50181" name="Footer Placeholder 1">
            <a:extLst>
              <a:ext uri="{FF2B5EF4-FFF2-40B4-BE49-F238E27FC236}">
                <a16:creationId xmlns:a16="http://schemas.microsoft.com/office/drawing/2014/main" id="{33D84290-EB7B-4112-9C10-1EE1050B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33400" y="6324600"/>
            <a:ext cx="6934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>
            <a:extLst>
              <a:ext uri="{FF2B5EF4-FFF2-40B4-BE49-F238E27FC236}">
                <a16:creationId xmlns:a16="http://schemas.microsoft.com/office/drawing/2014/main" id="{93C8E423-60EC-4C47-AFF0-2C0A0BD0A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BA82F00-02A6-4AD2-B6F7-E973F34146C8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51203" name="Rectangle 4">
            <a:extLst>
              <a:ext uri="{FF2B5EF4-FFF2-40B4-BE49-F238E27FC236}">
                <a16:creationId xmlns:a16="http://schemas.microsoft.com/office/drawing/2014/main" id="{420AA8E7-EF36-4C1E-8EC1-0EDC320837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8575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en-US" sz="4000"/>
              <a:t>Sample Trip_Guides Table</a:t>
            </a:r>
          </a:p>
        </p:txBody>
      </p:sp>
      <p:pic>
        <p:nvPicPr>
          <p:cNvPr id="51204" name="Picture 1" descr="Graphic presents an example of the TRIP_GUIDES table from the Colonial Adventure Tours database with column headings and data." title="Sample Trip_Guides Table">
            <a:extLst>
              <a:ext uri="{FF2B5EF4-FFF2-40B4-BE49-F238E27FC236}">
                <a16:creationId xmlns:a16="http://schemas.microsoft.com/office/drawing/2014/main" id="{2E786661-E08C-438A-B52B-1C3C84CF5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88" y="914400"/>
            <a:ext cx="3916362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Footer Placeholder 1">
            <a:extLst>
              <a:ext uri="{FF2B5EF4-FFF2-40B4-BE49-F238E27FC236}">
                <a16:creationId xmlns:a16="http://schemas.microsoft.com/office/drawing/2014/main" id="{6805CFD7-809F-49DC-9614-1A9837646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33400" y="6324600"/>
            <a:ext cx="6934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>
            <a:extLst>
              <a:ext uri="{FF2B5EF4-FFF2-40B4-BE49-F238E27FC236}">
                <a16:creationId xmlns:a16="http://schemas.microsoft.com/office/drawing/2014/main" id="{C2B84B3E-003E-4B04-AA49-02932CE534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C5B4D1B-50D1-4F60-8785-EFB3EBE87A60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4A0F90D3-5DCE-4A6F-AA25-BA06154634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Solmaris Condominium Group Database</a:t>
            </a:r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2328E3EB-94BE-475A-8598-5E9668DB56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  <a:defRPr/>
            </a:pPr>
            <a:r>
              <a:rPr lang="en-US" sz="2800" dirty="0" err="1">
                <a:latin typeface="+mj-lt"/>
              </a:rPr>
              <a:t>Solmaris</a:t>
            </a:r>
            <a:r>
              <a:rPr lang="en-US" sz="2800" dirty="0">
                <a:latin typeface="+mj-lt"/>
              </a:rPr>
              <a:t> Condominium Group manages condo complexes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>
                <a:latin typeface="+mj-lt"/>
              </a:rPr>
              <a:t>Has two properties and maintains common areas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>
                <a:latin typeface="+mj-lt"/>
              </a:rPr>
              <a:t>Also provides maintenance services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>
                <a:latin typeface="+mj-lt"/>
              </a:rPr>
              <a:t>Uses database to store information for managing operations</a:t>
            </a:r>
          </a:p>
        </p:txBody>
      </p:sp>
      <p:sp>
        <p:nvSpPr>
          <p:cNvPr id="52229" name="Footer Placeholder 1">
            <a:extLst>
              <a:ext uri="{FF2B5EF4-FFF2-40B4-BE49-F238E27FC236}">
                <a16:creationId xmlns:a16="http://schemas.microsoft.com/office/drawing/2014/main" id="{580C4352-CFB8-4ED6-8E2A-53858BF1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33400" y="6324600"/>
            <a:ext cx="6934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>
            <a:extLst>
              <a:ext uri="{FF2B5EF4-FFF2-40B4-BE49-F238E27FC236}">
                <a16:creationId xmlns:a16="http://schemas.microsoft.com/office/drawing/2014/main" id="{5AD09FDC-885F-45C7-A59A-11B049DA26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B0F023C-E411-42FD-A4C1-58068934B39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FFBA4AF2-DF3C-4D86-9FAF-50F94BC54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for Location Table</a:t>
            </a:r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701548D2-B696-4602-A58B-FF850A8FAC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  <a:defRPr/>
            </a:pPr>
            <a:r>
              <a:rPr lang="en-US" sz="2800" dirty="0">
                <a:latin typeface="+mj-lt"/>
              </a:rPr>
              <a:t>Location number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>
                <a:latin typeface="+mj-lt"/>
              </a:rPr>
              <a:t>Name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>
                <a:latin typeface="+mj-lt"/>
              </a:rPr>
              <a:t>Street Address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>
                <a:latin typeface="+mj-lt"/>
              </a:rPr>
              <a:t>City, State, and Postal Code</a:t>
            </a:r>
          </a:p>
          <a:p>
            <a:pPr lvl="1" eaLnBrk="1" hangingPunct="1">
              <a:defRPr/>
            </a:pPr>
            <a:endParaRPr lang="en-US" dirty="0">
              <a:latin typeface="+mj-lt"/>
            </a:endParaRPr>
          </a:p>
        </p:txBody>
      </p:sp>
      <p:sp>
        <p:nvSpPr>
          <p:cNvPr id="53253" name="Footer Placeholder 1">
            <a:extLst>
              <a:ext uri="{FF2B5EF4-FFF2-40B4-BE49-F238E27FC236}">
                <a16:creationId xmlns:a16="http://schemas.microsoft.com/office/drawing/2014/main" id="{C31D1463-D3E2-4025-B6A7-D1657247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33400" y="6324600"/>
            <a:ext cx="6934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>
            <a:extLst>
              <a:ext uri="{FF2B5EF4-FFF2-40B4-BE49-F238E27FC236}">
                <a16:creationId xmlns:a16="http://schemas.microsoft.com/office/drawing/2014/main" id="{301DC80B-A5A5-47E9-80A4-AFD1A0C5EE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BD02EE9-42D1-43D4-9CEC-6A1567FE5C75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7C0B787C-25CA-48D1-B56F-B9D42D087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315200" cy="1527175"/>
          </a:xfrm>
        </p:spPr>
        <p:txBody>
          <a:bodyPr/>
          <a:lstStyle/>
          <a:p>
            <a:pPr eaLnBrk="1" hangingPunct="1"/>
            <a:r>
              <a:rPr lang="en-US" altLang="en-US"/>
              <a:t>The TAL Distributors Database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F42DF1BF-B499-49F8-AAD7-A50A8AAA12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  <a:defRPr/>
            </a:pPr>
            <a:r>
              <a:rPr lang="en-US" sz="2800" dirty="0">
                <a:latin typeface="+mj-lt"/>
              </a:rPr>
              <a:t>TAL distributors is a wholesaler of finely crafted wooden toys, games, and puzzles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>
                <a:latin typeface="+mj-lt"/>
              </a:rPr>
              <a:t>Manual system no longer feasible for managing customer, order, and inventory data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>
                <a:latin typeface="+mj-lt"/>
              </a:rPr>
              <a:t>Database management system will allow for current, accurate data with useful reports</a:t>
            </a:r>
          </a:p>
        </p:txBody>
      </p:sp>
      <p:sp>
        <p:nvSpPr>
          <p:cNvPr id="17413" name="Footer Placeholder 1">
            <a:extLst>
              <a:ext uri="{FF2B5EF4-FFF2-40B4-BE49-F238E27FC236}">
                <a16:creationId xmlns:a16="http://schemas.microsoft.com/office/drawing/2014/main" id="{F319009F-86E5-41C5-B31C-070D8EF9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57200" y="6248400"/>
            <a:ext cx="6934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>
            <a:extLst>
              <a:ext uri="{FF2B5EF4-FFF2-40B4-BE49-F238E27FC236}">
                <a16:creationId xmlns:a16="http://schemas.microsoft.com/office/drawing/2014/main" id="{F5B56B12-7218-4D93-89BF-272405E189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9846068-86DB-4ADB-ADD0-887B67383E21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BA7A5E0B-D569-4271-A800-AEB7E2E5C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for Owner Table</a:t>
            </a:r>
          </a:p>
        </p:txBody>
      </p:sp>
      <p:sp>
        <p:nvSpPr>
          <p:cNvPr id="58373" name="Rectangle 3">
            <a:extLst>
              <a:ext uri="{FF2B5EF4-FFF2-40B4-BE49-F238E27FC236}">
                <a16:creationId xmlns:a16="http://schemas.microsoft.com/office/drawing/2014/main" id="{BA039F7D-35AE-4006-8F28-3294EDDD2F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  <a:defRPr/>
            </a:pPr>
            <a:r>
              <a:rPr lang="en-US" sz="2800" dirty="0">
                <a:latin typeface="+mj-lt"/>
              </a:rPr>
              <a:t>Owner number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>
                <a:latin typeface="+mj-lt"/>
              </a:rPr>
              <a:t>Last and First names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>
                <a:latin typeface="+mj-lt"/>
              </a:rPr>
              <a:t>Street Address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lang="en-US" sz="2800" dirty="0">
                <a:latin typeface="+mj-lt"/>
              </a:rPr>
              <a:t>City, State, and Postal Code</a:t>
            </a:r>
          </a:p>
        </p:txBody>
      </p:sp>
      <p:sp>
        <p:nvSpPr>
          <p:cNvPr id="54277" name="Footer Placeholder 1">
            <a:extLst>
              <a:ext uri="{FF2B5EF4-FFF2-40B4-BE49-F238E27FC236}">
                <a16:creationId xmlns:a16="http://schemas.microsoft.com/office/drawing/2014/main" id="{B7228402-7711-4EB3-97CF-B8AF8592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33400" y="6324600"/>
            <a:ext cx="6934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>
            <a:extLst>
              <a:ext uri="{FF2B5EF4-FFF2-40B4-BE49-F238E27FC236}">
                <a16:creationId xmlns:a16="http://schemas.microsoft.com/office/drawing/2014/main" id="{A93336DA-E801-4324-A736-0FE66FE99B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DECB1CF-5304-4BBD-B39E-F926AC3D00A2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/>
          </a:p>
        </p:txBody>
      </p:sp>
      <p:sp>
        <p:nvSpPr>
          <p:cNvPr id="55299" name="Rectangle 4">
            <a:extLst>
              <a:ext uri="{FF2B5EF4-FFF2-40B4-BE49-F238E27FC236}">
                <a16:creationId xmlns:a16="http://schemas.microsoft.com/office/drawing/2014/main" id="{0890A716-95E3-4C44-A9C2-A0B28F855D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Sample Location </a:t>
            </a:r>
            <a:r>
              <a:rPr lang="en-US" altLang="en-US" sz="4000" dirty="0" smtClean="0"/>
              <a:t>Table</a:t>
            </a:r>
            <a:endParaRPr lang="en-US" altLang="en-US" sz="4000" dirty="0"/>
          </a:p>
        </p:txBody>
      </p:sp>
      <p:pic>
        <p:nvPicPr>
          <p:cNvPr id="55300" name="Picture 1" descr="Graphic presents an example of the LOCATION table from the Solmaris Condominium Group database with column headings and data." title="Sample Location Table">
            <a:extLst>
              <a:ext uri="{FF2B5EF4-FFF2-40B4-BE49-F238E27FC236}">
                <a16:creationId xmlns:a16="http://schemas.microsoft.com/office/drawing/2014/main" id="{0F042123-78E7-4CBA-AF1B-6E8E7D0B5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7407275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2" name="Footer Placeholder 1">
            <a:extLst>
              <a:ext uri="{FF2B5EF4-FFF2-40B4-BE49-F238E27FC236}">
                <a16:creationId xmlns:a16="http://schemas.microsoft.com/office/drawing/2014/main" id="{E66B7D3E-E70A-4169-818A-0C60C0EE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33400" y="6324600"/>
            <a:ext cx="6934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>
            <a:extLst>
              <a:ext uri="{FF2B5EF4-FFF2-40B4-BE49-F238E27FC236}">
                <a16:creationId xmlns:a16="http://schemas.microsoft.com/office/drawing/2014/main" id="{A93336DA-E801-4324-A736-0FE66FE99B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DECB1CF-5304-4BBD-B39E-F926AC3D00A2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55299" name="Rectangle 4">
            <a:extLst>
              <a:ext uri="{FF2B5EF4-FFF2-40B4-BE49-F238E27FC236}">
                <a16:creationId xmlns:a16="http://schemas.microsoft.com/office/drawing/2014/main" id="{0890A716-95E3-4C44-A9C2-A0B28F855D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Sample </a:t>
            </a:r>
            <a:r>
              <a:rPr lang="en-US" altLang="en-US" sz="4000" dirty="0" smtClean="0"/>
              <a:t>Owner Table</a:t>
            </a:r>
            <a:endParaRPr lang="en-US" altLang="en-US" sz="4000" dirty="0"/>
          </a:p>
        </p:txBody>
      </p:sp>
      <p:pic>
        <p:nvPicPr>
          <p:cNvPr id="55301" name="Picture 2" descr="Graphic presents an example of the OWNER table from the Solmaris Condominium Group database with column headings and data." title="Sample Owner Table">
            <a:extLst>
              <a:ext uri="{FF2B5EF4-FFF2-40B4-BE49-F238E27FC236}">
                <a16:creationId xmlns:a16="http://schemas.microsoft.com/office/drawing/2014/main" id="{0D2823CB-F975-4F8E-916D-B0F55052A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447800"/>
            <a:ext cx="7405688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2" name="Footer Placeholder 1">
            <a:extLst>
              <a:ext uri="{FF2B5EF4-FFF2-40B4-BE49-F238E27FC236}">
                <a16:creationId xmlns:a16="http://schemas.microsoft.com/office/drawing/2014/main" id="{E66B7D3E-E70A-4169-818A-0C60C0EE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33400" y="6324600"/>
            <a:ext cx="6934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1285415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>
            <a:extLst>
              <a:ext uri="{FF2B5EF4-FFF2-40B4-BE49-F238E27FC236}">
                <a16:creationId xmlns:a16="http://schemas.microsoft.com/office/drawing/2014/main" id="{E7AD4F46-A53A-4BAF-9C41-59B5E190ED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122C75-5235-4298-B9C2-7ED216764EBB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AFC71C72-FCBE-4585-B315-2BE87D055B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for Condo_Unit Table</a:t>
            </a:r>
          </a:p>
        </p:txBody>
      </p:sp>
      <p:sp>
        <p:nvSpPr>
          <p:cNvPr id="60421" name="Rectangle 3">
            <a:extLst>
              <a:ext uri="{FF2B5EF4-FFF2-40B4-BE49-F238E27FC236}">
                <a16:creationId xmlns:a16="http://schemas.microsoft.com/office/drawing/2014/main" id="{B2A7E41F-2B3C-4B13-9904-F3480DC35E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spcBef>
                <a:spcPct val="60000"/>
              </a:spcBef>
              <a:defRPr/>
            </a:pPr>
            <a:r>
              <a:rPr lang="en-US" dirty="0">
                <a:latin typeface="+mj-lt"/>
              </a:rPr>
              <a:t>Condo ID, Location number, Unit number</a:t>
            </a:r>
          </a:p>
          <a:p>
            <a:pPr lvl="1" eaLnBrk="1" hangingPunct="1">
              <a:spcBef>
                <a:spcPct val="60000"/>
              </a:spcBef>
              <a:defRPr/>
            </a:pPr>
            <a:r>
              <a:rPr lang="en-US" dirty="0">
                <a:latin typeface="+mj-lt"/>
              </a:rPr>
              <a:t>Square footage</a:t>
            </a:r>
          </a:p>
          <a:p>
            <a:pPr lvl="1" eaLnBrk="1" hangingPunct="1">
              <a:spcBef>
                <a:spcPct val="60000"/>
              </a:spcBef>
              <a:defRPr/>
            </a:pPr>
            <a:r>
              <a:rPr lang="en-US" dirty="0">
                <a:latin typeface="+mj-lt"/>
              </a:rPr>
              <a:t>Bedrooms and Baths</a:t>
            </a:r>
          </a:p>
          <a:p>
            <a:pPr lvl="1" eaLnBrk="1" hangingPunct="1">
              <a:spcBef>
                <a:spcPct val="60000"/>
              </a:spcBef>
              <a:defRPr/>
            </a:pPr>
            <a:r>
              <a:rPr lang="en-US" dirty="0">
                <a:latin typeface="+mj-lt"/>
              </a:rPr>
              <a:t>Condo fee</a:t>
            </a:r>
          </a:p>
          <a:p>
            <a:pPr lvl="1" eaLnBrk="1" hangingPunct="1">
              <a:spcBef>
                <a:spcPct val="60000"/>
              </a:spcBef>
              <a:defRPr/>
            </a:pPr>
            <a:r>
              <a:rPr lang="en-US" dirty="0">
                <a:latin typeface="+mj-lt"/>
              </a:rPr>
              <a:t>Owner number</a:t>
            </a:r>
          </a:p>
        </p:txBody>
      </p:sp>
      <p:sp>
        <p:nvSpPr>
          <p:cNvPr id="56325" name="Footer Placeholder 1">
            <a:extLst>
              <a:ext uri="{FF2B5EF4-FFF2-40B4-BE49-F238E27FC236}">
                <a16:creationId xmlns:a16="http://schemas.microsoft.com/office/drawing/2014/main" id="{42419F79-FB86-4489-A57D-EE897C91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33400" y="6324600"/>
            <a:ext cx="6934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>
            <a:extLst>
              <a:ext uri="{FF2B5EF4-FFF2-40B4-BE49-F238E27FC236}">
                <a16:creationId xmlns:a16="http://schemas.microsoft.com/office/drawing/2014/main" id="{8E634022-D3C3-4A15-843B-4940FBB64D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F9FED31-CF3E-4E19-8E62-4CCFB1AF5041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/>
          </a:p>
        </p:txBody>
      </p:sp>
      <p:sp>
        <p:nvSpPr>
          <p:cNvPr id="57347" name="Rectangle 4">
            <a:extLst>
              <a:ext uri="{FF2B5EF4-FFF2-40B4-BE49-F238E27FC236}">
                <a16:creationId xmlns:a16="http://schemas.microsoft.com/office/drawing/2014/main" id="{EA148100-38A5-4E58-A9A0-19C5B5D83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Sample Condo_Unit Table</a:t>
            </a:r>
          </a:p>
        </p:txBody>
      </p:sp>
      <p:pic>
        <p:nvPicPr>
          <p:cNvPr id="57348" name="Picture 1" descr="Graphic presents an example of the CONDO_UNIT table from the Solmaris Condominium Group database with column headings and data." title="Sample Condo_Unit Table">
            <a:extLst>
              <a:ext uri="{FF2B5EF4-FFF2-40B4-BE49-F238E27FC236}">
                <a16:creationId xmlns:a16="http://schemas.microsoft.com/office/drawing/2014/main" id="{3ABE6EB6-B7CD-4412-95BD-235528297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7407275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Footer Placeholder 1">
            <a:extLst>
              <a:ext uri="{FF2B5EF4-FFF2-40B4-BE49-F238E27FC236}">
                <a16:creationId xmlns:a16="http://schemas.microsoft.com/office/drawing/2014/main" id="{C943792F-2547-4E51-86DD-6D490E15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33400" y="6324600"/>
            <a:ext cx="7010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>
            <a:extLst>
              <a:ext uri="{FF2B5EF4-FFF2-40B4-BE49-F238E27FC236}">
                <a16:creationId xmlns:a16="http://schemas.microsoft.com/office/drawing/2014/main" id="{F4270AA9-0EE7-4973-96C0-93DB530A9E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05D3245-26B9-4EC5-870B-706225BA8D3C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4F873CA5-4E97-4436-858D-1498B33F9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Service Data</a:t>
            </a:r>
          </a:p>
        </p:txBody>
      </p:sp>
      <p:sp>
        <p:nvSpPr>
          <p:cNvPr id="62469" name="Rectangle 3">
            <a:extLst>
              <a:ext uri="{FF2B5EF4-FFF2-40B4-BE49-F238E27FC236}">
                <a16:creationId xmlns:a16="http://schemas.microsoft.com/office/drawing/2014/main" id="{5E095CEB-D877-4F84-9B07-7979428974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27200"/>
            <a:ext cx="8153400" cy="4521200"/>
          </a:xfrm>
        </p:spPr>
        <p:txBody>
          <a:bodyPr/>
          <a:lstStyle/>
          <a:p>
            <a:pPr eaLnBrk="1" hangingPunct="1">
              <a:spcBef>
                <a:spcPct val="150000"/>
              </a:spcBef>
              <a:defRPr/>
            </a:pPr>
            <a:r>
              <a:rPr lang="en-US" sz="2800" dirty="0">
                <a:latin typeface="+mj-lt"/>
              </a:rPr>
              <a:t>Maintenance service category information is stored in the SERVICE_CATEGORY table</a:t>
            </a:r>
          </a:p>
          <a:p>
            <a:pPr eaLnBrk="1" hangingPunct="1">
              <a:spcBef>
                <a:spcPct val="150000"/>
              </a:spcBef>
              <a:defRPr/>
            </a:pPr>
            <a:r>
              <a:rPr lang="en-US" sz="2800" dirty="0">
                <a:latin typeface="+mj-lt"/>
              </a:rPr>
              <a:t>Information on the services requested is stored in the SERVICE_REQUEST table</a:t>
            </a:r>
          </a:p>
          <a:p>
            <a:pPr lvl="1" eaLnBrk="1" hangingPunct="1">
              <a:spcBef>
                <a:spcPct val="150000"/>
              </a:spcBef>
              <a:defRPr/>
            </a:pPr>
            <a:r>
              <a:rPr lang="en-US" sz="2600" dirty="0">
                <a:latin typeface="+mj-lt"/>
              </a:rPr>
              <a:t>Stores service category, condo information, description and status, estimated hours, hours spent, and next service date</a:t>
            </a:r>
          </a:p>
        </p:txBody>
      </p:sp>
      <p:sp>
        <p:nvSpPr>
          <p:cNvPr id="58373" name="Footer Placeholder 1">
            <a:extLst>
              <a:ext uri="{FF2B5EF4-FFF2-40B4-BE49-F238E27FC236}">
                <a16:creationId xmlns:a16="http://schemas.microsoft.com/office/drawing/2014/main" id="{2939F918-53E1-40FB-B16D-C91DAFBD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33400" y="6324600"/>
            <a:ext cx="6934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>
            <a:extLst>
              <a:ext uri="{FF2B5EF4-FFF2-40B4-BE49-F238E27FC236}">
                <a16:creationId xmlns:a16="http://schemas.microsoft.com/office/drawing/2014/main" id="{2BB9B4FD-ED39-4CA5-8B1F-D68C5E5A40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6F9EC9A-F30C-4D75-A20D-5DE1D8C22326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/>
          </a:p>
        </p:txBody>
      </p:sp>
      <p:sp>
        <p:nvSpPr>
          <p:cNvPr id="59395" name="Rectangle 4">
            <a:extLst>
              <a:ext uri="{FF2B5EF4-FFF2-40B4-BE49-F238E27FC236}">
                <a16:creationId xmlns:a16="http://schemas.microsoft.com/office/drawing/2014/main" id="{3E1D2556-9C78-45D3-82E3-547C730429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Sample Service_Category Table</a:t>
            </a:r>
          </a:p>
        </p:txBody>
      </p:sp>
      <p:pic>
        <p:nvPicPr>
          <p:cNvPr id="59396" name="Picture 1" descr="Graphic presents an example of the SERVICE_CATEGORY table from the Solmaris Condominium Group database with column headings and data." title="Sample Service_Category Table">
            <a:extLst>
              <a:ext uri="{FF2B5EF4-FFF2-40B4-BE49-F238E27FC236}">
                <a16:creationId xmlns:a16="http://schemas.microsoft.com/office/drawing/2014/main" id="{CE05540B-B0AC-461E-B513-F80F31831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5761038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Footer Placeholder 1">
            <a:extLst>
              <a:ext uri="{FF2B5EF4-FFF2-40B4-BE49-F238E27FC236}">
                <a16:creationId xmlns:a16="http://schemas.microsoft.com/office/drawing/2014/main" id="{22245F11-8001-48EB-AD65-1581CD3D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33400" y="6324600"/>
            <a:ext cx="6934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>
            <a:extLst>
              <a:ext uri="{FF2B5EF4-FFF2-40B4-BE49-F238E27FC236}">
                <a16:creationId xmlns:a16="http://schemas.microsoft.com/office/drawing/2014/main" id="{95C4CA7C-7309-4D5B-9CF7-E53C277F0F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8A84605-62FE-4F4F-9F69-EDFA0E474502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60419" name="Rectangle 4">
            <a:extLst>
              <a:ext uri="{FF2B5EF4-FFF2-40B4-BE49-F238E27FC236}">
                <a16:creationId xmlns:a16="http://schemas.microsoft.com/office/drawing/2014/main" id="{E3EF6664-DE10-4735-A411-9F0A11F242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Sample Service_Request Table</a:t>
            </a:r>
          </a:p>
        </p:txBody>
      </p:sp>
      <p:pic>
        <p:nvPicPr>
          <p:cNvPr id="60420" name="Picture 1" descr="Graphic presents an example of the SERVICE_REQUEST table from the Solmaris Condominium Group database with column headings and data." title="Sample Service_Request Table">
            <a:extLst>
              <a:ext uri="{FF2B5EF4-FFF2-40B4-BE49-F238E27FC236}">
                <a16:creationId xmlns:a16="http://schemas.microsoft.com/office/drawing/2014/main" id="{F8FC016F-A89A-422D-8381-69ABDB83F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539"/>
          <a:stretch>
            <a:fillRect/>
          </a:stretch>
        </p:blipFill>
        <p:spPr bwMode="auto">
          <a:xfrm>
            <a:off x="304800" y="1752600"/>
            <a:ext cx="8340725" cy="270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Footer Placeholder 1">
            <a:extLst>
              <a:ext uri="{FF2B5EF4-FFF2-40B4-BE49-F238E27FC236}">
                <a16:creationId xmlns:a16="http://schemas.microsoft.com/office/drawing/2014/main" id="{BE802B08-7B3D-4A23-9755-C3194A3E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33400" y="6324600"/>
            <a:ext cx="7086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4">
            <a:extLst>
              <a:ext uri="{FF2B5EF4-FFF2-40B4-BE49-F238E27FC236}">
                <a16:creationId xmlns:a16="http://schemas.microsoft.com/office/drawing/2014/main" id="{21BDC8B7-3CCD-438F-94C4-2E30AD7703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E5B7400-49C3-479E-A954-E4EE228D09CC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ADA8D20B-DF17-4EBB-8EED-92E96218AF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65541" name="Rectangle 3">
            <a:extLst>
              <a:ext uri="{FF2B5EF4-FFF2-40B4-BE49-F238E27FC236}">
                <a16:creationId xmlns:a16="http://schemas.microsoft.com/office/drawing/2014/main" id="{B331EFAC-DD37-451C-8078-633404A7EA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77200" cy="5334000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sz="2800" dirty="0">
                <a:latin typeface="+mj-lt"/>
              </a:rPr>
              <a:t>TAL Distributors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sz="2600" dirty="0">
                <a:latin typeface="+mj-lt"/>
              </a:rPr>
              <a:t>Requires rep, customer, items, orders, and order lines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sz="2800" dirty="0">
                <a:latin typeface="+mj-lt"/>
              </a:rPr>
              <a:t>Colonial Adventure Tours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sz="2600" dirty="0">
                <a:latin typeface="+mj-lt"/>
              </a:rPr>
              <a:t>Requires guide, trip, customer, and reservations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sz="2800" dirty="0" err="1">
                <a:latin typeface="+mj-lt"/>
              </a:rPr>
              <a:t>Solmaris</a:t>
            </a:r>
            <a:r>
              <a:rPr lang="en-US" sz="2800">
                <a:latin typeface="+mj-lt"/>
              </a:rPr>
              <a:t> Condominium Group</a:t>
            </a:r>
            <a:endParaRPr lang="en-US" sz="2800" dirty="0">
              <a:latin typeface="+mj-lt"/>
            </a:endParaRP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sz="2600" dirty="0">
                <a:latin typeface="+mj-lt"/>
              </a:rPr>
              <a:t>Requires condo, owners, condo units, service categories, and service requests</a:t>
            </a:r>
          </a:p>
          <a:p>
            <a:pPr lvl="1" eaLnBrk="1" hangingPunct="1">
              <a:spcBef>
                <a:spcPct val="40000"/>
              </a:spcBef>
              <a:buFontTx/>
              <a:buNone/>
              <a:defRPr/>
            </a:pPr>
            <a:endParaRPr lang="en-US" sz="2600" dirty="0">
              <a:latin typeface="+mj-lt"/>
            </a:endParaRPr>
          </a:p>
        </p:txBody>
      </p:sp>
      <p:sp>
        <p:nvSpPr>
          <p:cNvPr id="61445" name="Footer Placeholder 1">
            <a:extLst>
              <a:ext uri="{FF2B5EF4-FFF2-40B4-BE49-F238E27FC236}">
                <a16:creationId xmlns:a16="http://schemas.microsoft.com/office/drawing/2014/main" id="{E7069306-3146-4109-88AA-A9FDBC70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33400" y="6324600"/>
            <a:ext cx="6858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>
            <a:extLst>
              <a:ext uri="{FF2B5EF4-FFF2-40B4-BE49-F238E27FC236}">
                <a16:creationId xmlns:a16="http://schemas.microsoft.com/office/drawing/2014/main" id="{F3F9F21F-8EE2-4F98-B05D-7AFC5E7441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CB0510-E784-4ACD-86FA-6F3302298C13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6893D877-201A-4199-9CFA-334CBBC18B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Required Data for Sales Reps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02658834-0A50-4117-8EFF-069CC03AD0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80000"/>
              </a:spcBef>
              <a:defRPr/>
            </a:pPr>
            <a:r>
              <a:rPr lang="en-US" sz="2800" dirty="0">
                <a:latin typeface="+mj-lt"/>
              </a:rPr>
              <a:t>Number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lang="en-US" sz="2800" dirty="0">
                <a:latin typeface="+mj-lt"/>
              </a:rPr>
              <a:t>Last name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lang="en-US" sz="2800" dirty="0">
                <a:latin typeface="+mj-lt"/>
              </a:rPr>
              <a:t>First name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lang="en-US" sz="2800" dirty="0">
                <a:latin typeface="+mj-lt"/>
              </a:rPr>
              <a:t>Address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lang="en-US" sz="2800" dirty="0">
                <a:latin typeface="+mj-lt"/>
              </a:rPr>
              <a:t>Total commission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lang="en-US" sz="2800" dirty="0">
                <a:latin typeface="+mj-lt"/>
              </a:rPr>
              <a:t>Commission rate</a:t>
            </a:r>
          </a:p>
          <a:p>
            <a:pPr eaLnBrk="1" hangingPunct="1">
              <a:defRPr/>
            </a:pPr>
            <a:endParaRPr lang="en-US" sz="2800" dirty="0">
              <a:latin typeface="+mj-lt"/>
            </a:endParaRPr>
          </a:p>
        </p:txBody>
      </p:sp>
      <p:sp>
        <p:nvSpPr>
          <p:cNvPr id="18437" name="Footer Placeholder 1">
            <a:extLst>
              <a:ext uri="{FF2B5EF4-FFF2-40B4-BE49-F238E27FC236}">
                <a16:creationId xmlns:a16="http://schemas.microsoft.com/office/drawing/2014/main" id="{1CB87946-BB36-4E43-B999-9CF0CA30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33400" y="6324600"/>
            <a:ext cx="6858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BC362D1F-D176-4253-8249-34A44C9ECE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78648D4-BE1E-4527-841A-E965A2B5BAA0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587D3471-E471-4B98-9EFE-94B9CEA1B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Required Data for Customer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62FA70EF-ED56-4D25-BF9F-0F9D5474AA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80000"/>
              </a:spcBef>
              <a:defRPr/>
            </a:pPr>
            <a:r>
              <a:rPr lang="en-US" sz="2800" dirty="0">
                <a:latin typeface="+mj-lt"/>
              </a:rPr>
              <a:t>Customer number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lang="en-US" sz="2800" dirty="0">
                <a:latin typeface="+mj-lt"/>
              </a:rPr>
              <a:t>Name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lang="en-US" sz="2800" dirty="0">
                <a:latin typeface="+mj-lt"/>
              </a:rPr>
              <a:t>Address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lang="en-US" sz="2800" dirty="0">
                <a:latin typeface="+mj-lt"/>
              </a:rPr>
              <a:t>Current balance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lang="en-US" sz="2800" dirty="0">
                <a:latin typeface="+mj-lt"/>
              </a:rPr>
              <a:t>Credit limit 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lang="en-US" sz="2800" dirty="0">
                <a:latin typeface="+mj-lt"/>
              </a:rPr>
              <a:t>Sales rep number</a:t>
            </a:r>
          </a:p>
          <a:p>
            <a:pPr eaLnBrk="1" hangingPunct="1">
              <a:defRPr/>
            </a:pPr>
            <a:endParaRPr lang="en-US" sz="2800" dirty="0">
              <a:latin typeface="+mj-lt"/>
            </a:endParaRPr>
          </a:p>
        </p:txBody>
      </p:sp>
      <p:sp>
        <p:nvSpPr>
          <p:cNvPr id="19461" name="Footer Placeholder 1">
            <a:extLst>
              <a:ext uri="{FF2B5EF4-FFF2-40B4-BE49-F238E27FC236}">
                <a16:creationId xmlns:a16="http://schemas.microsoft.com/office/drawing/2014/main" id="{E75AE4B3-98AF-493D-86BB-43EA918D1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33400" y="6324600"/>
            <a:ext cx="7010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id="{E0455AB2-7A7F-4655-92F8-B3D0706CDF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1B21C17-8046-4AB5-AA02-DEC78A902922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60FE967B-2ED5-4F6D-B8F7-FBB3CCFA65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Required Data for Items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C3731CF1-3DBE-4E1B-A73B-2FEBA945D8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153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80000"/>
              </a:spcBef>
              <a:defRPr/>
            </a:pPr>
            <a:r>
              <a:rPr lang="en-US" sz="2800" dirty="0">
                <a:latin typeface="+mj-lt"/>
              </a:rPr>
              <a:t>Item number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defRPr/>
            </a:pPr>
            <a:r>
              <a:rPr lang="en-US" sz="2800" dirty="0">
                <a:latin typeface="+mj-lt"/>
              </a:rPr>
              <a:t>Description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defRPr/>
            </a:pPr>
            <a:r>
              <a:rPr lang="en-US" sz="2800" dirty="0">
                <a:latin typeface="+mj-lt"/>
              </a:rPr>
              <a:t>Number of units on hand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defRPr/>
            </a:pPr>
            <a:r>
              <a:rPr lang="en-US" sz="2800" dirty="0">
                <a:latin typeface="+mj-lt"/>
              </a:rPr>
              <a:t>Item category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defRPr/>
            </a:pPr>
            <a:r>
              <a:rPr lang="en-US" sz="2800" dirty="0">
                <a:latin typeface="+mj-lt"/>
              </a:rPr>
              <a:t>Number of the storehouse where the item is stored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defRPr/>
            </a:pPr>
            <a:r>
              <a:rPr lang="en-US" sz="2800" dirty="0">
                <a:latin typeface="+mj-lt"/>
              </a:rPr>
              <a:t>Unit price for each item in inventory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>
              <a:latin typeface="+mj-lt"/>
            </a:endParaRPr>
          </a:p>
        </p:txBody>
      </p:sp>
      <p:sp>
        <p:nvSpPr>
          <p:cNvPr id="20485" name="Footer Placeholder 1">
            <a:extLst>
              <a:ext uri="{FF2B5EF4-FFF2-40B4-BE49-F238E27FC236}">
                <a16:creationId xmlns:a16="http://schemas.microsoft.com/office/drawing/2014/main" id="{0D8F8866-32C2-4D2D-A4D5-248AE783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533400" y="6324600"/>
            <a:ext cx="6934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2">
            <a:extLst>
              <a:ext uri="{FF2B5EF4-FFF2-40B4-BE49-F238E27FC236}">
                <a16:creationId xmlns:a16="http://schemas.microsoft.com/office/drawing/2014/main" id="{1EB080A2-7B6B-477E-A49B-0469DB5D4A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02770C4-AA75-46B2-834C-8AA6B10205FB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pic>
        <p:nvPicPr>
          <p:cNvPr id="21507" name="Picture 1" descr="Graphic presents an example of an Invoice from the TAL Distributors database." title="TAL Distributors Invoice">
            <a:extLst>
              <a:ext uri="{FF2B5EF4-FFF2-40B4-BE49-F238E27FC236}">
                <a16:creationId xmlns:a16="http://schemas.microsoft.com/office/drawing/2014/main" id="{F1E32F74-68EF-44EC-9FF8-FF658B7B0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41325"/>
            <a:ext cx="6069013" cy="539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Footer Placeholder 1">
            <a:extLst>
              <a:ext uri="{FF2B5EF4-FFF2-40B4-BE49-F238E27FC236}">
                <a16:creationId xmlns:a16="http://schemas.microsoft.com/office/drawing/2014/main" id="{113A8759-FEA9-4078-A130-A08782A36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57200" y="6172200"/>
            <a:ext cx="6907213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>
            <a:extLst>
              <a:ext uri="{FF2B5EF4-FFF2-40B4-BE49-F238E27FC236}">
                <a16:creationId xmlns:a16="http://schemas.microsoft.com/office/drawing/2014/main" id="{54422E54-E0BD-457E-853A-E808966613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28D2CBF-5662-4533-8C9A-913DA025B833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B8AFE560-D9C5-48FB-87CF-26E5092DB7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Components of a Sample Order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1630994E-8030-4A17-AD42-4E585BB757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4876800"/>
          </a:xfrm>
        </p:spPr>
        <p:txBody>
          <a:bodyPr/>
          <a:lstStyle/>
          <a:p>
            <a:pPr eaLnBrk="1" hangingPunct="1">
              <a:spcBef>
                <a:spcPct val="45000"/>
              </a:spcBef>
              <a:defRPr/>
            </a:pPr>
            <a:r>
              <a:rPr lang="en-US" sz="2800" dirty="0">
                <a:latin typeface="+mj-lt"/>
              </a:rPr>
              <a:t>Heading (top of the order form)</a:t>
            </a:r>
          </a:p>
          <a:p>
            <a:pPr lvl="1" eaLnBrk="1" hangingPunct="1">
              <a:spcBef>
                <a:spcPct val="45000"/>
              </a:spcBef>
              <a:defRPr/>
            </a:pPr>
            <a:r>
              <a:rPr lang="en-US" dirty="0">
                <a:latin typeface="+mj-lt"/>
              </a:rPr>
              <a:t>Order number and date</a:t>
            </a:r>
          </a:p>
          <a:p>
            <a:pPr lvl="1" eaLnBrk="1" hangingPunct="1">
              <a:spcBef>
                <a:spcPct val="45000"/>
              </a:spcBef>
              <a:defRPr/>
            </a:pPr>
            <a:r>
              <a:rPr lang="en-US" dirty="0">
                <a:latin typeface="+mj-lt"/>
              </a:rPr>
              <a:t>Customer number, name, address</a:t>
            </a:r>
          </a:p>
          <a:p>
            <a:pPr lvl="1" eaLnBrk="1" hangingPunct="1">
              <a:spcBef>
                <a:spcPct val="45000"/>
              </a:spcBef>
              <a:defRPr/>
            </a:pPr>
            <a:r>
              <a:rPr lang="en-US" dirty="0">
                <a:latin typeface="+mj-lt"/>
              </a:rPr>
              <a:t>Sales rep number and name</a:t>
            </a:r>
          </a:p>
          <a:p>
            <a:pPr eaLnBrk="1" hangingPunct="1">
              <a:spcBef>
                <a:spcPct val="45000"/>
              </a:spcBef>
              <a:defRPr/>
            </a:pPr>
            <a:r>
              <a:rPr lang="en-US" sz="2800" dirty="0">
                <a:latin typeface="+mj-lt"/>
              </a:rPr>
              <a:t>Body (center of the order form)</a:t>
            </a:r>
          </a:p>
          <a:p>
            <a:pPr lvl="1" eaLnBrk="1" hangingPunct="1">
              <a:spcBef>
                <a:spcPct val="45000"/>
              </a:spcBef>
              <a:defRPr/>
            </a:pPr>
            <a:r>
              <a:rPr lang="en-US" dirty="0">
                <a:latin typeface="+mj-lt"/>
              </a:rPr>
              <a:t>One or more order lines or line items</a:t>
            </a:r>
          </a:p>
          <a:p>
            <a:pPr eaLnBrk="1" hangingPunct="1">
              <a:spcBef>
                <a:spcPct val="45000"/>
              </a:spcBef>
              <a:defRPr/>
            </a:pPr>
            <a:r>
              <a:rPr lang="en-US" sz="2800" dirty="0">
                <a:latin typeface="+mj-lt"/>
              </a:rPr>
              <a:t>Footer (bottom of the order form)</a:t>
            </a:r>
          </a:p>
          <a:p>
            <a:pPr lvl="1" eaLnBrk="1" hangingPunct="1">
              <a:spcBef>
                <a:spcPct val="45000"/>
              </a:spcBef>
              <a:defRPr/>
            </a:pPr>
            <a:r>
              <a:rPr lang="en-US" dirty="0">
                <a:latin typeface="+mj-lt"/>
              </a:rPr>
              <a:t>Order total</a:t>
            </a:r>
          </a:p>
        </p:txBody>
      </p:sp>
      <p:sp>
        <p:nvSpPr>
          <p:cNvPr id="22533" name="Footer Placeholder 1">
            <a:extLst>
              <a:ext uri="{FF2B5EF4-FFF2-40B4-BE49-F238E27FC236}">
                <a16:creationId xmlns:a16="http://schemas.microsoft.com/office/drawing/2014/main" id="{7CA33862-9574-49E7-99DA-8AD0DFB2E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57200" y="6172200"/>
            <a:ext cx="6907213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2787</TotalTime>
  <Words>3459</Words>
  <Application>Microsoft Office PowerPoint</Application>
  <PresentationFormat>On-screen Show (4:3)</PresentationFormat>
  <Paragraphs>293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Times New Roman</vt:lpstr>
      <vt:lpstr>3_Default Design</vt:lpstr>
      <vt:lpstr>2_Default Design</vt:lpstr>
      <vt:lpstr>1_Default Design</vt:lpstr>
      <vt:lpstr>Default Design</vt:lpstr>
      <vt:lpstr>A Guide to SQL, Ninth Edition</vt:lpstr>
      <vt:lpstr>Objectives</vt:lpstr>
      <vt:lpstr>What Is a Database?</vt:lpstr>
      <vt:lpstr>The TAL Distributors Database</vt:lpstr>
      <vt:lpstr>Required Data for Sales Reps</vt:lpstr>
      <vt:lpstr>Required Data for Customer</vt:lpstr>
      <vt:lpstr>Required Data for Items</vt:lpstr>
      <vt:lpstr>PowerPoint Presentation</vt:lpstr>
      <vt:lpstr>Components of a Sample Order</vt:lpstr>
      <vt:lpstr>Components of a Line Item</vt:lpstr>
      <vt:lpstr>Items Stored for Each Order</vt:lpstr>
      <vt:lpstr>Items Stored for Each Order (continued)</vt:lpstr>
      <vt:lpstr>Sample Rep Table</vt:lpstr>
      <vt:lpstr>Rep Table Example</vt:lpstr>
      <vt:lpstr>Sample Customer Table</vt:lpstr>
      <vt:lpstr>Customer Table Example</vt:lpstr>
      <vt:lpstr>Sample Item Table</vt:lpstr>
      <vt:lpstr>Item Table Example</vt:lpstr>
      <vt:lpstr>Sample Orders Table</vt:lpstr>
      <vt:lpstr>Orders Table Example</vt:lpstr>
      <vt:lpstr>Sample Order_Line Table</vt:lpstr>
      <vt:lpstr>Order_Line Table Example</vt:lpstr>
      <vt:lpstr>Alternative Orders Table Structure</vt:lpstr>
      <vt:lpstr>Alternative Order Table Example</vt:lpstr>
      <vt:lpstr>Issues with Alternative Order Table</vt:lpstr>
      <vt:lpstr>Benefits of Order_Line Table</vt:lpstr>
      <vt:lpstr>Colonial Adventure Tours Database</vt:lpstr>
      <vt:lpstr>Data for Guide Table</vt:lpstr>
      <vt:lpstr>Sample Guide Table</vt:lpstr>
      <vt:lpstr>Data for Trip Table</vt:lpstr>
      <vt:lpstr>Sample Trip Table</vt:lpstr>
      <vt:lpstr>Data for Customer Table</vt:lpstr>
      <vt:lpstr>Sample Customer Table</vt:lpstr>
      <vt:lpstr>Data for Reservation Table</vt:lpstr>
      <vt:lpstr>Sample Reservation Table</vt:lpstr>
      <vt:lpstr>Data for Trip_Guides Table</vt:lpstr>
      <vt:lpstr>Sample Trip_Guides Table</vt:lpstr>
      <vt:lpstr>Solmaris Condominium Group Database</vt:lpstr>
      <vt:lpstr>Data for Location Table</vt:lpstr>
      <vt:lpstr>Data for Owner Table</vt:lpstr>
      <vt:lpstr>Sample Location Table</vt:lpstr>
      <vt:lpstr>Sample Owner Table</vt:lpstr>
      <vt:lpstr>Data for Condo_Unit Table</vt:lpstr>
      <vt:lpstr>Sample Condo_Unit Table</vt:lpstr>
      <vt:lpstr>Service Data</vt:lpstr>
      <vt:lpstr>Sample Service_Category Table</vt:lpstr>
      <vt:lpstr>Sample Service_Request Table</vt:lpstr>
      <vt:lpstr>Summary</vt:lpstr>
    </vt:vector>
  </TitlesOfParts>
  <Company>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Course Technology</dc:creator>
  <cp:lastModifiedBy>John Long</cp:lastModifiedBy>
  <cp:revision>333</cp:revision>
  <dcterms:created xsi:type="dcterms:W3CDTF">2007-07-09T21:56:01Z</dcterms:created>
  <dcterms:modified xsi:type="dcterms:W3CDTF">2020-01-09T14:45:34Z</dcterms:modified>
</cp:coreProperties>
</file>