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0"/>
  </p:notesMasterIdLst>
  <p:sldIdLst>
    <p:sldId id="30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94" r:id="rId32"/>
    <p:sldId id="289" r:id="rId33"/>
    <p:sldId id="295" r:id="rId34"/>
    <p:sldId id="297" r:id="rId35"/>
    <p:sldId id="299" r:id="rId36"/>
    <p:sldId id="305" r:id="rId37"/>
    <p:sldId id="300" r:id="rId38"/>
    <p:sldId id="30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A91F5A0-B19E-4A0C-B525-BD38AF9B00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E246FB4-5769-4A5A-9FF8-8378F0B886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7A6CA32B-771C-4C79-B758-195F64ABE99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5B3557E-11C6-4D0B-BF08-90F0CDDBB7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D66F203-41E7-4513-90CE-EEE6A254B7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7CD3DA6-B84F-45CA-8500-D38950E73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90CF99-E6BC-4A12-B271-8036094BDF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873E7E7-B716-470E-9DC9-BBE105378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E47AF8-84CE-4F46-9E67-DE59B8174930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C959B8F6-03E9-449B-AB93-D41D0CDBC6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BF7FB761-EF88-4D57-A092-D2A703F277B5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6C02C270-2D16-4CAC-8321-0E710D260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6B491539-80B6-4D0F-A1AB-F24BB7118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5EAB5B-6E05-4A3E-8BC9-6CD23B59EA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C86181-1C69-495C-A016-D77926EAEB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884C-0C8E-4FB7-90B7-E588E6A7FE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5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A198C6-7765-4E18-8F96-670F717DE0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C4E250-C1C5-4EA9-BD1C-B7DF371461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EEA6F-DC98-487C-9103-42D7CE3599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18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13B3C0-51C5-4AAF-9F72-0063C47D14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2C3136-7927-41E6-8304-60C375BBB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DB7DE-87AE-4C58-9673-B763BD7FAD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90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016725-3A03-45FB-AB7F-BFD69F0DE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6B2E44-9101-4960-B288-341E304698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0E951-88CA-465F-B86E-8B9D9FF1C2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60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F45C19-887A-4533-8104-148C4DFE07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0BEE75-80CC-4105-BDA3-3146848AD9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DF29B-B47E-465E-9617-4333B0D57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170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0D69D6-C265-4B6B-9F28-911C025AF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162195-B1B3-4090-BE81-8EB1D6D244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34B7F-27A5-410C-973A-9752E6A344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79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C26DF-F5D7-4E6F-9D43-C10A3BB00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5C61AF-F6D3-4BF5-B048-A468398970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8C788-5C27-44BC-B0A0-A5A340153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85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02152E-329B-406B-8B58-473392A241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63915C0-8FCB-4CBA-8D9F-8981DC92CB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EC2CF-F94F-4FB4-94CB-2042ECB62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819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83E624-8A1B-4EB1-89FC-6AB77395D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242063-6C7D-4583-81E9-732083466C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8E735-4860-4985-9A47-C153F0C7B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381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5E1B88-069E-4082-96C6-52BD2DE33D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C239CDD-0DAE-4143-809F-BD4C72E9AB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B6A8B-E34E-4813-B572-58303025F1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169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ABC63-F41C-4D5B-B214-F93E2608C0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2680AE-A10B-4E32-A2D9-AD4BD4EF6D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777E-A40F-4F72-9E8C-651B605E7B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0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D45B43-E627-463B-94C7-5FB005A4E4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96200" y="6245225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fld id="{470A2A48-DFC4-475D-B859-0B611720B8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76B6000-46D8-4D83-A718-2F7607C2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324600"/>
            <a:ext cx="7086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1" hangingPunct="1">
              <a:defRPr sz="900">
                <a:solidFill>
                  <a:srgbClr val="222222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  <p:extLst>
      <p:ext uri="{BB962C8B-B14F-4D97-AF65-F5344CB8AC3E}">
        <p14:creationId xmlns:p14="http://schemas.microsoft.com/office/powerpoint/2010/main" val="2645773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4D13A-B0F1-4BF7-B3C7-88B7589A0E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737836-AD12-405D-B83C-2092EBDC05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6C43D-689E-46D6-9AC2-CD91BA6218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537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837A1B-5D4A-4533-AE7B-8327D7A33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4A1B0C-6777-4BB3-B742-A07DAB1015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7A249B-57B9-4764-8182-5ADB4AA60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973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7D2EB0-95F9-4C92-B7D7-7986CB42F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AAC1D8-CED3-4F14-9216-118DFA8198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D1F10-56B7-4331-B6AE-DDACDCF26F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61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F11156-34EC-4B3F-94D8-C99AF17E2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7A19E8-6EA5-44C7-BC61-91CB0E432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F734B7-D54F-47ED-BE06-993C3A47A6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9D7AA-A211-4142-9687-C48524E53C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809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20AE69-527D-43F1-8FFD-4AAB3304D3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5E5150-4386-4635-9CBD-BB7B9177FB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DFE61F-C557-4CAF-ABCD-7F47FE13CB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88993-CD90-49AE-B5E4-8184FF4214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617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D03CFB-C707-4BEC-9C11-EA9CE49C4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B435BC-FEEE-447B-B9F5-04214FA1B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B8CF77-3BA9-4EB2-96E9-E87CD8DD7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A17EA-77DD-4A31-B535-1122706F5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36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8F5FC-CBD2-403F-8DD8-E1917D109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A8BF3-6FDF-4288-8A80-AEC9783730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51052-0D63-4176-B2B2-9165B5F6DD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BA42C-2EC9-4109-823F-CC2C08F249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150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6324A5-4929-4498-8A14-5063E92109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F37B63-014B-4325-B66F-C775FA355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B7ED69-E9EF-47BF-8978-90CB375D09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A00CC-916C-45DB-990E-8FA10B5FC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725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41F4B6-2CF1-477E-BDC0-542F17F33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542B90-CB92-4445-A424-EB93DB963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74F072-E300-43C9-BC04-48697E550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23EF6E-80FE-44A8-8057-62BD68F0F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728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D1D7DE-17E3-4C99-8373-25104D0A8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BE39E-0BC0-446E-8BBB-176139190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21C194-3E97-402D-AF27-546B76E9F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65D67-4666-4299-B9AB-E2515905B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8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902C2B-B574-47AC-9A17-EE52008793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33AC29-A27F-4B8B-B88A-DA7D7F98C2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E9A17-E56C-46B1-8E80-EF7B190A1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420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276BA-68B2-4F0B-BA37-E3B24A48B3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F1DDA-6618-4B20-B0C0-31C8132D9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96CC6-751C-40CC-95CC-9D6D30DEF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CFC32-E680-43E2-AAF1-7904B7B26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596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59AD4-6102-41E7-A01F-A053D9EC2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7D992-7D66-4E89-85F3-8E6465B30A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2258D-42E4-4DD2-B983-488A50ED7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F56DC-9567-40E8-8DAB-B827C37DC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67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5CBABA-8CEC-42A4-8079-E991422433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26FC0-3B7E-4848-A88F-0F3447432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87D9FC-8F1C-48A4-ACF2-8B95531CC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D3582-8154-4279-8561-A331A25C4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92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1F8A54-425C-4200-8B55-733B08861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AF9168-D4E1-46BE-A5A5-FE4A0087D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ACF0C7-EDD5-4E02-84AE-33CEE40E5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21612-AA77-4928-9151-7C3BDED93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805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620C7E-39BD-4BA2-B804-E1E6B96A4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F2B63D-57E7-4FC6-A749-6868F1673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07CF93-786E-42B1-A08C-F8F347F40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A6901-C04E-4523-9362-A449EE92E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984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D25DE5-B01E-4874-A4ED-570EB0ADC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A01478-E8B2-4359-A629-5DDED63DA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AFFC7E-2622-4613-9AC3-B84184663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6F0FC-30D5-4F4F-8CC0-7CE4E7E9F7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9394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44A788-32B1-4BA3-816F-046429515F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C621E-ABC6-4A3C-8BA0-131E0FCBB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DB02B6-91C8-4BB5-9C1D-F232C3729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BDD59-3489-4292-ABD7-B10F2D6569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441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BB23AE-DDF4-4F16-B716-989D301CC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FB50D-B887-48C8-9765-F233877C1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16A9B-E15E-45CE-BD4D-E16FDEF9A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5BB37-2436-41E5-9B8A-C6094D160C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0450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AC4026-5048-4265-BC48-D96FCB6A9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4C9EF9-96DF-42A8-ADEF-475A3BF4AC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6C164F5-3E29-4EC1-AAC3-4E9ECCAEC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12E3E-F8BA-4075-A4E9-2EF26B804F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891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431C8C-87F9-41B1-8A3A-F360F0C160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5ABA8A-7C25-4E1D-967F-D43BC3D3C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16D121-9B40-4D85-85B5-23C81E743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303A8-082F-41CA-9338-58660AEF2F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69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65BA3A-3344-4B8D-93EA-D39D2BD04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C8E6DA-CB5A-40B9-BA6C-1AE1BBB56B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4CF31-7A34-46A7-91B3-4C308045B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818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3EA6C6-159A-4D63-987D-E7EBB5650F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1403E5-70EB-4D40-B9AB-B80E2FA51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1867DC-5A58-43BB-8092-9994B9DFD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4CE23-89D0-4411-B2A1-518557F03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0804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7E996-D970-4F18-A48B-C051BF20E8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55E7F-A13C-4B0C-80AF-3ECA45CEF9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9C6E1-7802-4D33-B25A-39C77E806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C4C05-B0D4-470D-8491-543844F78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0990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86B3A-F3FA-4AC1-94E3-963920CAD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3B11E-E31A-41D2-8A39-76A47A2C3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D3B5C-2C0C-433D-A705-D419584B6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82977-F5EC-4BD2-92DD-591D7D666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9174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0C9C40-D2CD-43CD-BDE7-FF4B88B10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15F11F-0449-4380-9116-7726C2198B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35CC41-0806-4903-A345-7C58E68F6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64734-F99D-44A3-891B-69E047E7E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951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1DA7B7-78E1-479C-B7AD-59EB48CA02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6B4B52-BAF9-46D5-8FEC-E8557BBA6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13F115-2632-4611-BFFB-AA86965423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5C740-D00C-48E0-9479-EA47C7AA1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8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8F5F67-3E16-4B48-AB77-EF173EC315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1E72E2-17D5-4866-A884-9065DB9762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E46AD-DB49-431A-B0C1-9F0A131DCB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7014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7A4A8B-377C-433C-992A-A0A57E666F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75EE0C-2990-4202-9880-7FDA357F87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C7565-CB69-434E-8888-2FF108DA6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1697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02B666-E9FB-4195-BCBA-2143B13992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C9FB93-70D4-4DF4-A6C7-FE17503B8C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6BBB81-0355-4513-AEF2-53CB78F88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1410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A11283-BF32-4F5C-9AC3-1AD763EE0E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E51701-B18B-412C-8445-3D64C51047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6C1BB-DBFE-4B4D-A177-AFA555E97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7387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E87F7A1-5BF2-4937-A386-57449BC9CD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3BF7EA-A4F0-4BD8-A568-A466D7A95B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4870-03D8-4E22-AC3B-F7E90E50C3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99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0131C7-1795-4256-9AC1-794BA612B4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BCB1450-7504-4DD1-A794-F506610679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B2933-FF14-492A-8B6B-90F76B2CA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7929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DE2986-01FE-4B01-8745-7797C8490E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015BBF-D35A-4157-9C2F-98571D66EB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6644D3-5490-499A-B4CE-30188FC3A2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8274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8BB91D9-AE05-4DED-B18E-A2D4A9732D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FA5A335-5DF3-45A8-9B4C-0F017158A1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858D8-F53F-4DF6-A9E1-D28D67394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0701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AD4D7-2BA9-4B1D-955E-FEB006A9F6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A634F2-2184-4EA0-86B8-4CE2EEEA9E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3B053-47C0-473F-A5C0-68BCF62F3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1600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506772-CA7D-4A12-AAA4-40383B3B4E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49F4DD-5086-4E79-A4C1-70F5618CE7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43139-C77E-496C-AE22-D6463C011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6004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4F14B8-2DFA-4D25-90EC-C0040F33D7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CD27DA-1A45-4D1F-8BEE-741831AAFB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2AE3D-0B3D-451D-AF46-CCF13455BB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996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F09565-C23E-449F-A705-019CD8C3DE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2B1387-65FC-46E7-9021-C88EB1F2B3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5EC75-FE81-4B7C-85AD-8241268BB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09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99F8D0-254E-4DC0-ACC8-6EA737B8A4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CCDACF-D956-4C68-B1FD-CDAB142CF8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86FC-ACE5-4754-B11F-C1D4F471E6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7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3CCE4BE-F038-4BE8-BC7A-A97F536CA9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CA1487C-B7F9-42C6-8631-3A41383316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D67DE-DA94-45E2-8739-5F6E2B9C1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1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F35AC8-3F10-434C-B207-093F592D4C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5BFEBF-1A1F-44E1-B249-B78AA84600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DEDE9-C131-4C58-B26A-4B7AF47E2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54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48578E-B0CB-4518-8B1C-4690A94BF7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9FF535-CEB8-4A39-A3FE-DF8C24936E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721AB-CA2A-415E-B943-58AA1B6320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98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160B85-B63C-4ED6-B04B-A68DC8FA0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00B0B8-D96F-4385-AEE8-D80184911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6C62D21-5201-43C3-8501-17D79F3B13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960B1C-BF79-439F-A917-FE931A3EBE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528354-8FB8-4BCF-A751-1988DF67A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31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AEF2E49-7F4C-4DD6-88CF-764381E2D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835F4F4-F0B4-4F66-9C17-D1432FB71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FD5F7E-300B-44C1-B2D3-7E52F98773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FFF971-0321-408F-A0EA-2B84FBC605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A48B3A2F-BFE0-41A4-A173-73754D2891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0D2B7F0-AB01-41D2-ACA9-900B58DA2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1B25CB-AF39-4C67-8FD5-EC26FDB83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85C2BA-EFA7-47C2-A4DC-63A5AF7652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B39A605-7111-4D2F-B05B-111F8336DA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BDBC47A-9B46-4E7D-B34B-2913C9467D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4DB844BA-9206-4E18-9337-F8374AA27D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8A5BEA4-C60C-4E9D-9473-F26019B55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96A9084-17A6-412B-9F6E-20EA8043A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AEC98A-A5EE-4208-B63B-C390915EC2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9334FA3-5BE4-4E2B-BB35-048424DB8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C89966-851A-4E0B-822A-28C345664F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00D64D91-2A14-4471-925C-37811FBCAA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40EDB6-DC81-4F8F-AE62-9F7052C92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93AF56C-237A-4710-945E-A48F36EAA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072A3789-1265-4137-88A6-A98E0BDE40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B1D5B14-2E54-422C-9C1B-9CCE871977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5B54C8-55C3-4E06-9506-BD57F78003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6DA6E2A8-2FF8-48FD-BBF2-BB54BC0814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 Guide to SQL, Ninth Edition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93EF83B7-9D40-4995-B720-1615D119BD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Chapter Two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Database Design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E2AD274E-1B76-4CEC-AA70-BC79D91B1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7467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26538916-99C3-4366-9E9D-02E5AB8C97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8A7316-80B1-4581-8755-C7BCAF3B800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D9EFE2E6-8758-42D6-8470-9F5E9034A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Entities, Attributes, and Relationships </a:t>
            </a:r>
            <a:r>
              <a:rPr lang="en-US" altLang="en-US" sz="4000"/>
              <a:t>(continued)</a:t>
            </a:r>
          </a:p>
        </p:txBody>
      </p:sp>
      <p:pic>
        <p:nvPicPr>
          <p:cNvPr id="16389" name="Picture 2" descr="Graphic displays the columns, rows, and data elements of the ORDERS table showing repeating groups of data." title="Figure 2-2  Table with repeating groups">
            <a:extLst>
              <a:ext uri="{FF2B5EF4-FFF2-40B4-BE49-F238E27FC236}">
                <a16:creationId xmlns:a16="http://schemas.microsoft.com/office/drawing/2014/main" id="{FE1AA8F8-956D-4F34-9DBC-16251D8E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4754563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3" title="Figure 2-2  Table with repeating groups">
            <a:extLst>
              <a:ext uri="{FF2B5EF4-FFF2-40B4-BE49-F238E27FC236}">
                <a16:creationId xmlns:a16="http://schemas.microsoft.com/office/drawing/2014/main" id="{E4E4E623-D916-42A8-986D-F2FE26B19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5332413"/>
            <a:ext cx="381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2-2  Table with repeating groups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A95A9950-27D8-487A-A19F-A9AC9E430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7162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altLang="en-US" sz="140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18FD5C37-FBC6-466B-B17A-69A5635CB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53C072-D4B5-4B44-8211-F43488D3947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2B3B930D-C1CC-4806-BEAD-26076754F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Entities, Attributes, and Relationships </a:t>
            </a:r>
            <a:r>
              <a:rPr lang="en-US" altLang="en-US" sz="4000"/>
              <a:t>(continued)</a:t>
            </a:r>
          </a:p>
        </p:txBody>
      </p:sp>
      <p:pic>
        <p:nvPicPr>
          <p:cNvPr id="17413" name="Picture 1" descr="Graphic displays the columns, rows, and data elements of the ORDERS table showing repeating groups of data.">
            <a:extLst>
              <a:ext uri="{FF2B5EF4-FFF2-40B4-BE49-F238E27FC236}">
                <a16:creationId xmlns:a16="http://schemas.microsoft.com/office/drawing/2014/main" id="{85D61AF6-B765-4AF1-A655-26F764875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4479925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2" descr="Graphic displays the columns, rows, and data elements of the ORDERS table showing no repeating groups of data." title="Figure 2-3  ORDERS table without repeating groups">
            <a:extLst>
              <a:ext uri="{FF2B5EF4-FFF2-40B4-BE49-F238E27FC236}">
                <a16:creationId xmlns:a16="http://schemas.microsoft.com/office/drawing/2014/main" id="{A4438C8E-DD41-45FF-8E9A-DD6A4A84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59450"/>
            <a:ext cx="632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2-3  ORDERS table without repeating groups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6298FD43-CFED-4B4D-96AB-769B02B9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7239000" cy="476250"/>
          </a:xfrm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5AA4D135-818E-44CE-94BC-658D8E126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B3BB0D-9404-488F-BFFF-007E1C58448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68AFA2C-FF4C-4694-B6E8-508B65A2E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Entities, Attributes, and Relationships</a:t>
            </a:r>
            <a:r>
              <a:rPr lang="en-US" altLang="en-US" sz="4000"/>
              <a:t> (continued)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D1EDC540-832A-482A-AFDF-018CDEFDD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Relation is a two-dimensional table</a:t>
            </a:r>
          </a:p>
          <a:p>
            <a:pPr lvl="1" eaLnBrk="1" hangingPunct="1">
              <a:defRPr/>
            </a:pPr>
            <a:r>
              <a:rPr lang="en-US" altLang="en-US" dirty="0"/>
              <a:t>Entries in the table are single-valued </a:t>
            </a:r>
          </a:p>
          <a:p>
            <a:pPr lvl="1" eaLnBrk="1" hangingPunct="1">
              <a:defRPr/>
            </a:pPr>
            <a:r>
              <a:rPr lang="en-US" altLang="en-US" dirty="0"/>
              <a:t>Each column has a distinct name </a:t>
            </a:r>
          </a:p>
          <a:p>
            <a:pPr lvl="1" eaLnBrk="1" hangingPunct="1">
              <a:defRPr/>
            </a:pPr>
            <a:r>
              <a:rPr lang="en-US" altLang="en-US" dirty="0"/>
              <a:t>All values in a column are values of the same attribute </a:t>
            </a:r>
          </a:p>
          <a:p>
            <a:pPr lvl="1" eaLnBrk="1" hangingPunct="1">
              <a:defRPr/>
            </a:pPr>
            <a:r>
              <a:rPr lang="en-US" altLang="en-US" dirty="0"/>
              <a:t>The order of the columns is immaterial </a:t>
            </a:r>
          </a:p>
          <a:p>
            <a:pPr lvl="1" eaLnBrk="1" hangingPunct="1">
              <a:defRPr/>
            </a:pPr>
            <a:r>
              <a:rPr lang="en-US" altLang="en-US" dirty="0"/>
              <a:t>Each row is distinct </a:t>
            </a:r>
          </a:p>
          <a:p>
            <a:pPr lvl="1" eaLnBrk="1" hangingPunct="1">
              <a:defRPr/>
            </a:pPr>
            <a:r>
              <a:rPr lang="en-US" altLang="en-US" dirty="0"/>
              <a:t>The order of the rows is immaterial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42F5CFF3-7D3F-4E1B-A83B-91E049269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F1A098-0B76-4D82-970E-27F79EF435B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A3EBB52-F9D1-49DA-8B79-4C4B64525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Entities, Attributes, and Relationships</a:t>
            </a:r>
            <a:r>
              <a:rPr lang="en-US" altLang="en-US" sz="4000"/>
              <a:t> (continued)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49FC80B-3E75-4C50-99A8-5D8B346E5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/>
              <a:t>Use shorthand representation to show tables and columns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D9BF5278-EFD7-40A6-931F-8303E732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95600"/>
            <a:ext cx="6781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REP (REP_NUM, LAST_NAME, FIRST_NAME, STREET,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CITY, STATE, POSTAL_CODE, COMMISSION, RATE)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CUSTOMER (CUSTOMER_NUM, CUSTOMER_NAME,   	STREET, CITY, STATE, POSTAL_CODE, BALANCE, 	CREDIT_LIMIT, REP_NUM)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ORDERS (ORDER_NUM, ORDER_DATE, CUSTOMER_NUM)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ORDER_LINE (ORDER_NUM, ITEM_NUM, NUM_ORDERED,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QUOTED_PRICE)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ITEM (ITEM_NUM, DESCRIPTION, ON_HAND, CATEGORY,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STOREHOUSE, PRICE) </a:t>
            </a:r>
          </a:p>
        </p:txBody>
      </p:sp>
      <p:sp>
        <p:nvSpPr>
          <p:cNvPr id="19462" name="Footer Placeholder 1">
            <a:extLst>
              <a:ext uri="{FF2B5EF4-FFF2-40B4-BE49-F238E27FC236}">
                <a16:creationId xmlns:a16="http://schemas.microsoft.com/office/drawing/2014/main" id="{BFDDAE55-81FA-45AA-A462-4B4EFD80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02B395F6-36D9-4986-9CB6-A4BE38B19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05DB59-F92D-4526-8D12-66EB1D822C0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30C0D57-7B0B-4D06-A566-D96826451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743220A-604D-4A0C-82F7-D84DCA720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attribute, B, is functionally dependent on another attribute (or collection), A, if a value for A determines a single value for B at any one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 is functionally dependent on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  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functionally determines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Cannot determine from sample data; must know the users’ policies</a:t>
            </a:r>
          </a:p>
        </p:txBody>
      </p:sp>
      <p:sp>
        <p:nvSpPr>
          <p:cNvPr id="20485" name="Line 4" descr="right pointing arrow from A to B">
            <a:extLst>
              <a:ext uri="{FF2B5EF4-FFF2-40B4-BE49-F238E27FC236}">
                <a16:creationId xmlns:a16="http://schemas.microsoft.com/office/drawing/2014/main" id="{0AD3B09A-2B75-4456-B1EE-B1C7FDBF8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Footer Placeholder 1">
            <a:extLst>
              <a:ext uri="{FF2B5EF4-FFF2-40B4-BE49-F238E27FC236}">
                <a16:creationId xmlns:a16="http://schemas.microsoft.com/office/drawing/2014/main" id="{9EFDCC0B-2E03-4904-8E31-C6917E00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7330E00C-82A3-4ED7-A762-1EB8FEEF20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BE5413-A400-4A67-8FB7-21BA799A600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9E5DAD9F-5C9F-4C6C-BC01-0BFDB2733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Dependence </a:t>
            </a:r>
            <a:r>
              <a:rPr lang="en-US" altLang="en-US" sz="4000"/>
              <a:t>(continued)</a:t>
            </a:r>
          </a:p>
        </p:txBody>
      </p:sp>
      <p:sp>
        <p:nvSpPr>
          <p:cNvPr id="21508" name="Footer Placeholder 1">
            <a:extLst>
              <a:ext uri="{FF2B5EF4-FFF2-40B4-BE49-F238E27FC236}">
                <a16:creationId xmlns:a16="http://schemas.microsoft.com/office/drawing/2014/main" id="{4F450F64-97F1-4E62-985F-48FBE7B156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670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pic>
        <p:nvPicPr>
          <p:cNvPr id="21509" name="Picture 1" descr="Graphic displays the columns, rows, and data elements of the ORDERS table showing repeating groups of data.">
            <a:extLst>
              <a:ext uri="{FF2B5EF4-FFF2-40B4-BE49-F238E27FC236}">
                <a16:creationId xmlns:a16="http://schemas.microsoft.com/office/drawing/2014/main" id="{47543C50-B631-4B4A-B60A-295E4C60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54963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2" descr="Graphic displays the columns, rows, and data elements of the REP table showing the addition of a PAY_CLASS column." title="Figure 2-4  REP table with a PAY_CLASS column">
            <a:extLst>
              <a:ext uri="{FF2B5EF4-FFF2-40B4-BE49-F238E27FC236}">
                <a16:creationId xmlns:a16="http://schemas.microsoft.com/office/drawing/2014/main" id="{4DDD2586-9F1C-47A8-A994-AC0481E74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431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2-4  REP table with a PAY_CLASS column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E9FE0C96-7617-4A1E-9AAC-CB708AC442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408293-CC7E-4715-85E0-C9D24C66E8C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5551500-43BC-4533-AED5-19FE92C7D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Keys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D297837-8C15-4E00-9B04-44A3262BA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Unique identifier for a table</a:t>
            </a:r>
          </a:p>
          <a:p>
            <a:pPr eaLnBrk="1" hangingPunct="1"/>
            <a:r>
              <a:rPr lang="en-US" altLang="en-US" sz="2800"/>
              <a:t>Column (attribute) A (or a collection of columns) is the primary key for a table (relation), R, if: </a:t>
            </a:r>
          </a:p>
          <a:p>
            <a:pPr lvl="1" eaLnBrk="1" hangingPunct="1"/>
            <a:r>
              <a:rPr lang="en-US" altLang="en-US" sz="2400"/>
              <a:t>All columns in R are functionally dependent on A </a:t>
            </a:r>
          </a:p>
          <a:p>
            <a:pPr lvl="1" eaLnBrk="1" hangingPunct="1"/>
            <a:r>
              <a:rPr lang="en-US" altLang="en-US" sz="2400"/>
              <a:t>No subcollection of the columns in A (assuming that A is a collection of columns and not just a single column) also has Property 1 </a:t>
            </a:r>
          </a:p>
        </p:txBody>
      </p:sp>
      <p:sp>
        <p:nvSpPr>
          <p:cNvPr id="22533" name="Footer Placeholder 1">
            <a:extLst>
              <a:ext uri="{FF2B5EF4-FFF2-40B4-BE49-F238E27FC236}">
                <a16:creationId xmlns:a16="http://schemas.microsoft.com/office/drawing/2014/main" id="{D7D6D2B8-6D86-44FD-A16F-8F125EC7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EC2EAFAA-D649-428A-B343-0D600E9D8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A9D034-8D6C-48D0-B4DA-CC29339CF0C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4E38081-320B-4737-83B5-CEA2783CC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Design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C661242-C08E-4CDC-A7A2-CD20593D0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 a set of requirements that the database must support</a:t>
            </a:r>
          </a:p>
          <a:p>
            <a:pPr eaLnBrk="1" hangingPunct="1"/>
            <a:r>
              <a:rPr lang="en-US" altLang="en-US"/>
              <a:t>Requirements gathered through a process known as systems analysis</a:t>
            </a:r>
          </a:p>
        </p:txBody>
      </p:sp>
      <p:sp>
        <p:nvSpPr>
          <p:cNvPr id="23557" name="Footer Placeholder 1">
            <a:extLst>
              <a:ext uri="{FF2B5EF4-FFF2-40B4-BE49-F238E27FC236}">
                <a16:creationId xmlns:a16="http://schemas.microsoft.com/office/drawing/2014/main" id="{978FB4B8-062E-4C80-AA89-4BA433B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>
            <a:extLst>
              <a:ext uri="{FF2B5EF4-FFF2-40B4-BE49-F238E27FC236}">
                <a16:creationId xmlns:a16="http://schemas.microsoft.com/office/drawing/2014/main" id="{A502789B-6044-4B6B-A8CB-6E1ED5C720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7543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B2170680-BF58-4D0C-A03E-DE3F41B40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36B757-8A49-4767-9175-A57E9F4A329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8DA5FCC-BA35-4CCB-8FF6-365B6288D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/>
              <a:t>Design Method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D7E03E6F-5A9B-4973-AAA9-75A16301C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5344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600"/>
              <a:t>Read the requirements, identify the entities (objects) involved, and name the entities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600"/>
              <a:t>Identify the unique identifiers for the entities identified in step 1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600"/>
              <a:t>Identify the attributes for all the entities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600"/>
              <a:t>Identify the functional dependencies that exist among the attributes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600"/>
              <a:t>Use the functional dependencies to identify the tables by placing each attribute with the attribute or minimum combination of attributes on which it is functionally dependent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600"/>
              <a:t>Identify any relationships between tables</a:t>
            </a:r>
            <a:r>
              <a:rPr lang="en-US" altLang="en-US" sz="180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E2F0FD80-13B6-4E8B-9A5C-95362ABE2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F7019E-2308-4036-90F0-0389C161561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9F917A8-2065-4244-B7A0-C1A41228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Design Requirements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CDC0762-E42A-4550-A338-5368C720A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TAL Distributors</a:t>
            </a:r>
          </a:p>
          <a:p>
            <a:pPr lvl="1" eaLnBrk="1" hangingPunct="1"/>
            <a:r>
              <a:rPr lang="en-US" altLang="en-US"/>
              <a:t>Must store data about sales reps, customers, items, orders, and order lines</a:t>
            </a:r>
          </a:p>
          <a:p>
            <a:pPr lvl="1" eaLnBrk="1" hangingPunct="1"/>
            <a:r>
              <a:rPr lang="en-US" altLang="en-US"/>
              <a:t>Must enforce certain constraints; for example:</a:t>
            </a:r>
          </a:p>
          <a:p>
            <a:pPr lvl="2" eaLnBrk="1" hangingPunct="1"/>
            <a:r>
              <a:rPr lang="en-US" altLang="en-US"/>
              <a:t>There is only customer per order</a:t>
            </a:r>
          </a:p>
          <a:p>
            <a:pPr lvl="2" eaLnBrk="1" hangingPunct="1"/>
            <a:r>
              <a:rPr lang="en-US" altLang="en-US"/>
              <a:t>On a given order, there is at most one line item for a given item</a:t>
            </a:r>
          </a:p>
          <a:p>
            <a:pPr lvl="2" eaLnBrk="1" hangingPunct="1"/>
            <a:r>
              <a:rPr lang="en-US" altLang="en-US"/>
              <a:t>The quoted price may differ from the actual price</a:t>
            </a:r>
          </a:p>
        </p:txBody>
      </p:sp>
      <p:sp>
        <p:nvSpPr>
          <p:cNvPr id="25605" name="Footer Placeholder 1">
            <a:extLst>
              <a:ext uri="{FF2B5EF4-FFF2-40B4-BE49-F238E27FC236}">
                <a16:creationId xmlns:a16="http://schemas.microsoft.com/office/drawing/2014/main" id="{46A926BD-8653-42E5-88B3-0BBE629F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C0ED3695-2060-4B4F-B6D8-5A6E84356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468013-CFCD-4D29-A282-DCE2737B891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999C2FD-3215-48D3-8CD9-79073275E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EF71731-3F7B-46A2-AB4C-1BFDA84F5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Understand the terms </a:t>
            </a:r>
            <a:r>
              <a:rPr lang="en-US" altLang="en-US" i="1"/>
              <a:t>entity</a:t>
            </a:r>
            <a:r>
              <a:rPr lang="en-US" altLang="en-US"/>
              <a:t>, </a:t>
            </a:r>
            <a:r>
              <a:rPr lang="en-US" altLang="en-US" i="1"/>
              <a:t>attribute</a:t>
            </a:r>
            <a:r>
              <a:rPr lang="en-US" altLang="en-US"/>
              <a:t>, and </a:t>
            </a:r>
            <a:r>
              <a:rPr lang="en-US" altLang="en-US" i="1"/>
              <a:t>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Understand the terms </a:t>
            </a:r>
            <a:r>
              <a:rPr lang="en-US" altLang="en-US" i="1"/>
              <a:t>relation</a:t>
            </a:r>
            <a:r>
              <a:rPr lang="en-US" altLang="en-US"/>
              <a:t> and </a:t>
            </a:r>
            <a:r>
              <a:rPr lang="en-US" altLang="en-US" i="1"/>
              <a:t>relational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Understand functional dependence and be able to identify when one column is functionally dependent on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Understand the term </a:t>
            </a:r>
            <a:r>
              <a:rPr lang="en-US" altLang="en-US" i="1"/>
              <a:t>primary key</a:t>
            </a:r>
            <a:r>
              <a:rPr lang="en-US" altLang="en-US"/>
              <a:t> and identify primary keys in tables</a:t>
            </a:r>
          </a:p>
        </p:txBody>
      </p:sp>
      <p:sp>
        <p:nvSpPr>
          <p:cNvPr id="8197" name="Footer Placeholder 1">
            <a:extLst>
              <a:ext uri="{FF2B5EF4-FFF2-40B4-BE49-F238E27FC236}">
                <a16:creationId xmlns:a16="http://schemas.microsoft.com/office/drawing/2014/main" id="{F0F7A7F0-D75D-4222-9A71-F45B1F07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3D7238E9-7DCF-4AD7-BB67-92023B155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70DA77-54FF-4700-8261-629DC1B68E9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7533FFA-F946-440F-A37B-DD32EACE9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Database Design Process Example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5ED132D-4F86-4779-BEC0-4C9385AFC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Apply requirements to six steps in design method</a:t>
            </a:r>
          </a:p>
        </p:txBody>
      </p:sp>
      <p:sp>
        <p:nvSpPr>
          <p:cNvPr id="26629" name="Footer Placeholder 1">
            <a:extLst>
              <a:ext uri="{FF2B5EF4-FFF2-40B4-BE49-F238E27FC236}">
                <a16:creationId xmlns:a16="http://schemas.microsoft.com/office/drawing/2014/main" id="{60138D63-9CF2-42F4-B9E0-2F5AB147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D945D740-1A08-41AC-824C-8224C9DBA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FCB05A-4933-40BC-B9E0-9AA51057935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8FA96C0-971A-4E67-8D5D-1ECE8AC3C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2D6E219-0D6F-4028-BC4E-F89D3CDB6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the existence of potential problems</a:t>
            </a:r>
          </a:p>
          <a:p>
            <a:pPr eaLnBrk="1" hangingPunct="1"/>
            <a:r>
              <a:rPr lang="en-US" altLang="en-US"/>
              <a:t>Provides a method for correcting problems</a:t>
            </a:r>
          </a:p>
          <a:p>
            <a:pPr eaLnBrk="1" hangingPunct="1"/>
            <a:r>
              <a:rPr lang="en-US" altLang="en-US"/>
              <a:t>Goal</a:t>
            </a:r>
          </a:p>
          <a:p>
            <a:pPr lvl="1" eaLnBrk="1" hangingPunct="1"/>
            <a:r>
              <a:rPr lang="en-US" altLang="en-US"/>
              <a:t>Convert unnormalized relations (tables that contain repeating groups) into various types of normal forms</a:t>
            </a:r>
          </a:p>
        </p:txBody>
      </p:sp>
      <p:sp>
        <p:nvSpPr>
          <p:cNvPr id="27653" name="Footer Placeholder 1">
            <a:extLst>
              <a:ext uri="{FF2B5EF4-FFF2-40B4-BE49-F238E27FC236}">
                <a16:creationId xmlns:a16="http://schemas.microsoft.com/office/drawing/2014/main" id="{9F631FD3-B433-4DC5-B125-7B6E9378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7BEC086A-FFCF-47C2-870F-B7A793C9A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F21A16-73ED-4940-BD09-1E4EA7D2415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A8E8868-5D02-4717-8682-4D6A50F2C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(continued)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12CC029-7177-41CC-AF52-46F1A115D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588" y="1600200"/>
            <a:ext cx="7923212" cy="3822700"/>
          </a:xfrm>
        </p:spPr>
        <p:txBody>
          <a:bodyPr/>
          <a:lstStyle/>
          <a:p>
            <a:pPr eaLnBrk="1" hangingPunct="1"/>
            <a:r>
              <a:rPr lang="en-US" altLang="en-US"/>
              <a:t>1 NF</a:t>
            </a:r>
          </a:p>
          <a:p>
            <a:pPr lvl="1" eaLnBrk="1" hangingPunct="1"/>
            <a:r>
              <a:rPr lang="en-US" altLang="en-US"/>
              <a:t>Better than unnormalized</a:t>
            </a:r>
          </a:p>
          <a:p>
            <a:pPr eaLnBrk="1" hangingPunct="1"/>
            <a:r>
              <a:rPr lang="en-US" altLang="en-US"/>
              <a:t>2 NF</a:t>
            </a:r>
          </a:p>
          <a:p>
            <a:pPr lvl="1" eaLnBrk="1" hangingPunct="1"/>
            <a:r>
              <a:rPr lang="en-US" altLang="en-US"/>
              <a:t>Better than 1 NF</a:t>
            </a:r>
          </a:p>
          <a:p>
            <a:pPr eaLnBrk="1" hangingPunct="1"/>
            <a:r>
              <a:rPr lang="en-US" altLang="en-US"/>
              <a:t>3 NF</a:t>
            </a:r>
          </a:p>
          <a:p>
            <a:pPr lvl="1" eaLnBrk="1" hangingPunct="1"/>
            <a:r>
              <a:rPr lang="en-US" altLang="en-US"/>
              <a:t>Better than 2 NF</a:t>
            </a:r>
          </a:p>
        </p:txBody>
      </p:sp>
      <p:sp>
        <p:nvSpPr>
          <p:cNvPr id="28677" name="Footer Placeholder 1">
            <a:extLst>
              <a:ext uri="{FF2B5EF4-FFF2-40B4-BE49-F238E27FC236}">
                <a16:creationId xmlns:a16="http://schemas.microsoft.com/office/drawing/2014/main" id="{818C90F7-4D3A-41BA-B45E-1A5D5B80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961A2A8A-BC17-4873-8263-74DA80DBB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610394-C605-4A62-BA16-9F993781005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945DF1E-A664-4112-B89A-8F1EFD8A1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Normal Form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0FAFF61-C06C-4BA1-8447-3C4B6EF2A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relation is in first normal form (1NF) if it does not contain any repeating groups</a:t>
            </a:r>
          </a:p>
          <a:p>
            <a:pPr eaLnBrk="1" hangingPunct="1"/>
            <a:r>
              <a:rPr lang="en-US" altLang="en-US"/>
              <a:t>To convert an unnormalized relation to 1NF, expand the PK to include the PK of the repeating group</a:t>
            </a:r>
          </a:p>
          <a:p>
            <a:pPr lvl="1" eaLnBrk="1" hangingPunct="1"/>
            <a:r>
              <a:rPr lang="en-US" altLang="en-US"/>
              <a:t>This effectively eliminates the repeating group from the relation</a:t>
            </a:r>
          </a:p>
        </p:txBody>
      </p:sp>
      <p:sp>
        <p:nvSpPr>
          <p:cNvPr id="29701" name="Footer Placeholder 1">
            <a:extLst>
              <a:ext uri="{FF2B5EF4-FFF2-40B4-BE49-F238E27FC236}">
                <a16:creationId xmlns:a16="http://schemas.microsoft.com/office/drawing/2014/main" id="{C513C815-6523-43E5-9428-D349B8F3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70146412-87F4-4E39-B15A-C5784F867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9990A-95EE-4B39-A2E0-41C1DC11D96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F6DBD53-C504-4882-B122-BFD695A53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 Normal Form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8EE3891B-2950-4146-ABD2-F896B7D7C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Redundancy causes problems</a:t>
            </a:r>
          </a:p>
          <a:p>
            <a:pPr eaLnBrk="1" hangingPunct="1"/>
            <a:r>
              <a:rPr lang="en-US" altLang="en-US"/>
              <a:t>Update Anomalies</a:t>
            </a:r>
          </a:p>
          <a:p>
            <a:pPr lvl="1" eaLnBrk="1" hangingPunct="1"/>
            <a:r>
              <a:rPr lang="en-US" altLang="en-US"/>
              <a:t>Update</a:t>
            </a:r>
          </a:p>
          <a:p>
            <a:pPr lvl="1" eaLnBrk="1" hangingPunct="1"/>
            <a:r>
              <a:rPr lang="en-US" altLang="en-US"/>
              <a:t>Inconsistent data</a:t>
            </a:r>
          </a:p>
          <a:p>
            <a:pPr lvl="1" eaLnBrk="1" hangingPunct="1"/>
            <a:r>
              <a:rPr lang="en-US" altLang="en-US"/>
              <a:t>Additions</a:t>
            </a:r>
          </a:p>
          <a:p>
            <a:pPr lvl="1" eaLnBrk="1" hangingPunct="1"/>
            <a:r>
              <a:rPr lang="en-US" altLang="en-US"/>
              <a:t>Deletions</a:t>
            </a:r>
          </a:p>
        </p:txBody>
      </p:sp>
      <p:sp>
        <p:nvSpPr>
          <p:cNvPr id="32773" name="Footer Placeholder 1">
            <a:extLst>
              <a:ext uri="{FF2B5EF4-FFF2-40B4-BE49-F238E27FC236}">
                <a16:creationId xmlns:a16="http://schemas.microsoft.com/office/drawing/2014/main" id="{1C37F5D3-B861-4B64-87B0-0F0A5ED3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3234A006-5D6F-4C26-AB75-17575572A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B86243-B39C-4CD4-A17A-DAFF84EE383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E2F6934-79E3-4C04-ABF8-783778A9E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Second Normal Form (continued)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266A2A2-74F3-4D02-AEB0-861499B98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relation is in second normal form (2NF) if it is in 1NF and no nonkey attribute is dependent on only a portion of the primary key </a:t>
            </a:r>
          </a:p>
          <a:p>
            <a:pPr eaLnBrk="1" hangingPunct="1">
              <a:buFontTx/>
              <a:buNone/>
            </a:pPr>
            <a:r>
              <a:rPr lang="en-US" altLang="en-US" i="1"/>
              <a:t>or …</a:t>
            </a:r>
          </a:p>
          <a:p>
            <a:pPr eaLnBrk="1" hangingPunct="1"/>
            <a:r>
              <a:rPr lang="en-US" altLang="en-US"/>
              <a:t>All nonkey attributes are functionally dependent on the entire primary key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34821" name="Footer Placeholder 1">
            <a:extLst>
              <a:ext uri="{FF2B5EF4-FFF2-40B4-BE49-F238E27FC236}">
                <a16:creationId xmlns:a16="http://schemas.microsoft.com/office/drawing/2014/main" id="{9098A3E4-1BB0-445D-A46D-215D0917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B6D9BE4A-A5BE-4F04-81FB-F0FEFAA2D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A29006-91BB-48D1-8E9E-398E16A1F18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377310C-B042-42DB-B8FE-8EA6C4EB6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Second Normal Form (continued)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1AB47CD-DAD5-4BCB-9340-870EBF632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1NF relation with a primary key that is a single field is in 2NF automatically</a:t>
            </a:r>
          </a:p>
        </p:txBody>
      </p:sp>
      <p:sp>
        <p:nvSpPr>
          <p:cNvPr id="35845" name="Footer Placeholder 1">
            <a:extLst>
              <a:ext uri="{FF2B5EF4-FFF2-40B4-BE49-F238E27FC236}">
                <a16:creationId xmlns:a16="http://schemas.microsoft.com/office/drawing/2014/main" id="{635DA4AF-87B4-4363-915F-76E9329A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46FB8912-9DBC-4A8B-9131-56C249415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19C42E-29CE-40B2-9B6C-D0790340C4B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62792A1-1FEA-4E81-9F38-0AC3516A5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 Normal Form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2B409FA-570F-44F2-8D79-FA63E9AE0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anomalies still possible</a:t>
            </a:r>
          </a:p>
          <a:p>
            <a:pPr eaLnBrk="1" hangingPunct="1"/>
            <a:r>
              <a:rPr lang="en-US" altLang="en-US"/>
              <a:t>Determinant </a:t>
            </a:r>
          </a:p>
          <a:p>
            <a:pPr lvl="1" eaLnBrk="1" hangingPunct="1"/>
            <a:r>
              <a:rPr lang="en-US" altLang="en-US"/>
              <a:t>An attribute (or collection) that functionally determines another attribute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sp>
        <p:nvSpPr>
          <p:cNvPr id="37893" name="Footer Placeholder 1">
            <a:extLst>
              <a:ext uri="{FF2B5EF4-FFF2-40B4-BE49-F238E27FC236}">
                <a16:creationId xmlns:a16="http://schemas.microsoft.com/office/drawing/2014/main" id="{642A4E94-577A-4C95-BA35-16E15894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A049D30E-8528-49A2-A906-4294FF468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DD68CA-0651-4FFE-8D15-441943E7AE0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347AF16-A029-42C4-B07E-C0C299C1A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 Normal Form (continued)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9015878-B248-43E3-AC92-EE65E183E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relation is in third normal form (3NF) if it is in 2NF and the only determinants it contains are candidate keys</a:t>
            </a:r>
          </a:p>
          <a:p>
            <a:pPr eaLnBrk="1" hangingPunct="1"/>
            <a:r>
              <a:rPr lang="en-US" altLang="en-US"/>
              <a:t>Boyce-Codd normal form (BCNF) is the true name for this version of 3NF</a:t>
            </a:r>
          </a:p>
        </p:txBody>
      </p:sp>
      <p:sp>
        <p:nvSpPr>
          <p:cNvPr id="39941" name="Footer Placeholder 1">
            <a:extLst>
              <a:ext uri="{FF2B5EF4-FFF2-40B4-BE49-F238E27FC236}">
                <a16:creationId xmlns:a16="http://schemas.microsoft.com/office/drawing/2014/main" id="{AF4889B8-9854-4289-B809-291F9482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F2491719-90FF-42AA-A304-7F767B8B1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F06BDA-39B3-4AC3-995F-90E7688A5C0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A7E6E40-F233-410F-8D1C-77AA644BA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Diagrams for Database Design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E84835B-45AA-4457-86F1-AF8FE3CF0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Graphical illustration</a:t>
            </a:r>
          </a:p>
          <a:p>
            <a:pPr eaLnBrk="1" hangingPunct="1"/>
            <a:r>
              <a:rPr lang="en-US" altLang="en-US"/>
              <a:t>Entity-relationship (E-R) diagram</a:t>
            </a:r>
          </a:p>
          <a:p>
            <a:pPr lvl="1" eaLnBrk="1" hangingPunct="1"/>
            <a:r>
              <a:rPr lang="en-US" altLang="en-US"/>
              <a:t>Rectangles represent entities</a:t>
            </a:r>
          </a:p>
          <a:p>
            <a:pPr lvl="1" eaLnBrk="1" hangingPunct="1"/>
            <a:r>
              <a:rPr lang="en-US" altLang="en-US"/>
              <a:t>Arrows represent relationships</a:t>
            </a:r>
          </a:p>
        </p:txBody>
      </p:sp>
      <p:sp>
        <p:nvSpPr>
          <p:cNvPr id="41989" name="Footer Placeholder 1">
            <a:extLst>
              <a:ext uri="{FF2B5EF4-FFF2-40B4-BE49-F238E27FC236}">
                <a16:creationId xmlns:a16="http://schemas.microsoft.com/office/drawing/2014/main" id="{6BD30583-05CD-4DC8-A811-102479CE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04982761-14BB-4F74-A90A-2E6348A374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474ADF-1D1F-4B40-9B1E-333A8E57303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0577004-70DE-46A2-BF73-9AD822F29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6291F8E-D9F0-4BA6-862F-20F2D7D6B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a database to satisfy a set of requirements</a:t>
            </a:r>
          </a:p>
          <a:p>
            <a:pPr eaLnBrk="1" hangingPunct="1"/>
            <a:r>
              <a:rPr lang="en-US" altLang="en-US"/>
              <a:t>Convert an unnormalized relation to first normal form</a:t>
            </a:r>
          </a:p>
          <a:p>
            <a:pPr eaLnBrk="1" hangingPunct="1"/>
            <a:r>
              <a:rPr lang="en-US" altLang="en-US"/>
              <a:t>Convert tables from first normal form to second normal form</a:t>
            </a:r>
          </a:p>
          <a:p>
            <a:pPr eaLnBrk="1" hangingPunct="1"/>
            <a:r>
              <a:rPr lang="en-US" altLang="en-US"/>
              <a:t>Convert tables from second normal form to third normal form</a:t>
            </a:r>
          </a:p>
        </p:txBody>
      </p:sp>
      <p:sp>
        <p:nvSpPr>
          <p:cNvPr id="9221" name="Footer Placeholder 1">
            <a:extLst>
              <a:ext uri="{FF2B5EF4-FFF2-40B4-BE49-F238E27FC236}">
                <a16:creationId xmlns:a16="http://schemas.microsoft.com/office/drawing/2014/main" id="{B2EA5CAB-07F2-4962-ADBA-EE356D89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3AB7B1AD-BB32-4027-BBB3-06557B8BC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Diagrams for Database Design (continued)</a:t>
            </a:r>
          </a:p>
        </p:txBody>
      </p:sp>
      <p:pic>
        <p:nvPicPr>
          <p:cNvPr id="43011" name="Content Placeholder 2" descr="Graphic displays the Entity Relationship diagram for the TAL Distributors database with rectangles (representing entities) and lines with arrows (representing relationships).">
            <a:extLst>
              <a:ext uri="{FF2B5EF4-FFF2-40B4-BE49-F238E27FC236}">
                <a16:creationId xmlns:a16="http://schemas.microsoft.com/office/drawing/2014/main" id="{DB724DF5-6CE6-4452-BD5A-43B1CC3B5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49425"/>
            <a:ext cx="7132638" cy="3663950"/>
          </a:xfrm>
        </p:spPr>
      </p:pic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D91F017E-3F4E-4842-AE4E-DF2ED78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3AE24A-7567-42DB-AA07-D5CAE47A3F5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3013" name="Footer Placeholder 1">
            <a:extLst>
              <a:ext uri="{FF2B5EF4-FFF2-40B4-BE49-F238E27FC236}">
                <a16:creationId xmlns:a16="http://schemas.microsoft.com/office/drawing/2014/main" id="{AA6396BF-03AA-4D22-86F6-A0E3F2A4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3014" name="TextBox 3">
            <a:extLst>
              <a:ext uri="{FF2B5EF4-FFF2-40B4-BE49-F238E27FC236}">
                <a16:creationId xmlns:a16="http://schemas.microsoft.com/office/drawing/2014/main" id="{A1AD737F-9954-4509-8BED-98D37EBE4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811838"/>
            <a:ext cx="762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2-13  E-R diagram for the TAL Distributors database with rectangles and arrows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FE55E2CD-F9AA-4466-8442-89E71A7A6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Diagrams for Database Design (continued)</a:t>
            </a:r>
          </a:p>
        </p:txBody>
      </p:sp>
      <p:pic>
        <p:nvPicPr>
          <p:cNvPr id="44035" name="Content Placeholder 2" descr="Graphic displays the Entity Relationship diagram for the TAL Distributors database with rectangles (representing entities) and lines with a crow's foot (representing relationships).">
            <a:extLst>
              <a:ext uri="{FF2B5EF4-FFF2-40B4-BE49-F238E27FC236}">
                <a16:creationId xmlns:a16="http://schemas.microsoft.com/office/drawing/2014/main" id="{426CCAF4-354D-415B-AB92-08A658FB6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0"/>
            <a:ext cx="7407275" cy="3746500"/>
          </a:xfrm>
        </p:spPr>
      </p:pic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86E0A2A8-5B13-4616-B31F-DD5B265E3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1B081D-CAD5-46FE-BAFA-9079A308CB0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4037" name="Footer Placeholder 1">
            <a:extLst>
              <a:ext uri="{FF2B5EF4-FFF2-40B4-BE49-F238E27FC236}">
                <a16:creationId xmlns:a16="http://schemas.microsoft.com/office/drawing/2014/main" id="{9F30BCE6-7A21-4AF5-9AB0-5C522AA7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4038" name="TextBox 3">
            <a:extLst>
              <a:ext uri="{FF2B5EF4-FFF2-40B4-BE49-F238E27FC236}">
                <a16:creationId xmlns:a16="http://schemas.microsoft.com/office/drawing/2014/main" id="{B9350868-8419-4848-8546-8601CB06E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2-14  E-R diagram for the TAL Distributors database with a crow’s foot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>
            <a:extLst>
              <a:ext uri="{FF2B5EF4-FFF2-40B4-BE49-F238E27FC236}">
                <a16:creationId xmlns:a16="http://schemas.microsoft.com/office/drawing/2014/main" id="{B0398F21-354D-487B-A5EC-B5BA75018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Diagrams for Database Design (continued)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9A2C8BA4-14F4-4DAC-BAC6-15EB674A6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D9962C-26F6-4882-A6FC-6F720AE50A2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5060" name="Footer Placeholder 1">
            <a:extLst>
              <a:ext uri="{FF2B5EF4-FFF2-40B4-BE49-F238E27FC236}">
                <a16:creationId xmlns:a16="http://schemas.microsoft.com/office/drawing/2014/main" id="{EFD8C2D0-9788-47BF-99EB-54700C50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5061" name="TextBox 3">
            <a:extLst>
              <a:ext uri="{FF2B5EF4-FFF2-40B4-BE49-F238E27FC236}">
                <a16:creationId xmlns:a16="http://schemas.microsoft.com/office/drawing/2014/main" id="{85F2DEA0-7D5D-4169-995B-652444AB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2-15  E-R diagram for the TAL Distributors database with named relationships</a:t>
            </a:r>
          </a:p>
        </p:txBody>
      </p:sp>
      <p:pic>
        <p:nvPicPr>
          <p:cNvPr id="45062" name="Content Placeholder 4" descr="Graphic displays the Entity Relationship diagram for the TAL Distributors database with rectangles (representing entities), diamond shapes (representing relationships),  and connecting lines with labels  (representing one side of a relationship).">
            <a:extLst>
              <a:ext uri="{FF2B5EF4-FFF2-40B4-BE49-F238E27FC236}">
                <a16:creationId xmlns:a16="http://schemas.microsoft.com/office/drawing/2014/main" id="{DA02D27B-7EF5-4E0C-A3D6-BCE8B335C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663" y="1600200"/>
            <a:ext cx="6400800" cy="376872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A7728836-D371-440C-9ED7-832281589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6A4415-3689-4F11-BABB-05AC57C2CCF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95D55B-6828-4275-8FF0-A099717A3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62724D7-A664-4C4A-8683-AF9B8F189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entity</a:t>
            </a:r>
          </a:p>
          <a:p>
            <a:pPr eaLnBrk="1" hangingPunct="1"/>
            <a:r>
              <a:rPr lang="en-US" altLang="en-US"/>
              <a:t>Definition of attribute</a:t>
            </a:r>
          </a:p>
          <a:p>
            <a:pPr eaLnBrk="1" hangingPunct="1"/>
            <a:r>
              <a:rPr lang="en-US" altLang="en-US"/>
              <a:t>Definition of relationship</a:t>
            </a:r>
          </a:p>
          <a:p>
            <a:pPr eaLnBrk="1" hangingPunct="1"/>
            <a:r>
              <a:rPr lang="en-US" altLang="en-US"/>
              <a:t>Definition of relation</a:t>
            </a:r>
          </a:p>
          <a:p>
            <a:pPr eaLnBrk="1" hangingPunct="1"/>
            <a:r>
              <a:rPr lang="en-US" altLang="en-US"/>
              <a:t>Definition of functional dependence</a:t>
            </a:r>
          </a:p>
          <a:p>
            <a:pPr eaLnBrk="1" hangingPunct="1"/>
            <a:r>
              <a:rPr lang="en-US" altLang="en-US"/>
              <a:t>Definition of primary key</a:t>
            </a:r>
          </a:p>
          <a:p>
            <a:pPr eaLnBrk="1" hangingPunct="1"/>
            <a:r>
              <a:rPr lang="en-US" altLang="en-US"/>
              <a:t>Database design method</a:t>
            </a: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FC7F546D-9EE0-4716-A60F-F36A5F5F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987B5400-09CF-4E29-B370-A746035183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7CCA04-E24D-448C-8686-60CB486C258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2EA5CAF-1212-4AB9-BE2C-7C1AA15BB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088C4D6-9C63-45E8-BE4B-19D9EC7F9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  <a:p>
            <a:pPr eaLnBrk="1" hangingPunct="1"/>
            <a:r>
              <a:rPr lang="en-US" altLang="en-US"/>
              <a:t>Unnormalized (repeating groups)</a:t>
            </a:r>
          </a:p>
          <a:p>
            <a:pPr eaLnBrk="1" hangingPunct="1"/>
            <a:r>
              <a:rPr lang="en-US" altLang="en-US"/>
              <a:t>First normal form (INF)</a:t>
            </a:r>
          </a:p>
          <a:p>
            <a:pPr eaLnBrk="1" hangingPunct="1"/>
            <a:r>
              <a:rPr lang="en-US" altLang="en-US"/>
              <a:t>Second normal form (2NF)</a:t>
            </a:r>
          </a:p>
          <a:p>
            <a:pPr eaLnBrk="1" hangingPunct="1"/>
            <a:r>
              <a:rPr lang="en-US" altLang="en-US"/>
              <a:t>Third normal form (3NF)</a:t>
            </a:r>
          </a:p>
          <a:p>
            <a:pPr eaLnBrk="1" hangingPunct="1"/>
            <a:r>
              <a:rPr lang="en-US" altLang="en-US"/>
              <a:t>Entity-relationship diagram (E-R diagram)</a:t>
            </a:r>
          </a:p>
        </p:txBody>
      </p:sp>
      <p:sp>
        <p:nvSpPr>
          <p:cNvPr id="47109" name="Footer Placeholder 1">
            <a:extLst>
              <a:ext uri="{FF2B5EF4-FFF2-40B4-BE49-F238E27FC236}">
                <a16:creationId xmlns:a16="http://schemas.microsoft.com/office/drawing/2014/main" id="{61D85949-E650-490D-96D2-68586296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4F3EEDB4-3DF1-41AC-90BD-78196D768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F90F06-4D43-4BDC-A273-A4804AD12A7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B62382A-2478-466F-BF03-3046EA57F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39A39A8-EF01-49AA-AFE4-59E40091A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an entity-relationship diagram to represent the design of a database</a:t>
            </a:r>
          </a:p>
        </p:txBody>
      </p:sp>
      <p:sp>
        <p:nvSpPr>
          <p:cNvPr id="10245" name="Footer Placeholder 1">
            <a:extLst>
              <a:ext uri="{FF2B5EF4-FFF2-40B4-BE49-F238E27FC236}">
                <a16:creationId xmlns:a16="http://schemas.microsoft.com/office/drawing/2014/main" id="{643119BB-ABF5-4AF6-BE61-4146E7A5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063CF3D6-B7C5-442A-A727-9F777EA25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711380-CB93-4BA1-B35A-854A5EC3E3F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A5ACD0A-B5D0-40D7-BB7E-2BE9C7825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A58698F-B24C-4AC5-9F2B-2854D6426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design</a:t>
            </a:r>
          </a:p>
          <a:p>
            <a:pPr lvl="1" eaLnBrk="1" hangingPunct="1"/>
            <a:r>
              <a:rPr lang="en-US" altLang="en-US"/>
              <a:t>Process of determining the particular tables and columns that will comprise a database</a:t>
            </a:r>
          </a:p>
          <a:p>
            <a:pPr eaLnBrk="1" hangingPunct="1"/>
            <a:r>
              <a:rPr lang="en-US" altLang="en-US"/>
              <a:t>Must understand database concepts</a:t>
            </a:r>
          </a:p>
          <a:p>
            <a:pPr eaLnBrk="1" hangingPunct="1"/>
            <a:r>
              <a:rPr lang="en-US" altLang="en-US"/>
              <a:t>Process of normalization</a:t>
            </a:r>
          </a:p>
        </p:txBody>
      </p:sp>
      <p:sp>
        <p:nvSpPr>
          <p:cNvPr id="11269" name="Footer Placeholder 1">
            <a:extLst>
              <a:ext uri="{FF2B5EF4-FFF2-40B4-BE49-F238E27FC236}">
                <a16:creationId xmlns:a16="http://schemas.microsoft.com/office/drawing/2014/main" id="{8500A293-72B9-423E-997A-839E79CA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0677C0A6-3FB0-4DCE-838A-1A6F5433E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43427-1566-498A-A656-B62FEC9119D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9AE4F9-E27B-4022-A442-C19D9942D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Concepts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6E4177A-9F9A-43DF-A614-E5F0F36A9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Entity</a:t>
            </a:r>
          </a:p>
          <a:p>
            <a:pPr eaLnBrk="1" hangingPunct="1"/>
            <a:r>
              <a:rPr lang="en-US" altLang="en-US"/>
              <a:t>Attribute</a:t>
            </a:r>
          </a:p>
          <a:p>
            <a:pPr eaLnBrk="1" hangingPunct="1"/>
            <a:r>
              <a:rPr lang="en-US" altLang="en-US"/>
              <a:t>Relationship</a:t>
            </a:r>
          </a:p>
          <a:p>
            <a:pPr eaLnBrk="1" hangingPunct="1"/>
            <a:r>
              <a:rPr lang="en-US" altLang="en-US"/>
              <a:t>Functional dependence</a:t>
            </a:r>
          </a:p>
          <a:p>
            <a:pPr eaLnBrk="1" hangingPunct="1"/>
            <a:r>
              <a:rPr lang="en-US" altLang="en-US"/>
              <a:t>Primary key</a:t>
            </a:r>
          </a:p>
        </p:txBody>
      </p:sp>
      <p:sp>
        <p:nvSpPr>
          <p:cNvPr id="12293" name="Footer Placeholder 1">
            <a:extLst>
              <a:ext uri="{FF2B5EF4-FFF2-40B4-BE49-F238E27FC236}">
                <a16:creationId xmlns:a16="http://schemas.microsoft.com/office/drawing/2014/main" id="{F57DE4BA-FDA1-4666-B491-1AA56F6A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46A0502D-C985-4170-884B-F0D6B27DD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5AC0AA-9E4B-42D0-BC22-2B217E23537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25780DB-469E-477F-A247-325D66F3F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4E68506-22CE-41F1-B045-1D1D9E96A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/>
              <a:t>A collection of tables</a:t>
            </a:r>
          </a:p>
          <a:p>
            <a:pPr eaLnBrk="1" hangingPunct="1"/>
            <a:r>
              <a:rPr lang="en-US" altLang="en-US"/>
              <a:t>Tables in TAL Distributors Database</a:t>
            </a:r>
          </a:p>
          <a:p>
            <a:pPr lvl="1" eaLnBrk="1" hangingPunct="1"/>
            <a:r>
              <a:rPr lang="en-US" altLang="en-US"/>
              <a:t>Rep</a:t>
            </a:r>
          </a:p>
          <a:p>
            <a:pPr lvl="1" eaLnBrk="1" hangingPunct="1"/>
            <a:r>
              <a:rPr lang="en-US" altLang="en-US"/>
              <a:t>Customer</a:t>
            </a:r>
          </a:p>
          <a:p>
            <a:pPr lvl="1" eaLnBrk="1" hangingPunct="1"/>
            <a:r>
              <a:rPr lang="en-US" altLang="en-US"/>
              <a:t>Orders</a:t>
            </a:r>
          </a:p>
          <a:p>
            <a:pPr lvl="1" eaLnBrk="1" hangingPunct="1"/>
            <a:r>
              <a:rPr lang="en-US" altLang="en-US"/>
              <a:t>Item</a:t>
            </a:r>
          </a:p>
          <a:p>
            <a:pPr lvl="1" eaLnBrk="1" hangingPunct="1"/>
            <a:r>
              <a:rPr lang="en-US" altLang="en-US"/>
              <a:t>Order_Line</a:t>
            </a:r>
          </a:p>
        </p:txBody>
      </p:sp>
      <p:sp>
        <p:nvSpPr>
          <p:cNvPr id="13317" name="Footer Placeholder 1">
            <a:extLst>
              <a:ext uri="{FF2B5EF4-FFF2-40B4-BE49-F238E27FC236}">
                <a16:creationId xmlns:a16="http://schemas.microsoft.com/office/drawing/2014/main" id="{A21CBAD7-5375-4719-8640-6C47FD8F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18353DCC-7537-495F-BF78-8B7B120FE8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398580-E1F6-4857-8020-F30030F8A19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4443CFD-3BD9-4ACE-8F58-593EBFF0A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Entities, Attributes, and Relationships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EDE3DA6-36EB-4DD9-BEA8-3B29FF472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Entity (like a noun)</a:t>
            </a:r>
          </a:p>
          <a:p>
            <a:pPr lvl="1" eaLnBrk="1" hangingPunct="1"/>
            <a:r>
              <a:rPr lang="en-US" altLang="en-US"/>
              <a:t>A person, place, thing, or event</a:t>
            </a:r>
          </a:p>
          <a:p>
            <a:pPr eaLnBrk="1" hangingPunct="1"/>
            <a:r>
              <a:rPr lang="en-US" altLang="en-US"/>
              <a:t>Attribute (like an adjective or adverb)</a:t>
            </a:r>
          </a:p>
          <a:p>
            <a:pPr lvl="1" eaLnBrk="1" hangingPunct="1"/>
            <a:r>
              <a:rPr lang="en-US" altLang="en-US"/>
              <a:t>Property of an entity</a:t>
            </a:r>
          </a:p>
          <a:p>
            <a:pPr eaLnBrk="1" hangingPunct="1"/>
            <a:r>
              <a:rPr lang="en-US" altLang="en-US"/>
              <a:t>Relationship</a:t>
            </a:r>
          </a:p>
          <a:p>
            <a:pPr lvl="1" eaLnBrk="1" hangingPunct="1"/>
            <a:r>
              <a:rPr lang="en-US" altLang="en-US"/>
              <a:t>Association between entities</a:t>
            </a:r>
          </a:p>
        </p:txBody>
      </p:sp>
      <p:sp>
        <p:nvSpPr>
          <p:cNvPr id="14341" name="Footer Placeholder 1">
            <a:extLst>
              <a:ext uri="{FF2B5EF4-FFF2-40B4-BE49-F238E27FC236}">
                <a16:creationId xmlns:a16="http://schemas.microsoft.com/office/drawing/2014/main" id="{C0EF9D85-3CDC-4AF1-BDCE-56A6BAA8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7BAAED72-1FC4-4702-9208-810AA8404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125BC6-566F-404B-A4C6-1DA326F576C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086DE49-E27A-4F7D-8D13-8B6824205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Entities, Attributes, and Relationships</a:t>
            </a:r>
            <a:r>
              <a:rPr lang="en-US" altLang="en-US" sz="4000"/>
              <a:t> (continued)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9F790E9-96A9-4775-B62D-D78136E95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One-to-many relationship</a:t>
            </a:r>
          </a:p>
          <a:p>
            <a:pPr lvl="1" eaLnBrk="1" hangingPunct="1"/>
            <a:r>
              <a:rPr lang="en-US" altLang="en-US"/>
              <a:t>One rep is related to many customers</a:t>
            </a:r>
          </a:p>
          <a:p>
            <a:pPr lvl="1" eaLnBrk="1" hangingPunct="1"/>
            <a:r>
              <a:rPr lang="en-US" altLang="en-US"/>
              <a:t>Implement by having a common column in two or more tables</a:t>
            </a:r>
          </a:p>
          <a:p>
            <a:pPr lvl="2" eaLnBrk="1" hangingPunct="1"/>
            <a:r>
              <a:rPr lang="en-US" altLang="en-US"/>
              <a:t>REP_NUM is a column in the CUSTOMER table and the REP table</a:t>
            </a:r>
          </a:p>
          <a:p>
            <a:pPr eaLnBrk="1" hangingPunct="1"/>
            <a:r>
              <a:rPr lang="en-US" altLang="en-US"/>
              <a:t>Repeating groups</a:t>
            </a:r>
          </a:p>
          <a:p>
            <a:pPr lvl="1" eaLnBrk="1" hangingPunct="1"/>
            <a:r>
              <a:rPr lang="en-US" altLang="en-US"/>
              <a:t>Multiple entries in an individual location</a:t>
            </a:r>
          </a:p>
        </p:txBody>
      </p:sp>
      <p:sp>
        <p:nvSpPr>
          <p:cNvPr id="15365" name="Footer Placeholder 1">
            <a:extLst>
              <a:ext uri="{FF2B5EF4-FFF2-40B4-BE49-F238E27FC236}">
                <a16:creationId xmlns:a16="http://schemas.microsoft.com/office/drawing/2014/main" id="{9463DB91-DD79-439E-AB9D-00C0C512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614</TotalTime>
  <Words>2736</Words>
  <Application>Microsoft Office PowerPoint</Application>
  <PresentationFormat>On-screen Show (4:3)</PresentationFormat>
  <Paragraphs>232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Times New Roman</vt:lpstr>
      <vt:lpstr>Default Design</vt:lpstr>
      <vt:lpstr>Theme1</vt:lpstr>
      <vt:lpstr>2_Default Design</vt:lpstr>
      <vt:lpstr>1_Default Design</vt:lpstr>
      <vt:lpstr>3_Default Design</vt:lpstr>
      <vt:lpstr>A Guide to SQL, Ninth Edition</vt:lpstr>
      <vt:lpstr>Objectives</vt:lpstr>
      <vt:lpstr>Objectives (continued)</vt:lpstr>
      <vt:lpstr>Objectives (continued)</vt:lpstr>
      <vt:lpstr>Introduction</vt:lpstr>
      <vt:lpstr>Database Concepts</vt:lpstr>
      <vt:lpstr>Relational Database</vt:lpstr>
      <vt:lpstr>Entities, Attributes, and Relationships</vt:lpstr>
      <vt:lpstr>Entities, Attributes, and Relationships (continued)</vt:lpstr>
      <vt:lpstr>Entities, Attributes, and Relationships (continued)</vt:lpstr>
      <vt:lpstr>Entities, Attributes, and Relationships (continued)</vt:lpstr>
      <vt:lpstr>Entities, Attributes, and Relationships (continued)</vt:lpstr>
      <vt:lpstr>Entities, Attributes, and Relationships (continued)</vt:lpstr>
      <vt:lpstr>Functional Dependence</vt:lpstr>
      <vt:lpstr>Functional Dependence (continued)</vt:lpstr>
      <vt:lpstr>Primary Keys</vt:lpstr>
      <vt:lpstr>Database Design</vt:lpstr>
      <vt:lpstr>Design Method</vt:lpstr>
      <vt:lpstr>Database Design Requirements</vt:lpstr>
      <vt:lpstr>Database Design Process Example</vt:lpstr>
      <vt:lpstr>Normalization</vt:lpstr>
      <vt:lpstr>Normalization (continued)</vt:lpstr>
      <vt:lpstr>First Normal Form</vt:lpstr>
      <vt:lpstr>Second Normal Form</vt:lpstr>
      <vt:lpstr>Second Normal Form (continued)</vt:lpstr>
      <vt:lpstr>Second Normal Form (continued)</vt:lpstr>
      <vt:lpstr>Third Normal Form</vt:lpstr>
      <vt:lpstr>Third Normal Form (continued)</vt:lpstr>
      <vt:lpstr>Diagrams for Database Design</vt:lpstr>
      <vt:lpstr>Diagrams for Database Design (continued)</vt:lpstr>
      <vt:lpstr>Diagrams for Database Design (continued)</vt:lpstr>
      <vt:lpstr>Diagrams for Database Design (continued)</vt:lpstr>
      <vt:lpstr>Summary</vt:lpstr>
      <vt:lpstr>Summary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Course Technology</dc:creator>
  <cp:lastModifiedBy>John Long</cp:lastModifiedBy>
  <cp:revision>35</cp:revision>
  <dcterms:created xsi:type="dcterms:W3CDTF">2005-10-30T01:54:59Z</dcterms:created>
  <dcterms:modified xsi:type="dcterms:W3CDTF">2020-01-16T19:51:33Z</dcterms:modified>
</cp:coreProperties>
</file>