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675" r:id="rId3"/>
    <p:sldMasterId id="2147483687" r:id="rId4"/>
    <p:sldMasterId id="2147483699" r:id="rId5"/>
  </p:sldMasterIdLst>
  <p:notesMasterIdLst>
    <p:notesMasterId r:id="rId41"/>
  </p:notesMasterIdLst>
  <p:sldIdLst>
    <p:sldId id="306" r:id="rId6"/>
    <p:sldId id="258" r:id="rId7"/>
    <p:sldId id="259" r:id="rId8"/>
    <p:sldId id="307" r:id="rId9"/>
    <p:sldId id="260" r:id="rId10"/>
    <p:sldId id="261" r:id="rId11"/>
    <p:sldId id="262" r:id="rId12"/>
    <p:sldId id="264" r:id="rId13"/>
    <p:sldId id="266" r:id="rId14"/>
    <p:sldId id="270" r:id="rId15"/>
    <p:sldId id="275" r:id="rId16"/>
    <p:sldId id="278" r:id="rId17"/>
    <p:sldId id="280" r:id="rId18"/>
    <p:sldId id="282" r:id="rId19"/>
    <p:sldId id="301" r:id="rId20"/>
    <p:sldId id="283" r:id="rId21"/>
    <p:sldId id="285" r:id="rId22"/>
    <p:sldId id="286" r:id="rId23"/>
    <p:sldId id="287" r:id="rId24"/>
    <p:sldId id="302" r:id="rId25"/>
    <p:sldId id="288" r:id="rId26"/>
    <p:sldId id="289" r:id="rId27"/>
    <p:sldId id="310" r:id="rId28"/>
    <p:sldId id="291" r:id="rId29"/>
    <p:sldId id="311" r:id="rId30"/>
    <p:sldId id="312" r:id="rId31"/>
    <p:sldId id="294" r:id="rId32"/>
    <p:sldId id="303" r:id="rId33"/>
    <p:sldId id="313" r:id="rId34"/>
    <p:sldId id="295" r:id="rId35"/>
    <p:sldId id="304" r:id="rId36"/>
    <p:sldId id="305" r:id="rId37"/>
    <p:sldId id="314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8" autoAdjust="0"/>
    <p:restoredTop sz="94343" autoAdjust="0"/>
  </p:normalViewPr>
  <p:slideViewPr>
    <p:cSldViewPr>
      <p:cViewPr varScale="1">
        <p:scale>
          <a:sx n="61" d="100"/>
          <a:sy n="61" d="100"/>
        </p:scale>
        <p:origin x="72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F766FBF-D697-4967-9A50-7D5844B3FB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5B8B8D3-1721-47D0-BDD4-5AF19C3AAB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BB405CD3-EEEB-409F-B4E5-C15C042A33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3F90083F-1A27-415F-8317-1E2EFCA627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A7DAB7D9-AD87-4E7F-9562-90B486227B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4E9232A9-E016-4412-B295-F382E10CC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008EBF-2A20-4773-A6EB-2E898AD01A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847350B8-FAF3-4882-B60E-36520D451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4DD9A1-FB25-409B-800D-137792DA8A50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id="{4477B7C5-E5A3-4308-8783-EF0A0C46BD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4C15618-AD29-4482-87E0-7265539834FD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40525CA6-7E1F-4604-B032-B54C448A6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BCD8B364-181D-40A2-8CF3-0292E8990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D45C5A-4D83-410D-ACDC-D63109B80C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075845-099F-4B7B-91AF-9281E7B641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5E65E-26E5-4D40-AC15-F0165BD053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35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69D46F-7A6F-49A6-AAC5-3D3BEFE6A4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AD124E-B540-47B9-BC98-42C441718E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24B61-7294-4242-B358-5B9ACD5E4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8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048512-CBDA-4105-B96A-191147B941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9F2DB3-F443-4186-BFCE-6207789F7D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847A2-A0B5-4448-A416-0D15CCE4D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128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95CF7A-5FDC-4961-BA6B-E0BAE4C6B8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D31FC0-276B-49BE-BA29-8B9B67AED9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9836-130C-4A44-A77F-8A68182A07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75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AACF9F-80A7-48A1-B87D-92AA541149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E09D05-F3D1-4B1E-9A71-6F544CC6B3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64B7B-27CE-4FEB-B3AB-A7928CF67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7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B0647-B66F-4C67-8524-234358CD3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E2464-5BD3-47B4-A884-1573E5A2CA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4F27A-7411-43CE-839F-BCCE1124E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91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E14D00-8467-4061-A23C-61A6DAC7A8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3BC9F2-13D6-4DCE-A8FA-5775A79C7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7EEB7-C229-4688-9885-683D54031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3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7748CA-F176-4400-9006-6925E07251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957DFB-336E-424D-9A0A-064F543669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B2DB6-AC05-4E85-8EDA-E14B1B557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424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F773CB-54F2-487D-A936-059808E894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F22D07-EA6B-4F23-A311-FB3A33ED65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F0B91-9ED8-42F9-B544-0E459590E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412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A62FA-172A-4849-BE7A-9CE81F88C9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B6EC8-852D-4101-9903-9D479E2D38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5C7F5-4367-468C-AA53-2F3FD8766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766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191F16-7D58-4531-9BE3-E1FF35B832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E8B806B-368B-4603-923E-1C283F5736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B492B-14DE-440B-AD8F-7562F9AA8B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8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F54A6-CD02-4919-A4B0-9361F05776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9088" y="6305550"/>
            <a:ext cx="7072312" cy="476250"/>
          </a:xfrm>
        </p:spPr>
        <p:txBody>
          <a:bodyPr/>
          <a:lstStyle>
            <a:lvl1pPr algn="l">
              <a:defRPr sz="900"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B603-8C26-4853-9F74-50936FCF65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43800" y="6245225"/>
            <a:ext cx="1143000" cy="476250"/>
          </a:xfrm>
        </p:spPr>
        <p:txBody>
          <a:bodyPr/>
          <a:lstStyle>
            <a:lvl1pPr>
              <a:defRPr/>
            </a:lvl1pPr>
          </a:lstStyle>
          <a:p>
            <a:fld id="{BD2788A6-3443-4B4B-B283-A12F921AB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319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739676-9634-42BE-A1BF-AB90AF24A6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475B15-AB91-482D-8F2D-6DDE39BE10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F3276-727D-4BB8-B00F-F98AC149E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43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4BB60C-5F4F-4E6E-8157-7C1B8DB97A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8F253A6-4168-4EE8-A557-B54374DF28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D8085-7A38-438D-9AEE-5D0E99F6E0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486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D9641-F02C-4E1F-AC96-BF1F41CBF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801C79-233C-4AAF-88FD-1A65A4279C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4742E-DCAA-4D65-8366-FB89A5B41C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466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79157-0A10-4EBB-BCD1-1D7D352C8F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CA451A-BFC8-4010-B01D-46DABEEAE6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577DC-BAE4-4665-A04E-CCC11807E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850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8D6E07-2926-486F-A141-DBCE1C945B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CD7FF-04BB-4360-B24C-DC68CDBF0E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01758-C73E-49DA-A8B0-EE5C974A8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5897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24A1B1-1168-4E76-A87C-144DCD939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4EB1C1-3347-4085-9BAB-FF3AA65AC9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BE82B-E478-4951-B22F-209CA971A2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388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765472-5C6B-44B6-AD65-62A9A8379F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7A978D-D2FB-4507-8D5C-4713DC42D1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D00ED2-5D29-4920-825B-506F411A56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26389-6DF2-4ABA-8294-CEC5ACD215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302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C0A2BE-8E8E-4AF4-A748-D0D8ABCF3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64849F-249A-4EB2-B65E-A739C563E6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63276D-435E-4B4D-A1FD-82674E04D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A3834-4515-41A2-BDD5-D576EE5F0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741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09898C-DF8A-4B42-BCBE-08869AC5FA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2BF94C-DE90-44D2-8332-12334BFA97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3FEF4E-796B-4374-824F-90064FCF9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1F77D4-3313-4FCF-88A9-25E1A2B49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338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8080A-777C-473A-BD50-54C21E3BB9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B3BE7-253D-4FCA-B647-1170DA8DFA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12B78-4477-4B24-BAD2-A950B7F4E9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7CD72-1D70-4A76-9F45-E901BC056F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15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03899C-DF74-4AF2-8A33-FD95B203D2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245225"/>
            <a:ext cx="1676400" cy="476250"/>
          </a:xfrm>
        </p:spPr>
        <p:txBody>
          <a:bodyPr/>
          <a:lstStyle>
            <a:lvl1pPr>
              <a:defRPr/>
            </a:lvl1pPr>
          </a:lstStyle>
          <a:p>
            <a:fld id="{DD723576-C3FE-48F6-A15E-0D4F59456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4415798-3842-48EE-AE10-BC88F6BF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550" y="6234113"/>
            <a:ext cx="6705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1" hangingPunct="1">
              <a:spcBef>
                <a:spcPct val="0"/>
              </a:spcBef>
              <a:buFontTx/>
              <a:buNone/>
              <a:defRPr sz="900">
                <a:solidFill>
                  <a:srgbClr val="22222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8481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12A7D2-707D-46C9-B494-0F3EF6C18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66574-6363-4438-BD79-2C580A8E3F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725535-44E7-4EEF-A403-B87D808482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866B3-5567-449D-AB1B-377293884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45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253ECE2-01BE-490F-8D96-3F7434844D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576F2E-D32E-4917-84D4-AE7047BA3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06E2C9-62FD-4F9E-BB9E-02DA2BCBA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27322-A2EE-401F-AD9C-EF807D14FE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578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7164CC-48F4-4ADB-884A-D0C0FEB62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36D937F-82D7-4453-B186-334689247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0741CF-581F-45C3-8ECA-09B3BAE58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2889F4-79AD-44FE-A16A-9C8CD1EEF7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323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47E0A-5BFD-4663-AA53-DC98236DAE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6FD60-20C4-4042-BB61-D869CB4444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96369D-40FF-4D92-8E32-08F611F15B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D30DC-50BB-4B59-9E5D-00FFED0965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194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5D736-0EAF-445F-ADB9-F4AA3DB9E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0AA0E-2EE9-4404-98E3-5CD7BCAE67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8A84F-0204-49BE-A600-AD45C3C03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5F1AC-1501-4CFF-BC03-4C8A9B1895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521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C01224-188D-4AA1-8E24-02EFF006A4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F13F18-1BA4-4DDC-B767-B2D10A4830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4CAFFD-2980-4EB8-A788-CE16FE06C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0FF31-5F31-45F0-934D-B5F3BEC44D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00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88E9EC-1923-4FE9-9F11-A9CC942000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715186-C1D4-4815-A414-80049B6EC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D63CB3-3285-4A0D-88D1-DB57E9490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29178-DBBD-4CCA-BF1C-C9306C04C6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460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F79267-9712-451E-9BEE-AC5724B0ED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88A414-1659-4FD1-97F3-9E840426BB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581018-E557-4283-93E1-08438CDFB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32D60-6F4E-451D-8C69-B31E3653F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665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5E3D1A-9CDD-4703-B5E3-3F875E307C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D2C6F4-C203-4F7A-BBB0-CA77EECA32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16A6D3-7208-4EBC-8905-7E2D16BA2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83B19-1AC4-43F3-8B37-3C8000C51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2537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898CDC-B3B1-49AF-B82F-04D717172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086CD0-DB5A-4525-8212-95934C139A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AA9FDC-DE5C-4508-B105-A3A716A008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D6EE5-A5B2-44DD-8457-86C0B21F5D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8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5F3F2C-C103-48BD-B500-74ADE22F73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E3A4E-FA4D-44B4-A3C8-C2001E2656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DDFC5-C700-452B-A776-6B6CD6928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82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CF397-C203-4345-9AC4-5A8643C69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1AC19-A2C8-4F90-AB57-6483318AD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49B400-1755-4AA4-9AF7-D485580D34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B7367-7A60-4502-A084-7443D6258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3018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2A2247-04EE-4A4F-BF77-C46DA3DE2F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E384A3-2E07-4B0E-86A6-6DB52A6DB5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A4035A2-9BA7-4CDD-B7A1-BC4DAC939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83768-7E49-45E2-B8D2-44F8F869E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2414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8A7F71-89B1-4EFC-82C1-73D1A649A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538936-415F-4088-9C5D-EB44BFEAB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436BC6-95E2-478A-ADA9-D1990BBE4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135E0-77AF-40EC-B010-3AA902460D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0350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ABF6AB-D237-4605-8BB0-205A75646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89DA51-B8C9-4C26-B814-87613AAD1E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DDE1D7-FC2D-4116-9FE9-F38D9F604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2ED98-C8E4-4E8D-B5B7-55C42786FE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9375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EA5677-6C1E-4614-B383-D3EC5B2269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6EAE1-1160-413E-AF46-082A229F8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CB8ED7-361D-49A8-A07F-68513917D3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B7DE32-407D-443A-B20B-46F1DD54E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4689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2F066-F910-483B-A11D-0482A7D716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CE2A7-0D27-4B25-BBEC-E19F0AAFA6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76D8B-629E-4102-8718-D41AF6EECA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FCFC0-FB6C-46A3-9CF0-FF681A774C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7493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C00A5E-E511-47E4-B078-DD1A645EF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775E42-7D2F-4B9E-9A9A-6673CD4A4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77ABDB-815B-4225-A25E-0E739D787E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64447-E8F2-45D2-9B7A-14021BA436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3330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0DFF0D-A8AC-42B7-9AD1-09A291B653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C6D5D1-DEBF-42A3-8CFE-D6E9E2850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A0CEAC-C7B8-43C7-93B2-B487079A7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CDFF1-E8A1-44D8-94D6-BC20047E0A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9198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41CCE4-C4C8-439B-B642-CBAC297929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2FDBB3-9763-4B61-A3AA-A0783FC303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E37E2-6B60-49DD-AB11-10A2A69A57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8766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D77BE6-931C-4E5B-B00A-BF4B358014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1F76AC-6DD3-4CEC-8610-6457EB5D51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1F2D6-0679-4042-8625-50F7EAA01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6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7529873-2B47-4509-B05F-54D3207253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EE161B6-1DB0-4BFC-8A40-6D2A731CC8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20540-5B9C-49FE-AA8E-502A442271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6624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60C2ED-E24E-4A72-BDCD-EB6AB35DA9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0343D7-BC48-4A67-8085-7A6E4884CB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091D0-410F-434F-A6CF-771DDC2202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681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FCB5EB-9D9D-4BE0-8341-8FCC58FB3F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2C3DDE-C566-4A30-9D74-DA3C57604F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3E22B-0A6E-4FBE-8E14-9C8A42EBC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7240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17C080-593A-4A27-A8EE-26B82F394C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0F0A023-F7D4-480D-9B9A-BA9F17887C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87815-AEEF-4903-BA53-E8CDD5E229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9232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2B975D-0F2A-4FF4-AEBF-C8F82BEC95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AC63E2-4360-4406-AE5E-0AEE96FFCF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490EA-DF70-4EB0-84F3-52F0DBB61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5850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93F0EE-A3EE-43E0-9F43-30E6C4C155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4B7AF88-DC73-44A8-ABE6-6DA36C8397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49A4D-0250-43BA-BFF9-06E7EDFA8C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255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B30618-7BA8-4B39-A240-56AAF4A71E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5198FE-EC2A-4712-9BF7-4DD7F73E76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2C2F1-8951-433A-B4B6-D5CF2A35B9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5258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A9201D-9867-4A52-844E-BD2F6F116F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646EBE-1F0E-4020-AEC7-43F83F3E1D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DFFD2-14BE-4C1A-BBC2-EA030F334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7949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5D0A85-45C7-4FF6-95CF-346C885107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8A4ED8-B084-4322-B508-FCE8521122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88F8A-11D8-4272-882A-6B95A8850D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4373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C64D9D-4D91-4FAB-BF50-B3F1531A7B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354E58-7D4C-435D-87E2-DC16CD3FA9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1B61B7-1B97-4984-9B69-7611587FE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77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752169-B195-4F39-B66D-E4C8F661E2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A51DA9-E6BE-4DBC-B178-23583448DD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17A34-ABD5-49F7-949F-6C22975C11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81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21C014E-84FD-4A1D-8C84-D50207A62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7341B5A-99B9-4303-A8EC-879A977C53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FCD4A-4E88-46EF-80EA-6967BF72F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29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8C448C-DF6F-4B91-8759-D6F6FEAB68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EAD450-85BA-4699-BF9E-C2E09A4072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55101-BE6D-45C8-8A9A-63942A8F81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1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18D25C-0339-428F-8400-F1FBBF5196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38AB81-45F5-4FEA-AA91-ED935504F2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73323-D6D0-4337-B4B5-043E4FF8B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78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3D853D-68D3-4BB4-B528-D4F3BD7C7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328A18-2504-4D2A-A858-9863C7084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46830C7-6725-452E-9AF2-6F71EC44B9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088" y="63055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8A2BBC-E1FF-442A-AB3F-31C3629913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9FA816-E0EB-4F26-937F-606B569FC9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4019" r:id="rId2"/>
    <p:sldLayoutId id="2147484020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E3280CB-4FF0-4E3F-B7F8-69B98AD7F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4B2BDCD-C083-4D23-A83D-2138FA3D1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AA3AF9-753F-4D4A-8139-99E823BB67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DE5EFD-65F8-4DF1-A4D6-57B793BDB7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886C1319-1FF6-48DD-AECE-C70DDBF6D3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85794E-76F9-4596-98F8-DAB2C19D8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F5C74AC-7C4F-4B02-840D-DBBBB4396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461968E-4A42-4F62-A8A0-92BDD98728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0BBB52-8C6B-4409-9F90-D3F2CE7723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A8EAC8-AB03-433C-B13F-7E55E7C9D6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5A363121-486F-4444-96AA-8603C21393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6AAE1E-1FB4-4A27-837B-EC6C2CB6F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B838AC-77C9-4B9C-92D2-E409AA72B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CA5E94-805D-4E63-82FD-1C14F0974C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ACD6532-B44E-4607-ACE7-4D40DC0DA6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8B289A-080F-4EC7-81F4-015075A65D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89B41FA1-5750-40A1-B23E-1E9B8EF962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5243C6-6E22-48D6-AA1D-0722DA8EA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0F93F0C-75DF-4434-8D79-E0A9A1498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B7098A65-9C41-4CB0-B7D2-62B9208681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134DBBD8-1373-49DF-B81C-B66325F9F6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CEF7AA-D01D-452E-837E-8F6170461B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C9952C41-D7E5-4451-A871-C54BC905A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A Guide to SQL, Ninth Edition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E99932A6-DBB9-4B8A-978E-FC23B102F9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Chapter Four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Single-Table 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4C74DB8-97C1-4479-8FE7-A798391E2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Compound Conditions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151B0B7-91AA-432B-9FC6-8F4B280742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b="1"/>
              <a:t>Compound conditions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3000"/>
              <a:t>Connect two or more simple conditions with AND, OR, and NOT operators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AND operator: all simple conditions are true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OR operator: any simple condition is true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NOT operator: reverses the truth of the original condition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5C34D6E2-F142-4AD3-8168-5777B40BD9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DF3C6E-7CE6-4516-A140-69363D6EB1B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2533" name="Footer Placeholder 1">
            <a:extLst>
              <a:ext uri="{FF2B5EF4-FFF2-40B4-BE49-F238E27FC236}">
                <a16:creationId xmlns:a16="http://schemas.microsoft.com/office/drawing/2014/main" id="{90E0F14F-87BB-497F-A166-BAE7EA78A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60FD863-8ECF-4E4A-BA78-95263290C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BETWEEN Operator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DDFAF36-3077-46A5-9456-901462B66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/>
              <a:t>Use instead of AND operator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/>
              <a:t>Use when searching a range of values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/>
              <a:t>Makes SELECT commands simpler to construct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/>
              <a:t>Inclusive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500"/>
              <a:t>When using BETWEEN 2000 and 5000, values of 2000 or 5000 would be true</a:t>
            </a:r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395748A7-E536-49B8-8A53-616DF33FDC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C1E647-866F-47C5-A720-8F389B0DC0F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6629" name="Footer Placeholder 1">
            <a:extLst>
              <a:ext uri="{FF2B5EF4-FFF2-40B4-BE49-F238E27FC236}">
                <a16:creationId xmlns:a16="http://schemas.microsoft.com/office/drawing/2014/main" id="{25B0742B-A833-47F6-B87D-A4AE7159DD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9758E2E-966D-4FD6-8C35-DE0230139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Computed Columns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402B034-B119-481B-A24B-99B0168CD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altLang="en-US" sz="2800"/>
              <a:t>Computed column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altLang="en-US" sz="2600"/>
              <a:t>Does not exist in the database but is computed using data in existing columns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800"/>
              <a:t>Arithmetic operators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altLang="en-US" sz="2500"/>
              <a:t>+ for addition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altLang="en-US" sz="2500"/>
              <a:t>- for subtraction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altLang="en-US" sz="2500"/>
              <a:t>* for multiplication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altLang="en-US" sz="2500"/>
              <a:t>/ for division</a:t>
            </a: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968853CD-9548-4243-97EF-C56CF2A78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D86189-E57E-45C9-B4D4-FE4A0DC98E5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8677" name="Footer Placeholder 1">
            <a:extLst>
              <a:ext uri="{FF2B5EF4-FFF2-40B4-BE49-F238E27FC236}">
                <a16:creationId xmlns:a16="http://schemas.microsoft.com/office/drawing/2014/main" id="{69BD315C-6035-4550-8730-41B2C91F82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9AECD54-9D6A-4240-9DEB-54E8DD207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LIKE Operator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C94F3D7-89C0-4F40-89FE-5510A9613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/>
              <a:t>Used for pattern matching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/>
              <a:t>LIKE %Columbus% will retrieve data with those characters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500"/>
              <a:t>“123 Columbus” or “Columbusia”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/>
              <a:t>Underscore (_) represents any single character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500"/>
              <a:t>“T_M” for TIM or TOM or T3M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6C02D872-C6D1-4CC9-9175-8F7E91330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FB55FA-9599-4C3C-9347-DD18AB0F2CE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1749" name="Footer Placeholder 1">
            <a:extLst>
              <a:ext uri="{FF2B5EF4-FFF2-40B4-BE49-F238E27FC236}">
                <a16:creationId xmlns:a16="http://schemas.microsoft.com/office/drawing/2014/main" id="{A35CB839-BF27-4AD6-A84A-202B5643B6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D4BF81C-3612-4015-BF98-68B88A23A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A03182B-85D8-4EEE-B62E-CA0D514CD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800"/>
              <a:t>By default, no defined order in which results are displayed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/>
              <a:t>Use ORDER BY clause to list data in a specific order</a:t>
            </a:r>
          </a:p>
          <a:p>
            <a:pPr eaLnBrk="1" hangingPunct="1">
              <a:spcBef>
                <a:spcPct val="70000"/>
              </a:spcBef>
            </a:pPr>
            <a:endParaRPr lang="en-US" altLang="en-US"/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3E700086-CCC5-4AFC-B4B3-8E4F0BF0B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79511F-236C-458A-A41C-946CB4FC675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4821" name="Footer Placeholder 1">
            <a:extLst>
              <a:ext uri="{FF2B5EF4-FFF2-40B4-BE49-F238E27FC236}">
                <a16:creationId xmlns:a16="http://schemas.microsoft.com/office/drawing/2014/main" id="{14D35FE6-56C0-49FE-BA53-B31E632DF6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9FA5C80-F93F-4343-8A0A-056A2F3EC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ORDER BY Clause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679EE97-A0F4-472B-AD54-AADA679AC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 key or key</a:t>
            </a:r>
          </a:p>
          <a:p>
            <a:pPr lvl="1" eaLnBrk="1" hangingPunct="1"/>
            <a:r>
              <a:rPr lang="en-US" altLang="en-US"/>
              <a:t>Column on which data is to be sorted</a:t>
            </a:r>
          </a:p>
          <a:p>
            <a:pPr eaLnBrk="1" hangingPunct="1"/>
            <a:r>
              <a:rPr lang="en-US" altLang="en-US"/>
              <a:t>Ascending is default sort order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5F4B0BD2-24E7-49D1-A2A5-AD4616D39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6D4B21-9030-4E96-8FDB-D102463354C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5845" name="Footer Placeholder 1">
            <a:extLst>
              <a:ext uri="{FF2B5EF4-FFF2-40B4-BE49-F238E27FC236}">
                <a16:creationId xmlns:a16="http://schemas.microsoft.com/office/drawing/2014/main" id="{5F9E789F-E1A5-49E8-8B9C-BD06EE577E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14E9464-527C-4C7B-A85E-B912B0985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Additional Sorting Options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A65F64F-80E5-42CC-AFB9-6D05577AD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Possible to sort data by more than one key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b="1"/>
              <a:t>Major sort key</a:t>
            </a:r>
            <a:r>
              <a:rPr lang="en-US" altLang="en-US" sz="2800"/>
              <a:t> and </a:t>
            </a:r>
            <a:r>
              <a:rPr lang="en-US" altLang="en-US" sz="2800" b="1"/>
              <a:t>minor sort key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List sort keys in order of importance in the ORDER BY clause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For descending order sort, use DESC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4CCC8424-BEC1-4F88-8BC0-C3B621F8F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C50F99-D5ED-4C8D-A275-3AC04C48941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6869" name="Footer Placeholder 1">
            <a:extLst>
              <a:ext uri="{FF2B5EF4-FFF2-40B4-BE49-F238E27FC236}">
                <a16:creationId xmlns:a16="http://schemas.microsoft.com/office/drawing/2014/main" id="{FC2BFACC-07E8-4308-8E92-5BA1D006A2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360B1CC-7F7D-45D7-A2C7-872CA8786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Functions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7CF7AE3F-7768-4771-8414-BC7F59295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4833A3-239E-41DA-B955-5C154305D1C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D241653-632F-4BA1-9879-8278877F0B0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417638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Aggregate functions</a:t>
            </a:r>
          </a:p>
          <a:p>
            <a:pPr lvl="1" eaLnBrk="1" hangingPunct="1"/>
            <a:r>
              <a:rPr lang="en-US" altLang="en-US" sz="2400" dirty="0"/>
              <a:t> </a:t>
            </a:r>
            <a:r>
              <a:rPr lang="en-US" altLang="en-US" sz="2600" dirty="0"/>
              <a:t>Apply to groups of rows</a:t>
            </a:r>
          </a:p>
          <a:p>
            <a:pPr lvl="1" eaLnBrk="1" hangingPunct="1">
              <a:buFontTx/>
              <a:buNone/>
            </a:pPr>
            <a:endParaRPr lang="en-US" altLang="en-US" sz="2600" dirty="0"/>
          </a:p>
        </p:txBody>
      </p:sp>
      <p:sp>
        <p:nvSpPr>
          <p:cNvPr id="38917" name="Footer Placeholder 1">
            <a:extLst>
              <a:ext uri="{FF2B5EF4-FFF2-40B4-BE49-F238E27FC236}">
                <a16:creationId xmlns:a16="http://schemas.microsoft.com/office/drawing/2014/main" id="{E84F4826-76D0-43C7-968A-E134DA4C4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graphicFrame>
        <p:nvGraphicFramePr>
          <p:cNvPr id="3" name="Content Placeholder 2" descr="This table includes a list of aggregate functions in SQL" title="Table of Aggregate Functio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670251"/>
              </p:ext>
            </p:extLst>
          </p:nvPr>
        </p:nvGraphicFramePr>
        <p:xfrm>
          <a:off x="457200" y="29565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664912883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69967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1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Calculates the average value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 a 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0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Determines the number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rows in a table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0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Determines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the maximum value in a 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8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Determines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the minimum value in a column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34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Calculates 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total of the values in a 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3591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AF04641-E966-477B-A701-DB687EE41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COUNT Function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B9F59675-23DD-4EE1-8AEF-B54D9CFC5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72476D-E6B3-48EF-A7D4-27E4EAEFAF3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39B4ED6-30C3-4CCE-A420-E76321BF6F4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700213"/>
            <a:ext cx="7924800" cy="1219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Counts the number of rows in a table</a:t>
            </a:r>
          </a:p>
          <a:p>
            <a:pPr eaLnBrk="1" hangingPunct="1"/>
            <a:r>
              <a:rPr lang="en-US" altLang="en-US" sz="2800" dirty="0"/>
              <a:t>Can use asterisk (*) to represent any column</a:t>
            </a:r>
          </a:p>
        </p:txBody>
      </p:sp>
      <p:sp>
        <p:nvSpPr>
          <p:cNvPr id="39941" name="Footer Placeholder 1">
            <a:extLst>
              <a:ext uri="{FF2B5EF4-FFF2-40B4-BE49-F238E27FC236}">
                <a16:creationId xmlns:a16="http://schemas.microsoft.com/office/drawing/2014/main" id="{4510BF56-294C-4B99-9F74-3C66A68AB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D4CA5DE-CFC6-4649-BF61-CF90C8787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SUM Function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5338EEF-1268-4BC5-811C-ABD5E7C82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/>
              <a:t>Used to calculate totals of columns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/>
              <a:t>Column must be specified and must be numeric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/>
              <a:t>Null values are ignored</a:t>
            </a:r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1EE899B8-47FF-4A03-B906-CF2606BD4A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D3DB47-C4AA-4B97-B492-5D1BB516F77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0965" name="Footer Placeholder 1">
            <a:extLst>
              <a:ext uri="{FF2B5EF4-FFF2-40B4-BE49-F238E27FC236}">
                <a16:creationId xmlns:a16="http://schemas.microsoft.com/office/drawing/2014/main" id="{2AAC425F-E6F1-4E0D-99CF-16B9BB9908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25034B-9D23-4C7F-BF85-8719618AC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35F65DB-5689-49FB-B842-54280883D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/>
              <a:t>Retrieve data from a database using SQL commands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Use simple and compound conditions in queries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Use the BETWEEN, LIKE, and IN operators in queries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/>
              <a:t>Use computed columns in queries</a:t>
            </a:r>
          </a:p>
          <a:p>
            <a:pPr eaLnBrk="1" hangingPunct="1">
              <a:spcBef>
                <a:spcPct val="60000"/>
              </a:spcBef>
            </a:pPr>
            <a:endParaRPr lang="en-US" altLang="en-US"/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id="{554E8BE0-1060-4817-B329-3237A2CA54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D8F609-C2F8-4894-84D6-0B940C667FB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9221" name="Footer Placeholder 1">
            <a:extLst>
              <a:ext uri="{FF2B5EF4-FFF2-40B4-BE49-F238E27FC236}">
                <a16:creationId xmlns:a16="http://schemas.microsoft.com/office/drawing/2014/main" id="{ACA5EF44-421F-42DD-AD2D-E23542088A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550" y="6234113"/>
            <a:ext cx="728345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18538DB-263C-4436-AE7F-FE11B4ABF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the AVG, MAX, and MIN Functions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419C8E0-0204-49FA-B23E-BAA2E1B26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Numeric columns only</a:t>
            </a:r>
          </a:p>
          <a:p>
            <a:pPr eaLnBrk="1" hangingPunct="1"/>
            <a:r>
              <a:rPr lang="en-US" altLang="en-US" dirty="0"/>
              <a:t>Ignores </a:t>
            </a:r>
            <a:r>
              <a:rPr lang="en-US" altLang="en-US" dirty="0" smtClean="0"/>
              <a:t>nulls</a:t>
            </a:r>
          </a:p>
          <a:p>
            <a:pPr eaLnBrk="1" hangingPunct="1"/>
            <a:r>
              <a:rPr lang="en-US" altLang="en-US" dirty="0" smtClean="0"/>
              <a:t>Example:</a:t>
            </a:r>
          </a:p>
          <a:p>
            <a:pPr lvl="1" eaLnBrk="1" hangingPunct="1"/>
            <a:r>
              <a:rPr lang="en-US" altLang="en-US" dirty="0" smtClean="0"/>
              <a:t>SELECT SUM (BALANCE), MAX (BALANCE), MIN (BALANCE)</a:t>
            </a:r>
            <a:br>
              <a:rPr lang="en-US" altLang="en-US" dirty="0" smtClean="0"/>
            </a:br>
            <a:r>
              <a:rPr lang="en-US" altLang="en-US" dirty="0" smtClean="0"/>
              <a:t>FROM CUSTOMER;</a:t>
            </a:r>
            <a:endParaRPr lang="en-US" altLang="en-US" dirty="0"/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BD52638B-D3F6-437D-8A5F-8DD94430A2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E91EA0-FE04-4C98-840B-7869EF87C3B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1989" name="Footer Placeholder 1">
            <a:extLst>
              <a:ext uri="{FF2B5EF4-FFF2-40B4-BE49-F238E27FC236}">
                <a16:creationId xmlns:a16="http://schemas.microsoft.com/office/drawing/2014/main" id="{BA250E2A-DF97-4947-83C4-E04D6711B7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457DA2F-2230-44BC-902D-A198F041C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DISTINCT Operator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A72B342-D6EB-40FE-93A6-B55622D375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Eliminates duplicate values</a:t>
            </a:r>
          </a:p>
          <a:p>
            <a:pPr eaLnBrk="1" hangingPunct="1"/>
            <a:r>
              <a:rPr lang="en-US" altLang="en-US"/>
              <a:t>Used with COUNT function</a:t>
            </a:r>
          </a:p>
          <a:p>
            <a:pPr eaLnBrk="1" hangingPunct="1"/>
            <a:endParaRPr lang="en-US" altLang="en-US"/>
          </a:p>
        </p:txBody>
      </p:sp>
      <p:sp>
        <p:nvSpPr>
          <p:cNvPr id="43012" name="Slide Number Placeholder 6">
            <a:extLst>
              <a:ext uri="{FF2B5EF4-FFF2-40B4-BE49-F238E27FC236}">
                <a16:creationId xmlns:a16="http://schemas.microsoft.com/office/drawing/2014/main" id="{5EF61EAF-294D-4774-AF85-31BB60121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25E4F9-200B-4EFE-A524-BD479A94A17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3013" name="Footer Placeholder 1">
            <a:extLst>
              <a:ext uri="{FF2B5EF4-FFF2-40B4-BE49-F238E27FC236}">
                <a16:creationId xmlns:a16="http://schemas.microsoft.com/office/drawing/2014/main" id="{45EA1FA0-B050-41C5-A2F6-2FC96FE28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86C1DFE5-9C5B-4C45-9692-C415033B8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Using the DISTINCT Operator (continued)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D3583BFD-082E-4DAA-8A68-118F0AE99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2F422F-064C-42EC-9914-691FE7D2DA7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4037" name="Footer Placeholder 2">
            <a:extLst>
              <a:ext uri="{FF2B5EF4-FFF2-40B4-BE49-F238E27FC236}">
                <a16:creationId xmlns:a16="http://schemas.microsoft.com/office/drawing/2014/main" id="{A15EFE9B-110C-453A-881A-A090B660B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88" y="1600201"/>
            <a:ext cx="8520112" cy="761999"/>
          </a:xfrm>
        </p:spPr>
        <p:txBody>
          <a:bodyPr/>
          <a:lstStyle/>
          <a:p>
            <a:r>
              <a:rPr lang="en-US" dirty="0" smtClean="0"/>
              <a:t>Example WITHOUT DISTINCT operator:</a:t>
            </a:r>
          </a:p>
          <a:p>
            <a:pPr lvl="1"/>
            <a:r>
              <a:rPr lang="en-US" dirty="0" smtClean="0"/>
              <a:t>SELECT CUSTOMER_NUM FROM ORDERS;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400" dirty="0" smtClean="0"/>
              <a:t>8 rows returned (with duplicates)</a:t>
            </a:r>
            <a:endParaRPr lang="en-US" sz="1400" dirty="0"/>
          </a:p>
        </p:txBody>
      </p:sp>
      <p:graphicFrame>
        <p:nvGraphicFramePr>
          <p:cNvPr id="5" name="Table 4" descr="This table includes the data results from the query above it (with duplicates)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44098"/>
              </p:ext>
            </p:extLst>
          </p:nvPr>
        </p:nvGraphicFramePr>
        <p:xfrm>
          <a:off x="914400" y="2895600"/>
          <a:ext cx="228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84486475"/>
                    </a:ext>
                  </a:extLst>
                </a:gridCol>
              </a:tblGrid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CUSTOMER_NUM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26656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1747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334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35012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50193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8185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586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72736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40586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586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7341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796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144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86C1DFE5-9C5B-4C45-9692-C415033B8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Using the DISTINCT Operator (continued)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D3583BFD-082E-4DAA-8A68-118F0AE99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2F422F-064C-42EC-9914-691FE7D2DA7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4037" name="Footer Placeholder 2">
            <a:extLst>
              <a:ext uri="{FF2B5EF4-FFF2-40B4-BE49-F238E27FC236}">
                <a16:creationId xmlns:a16="http://schemas.microsoft.com/office/drawing/2014/main" id="{A15EFE9B-110C-453A-881A-A090B660B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88" y="1600201"/>
            <a:ext cx="8520112" cy="761999"/>
          </a:xfrm>
        </p:spPr>
        <p:txBody>
          <a:bodyPr/>
          <a:lstStyle/>
          <a:p>
            <a:r>
              <a:rPr lang="en-US" dirty="0" smtClean="0"/>
              <a:t>Example WITH DISTINCT operator:</a:t>
            </a:r>
          </a:p>
          <a:p>
            <a:pPr lvl="1"/>
            <a:r>
              <a:rPr lang="en-US" dirty="0" smtClean="0"/>
              <a:t>SELECT DISTINCT (CUSTOMER_NUM) FROM ORDERS;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400" dirty="0"/>
              <a:t>6</a:t>
            </a:r>
            <a:r>
              <a:rPr lang="en-US" sz="1400" dirty="0" smtClean="0"/>
              <a:t> rows returned (no duplicates)</a:t>
            </a:r>
            <a:endParaRPr lang="en-US" sz="1400" dirty="0"/>
          </a:p>
        </p:txBody>
      </p:sp>
      <p:graphicFrame>
        <p:nvGraphicFramePr>
          <p:cNvPr id="5" name="Table 4" descr="This table includes the data results from the query above it (without duplicates)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19347"/>
              </p:ext>
            </p:extLst>
          </p:nvPr>
        </p:nvGraphicFramePr>
        <p:xfrm>
          <a:off x="990600" y="3429000"/>
          <a:ext cx="1981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84486475"/>
                    </a:ext>
                  </a:extLst>
                </a:gridCol>
              </a:tblGrid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CUSTOMER_NUM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26656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41747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35012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334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50193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8185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586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72736"/>
                  </a:ext>
                </a:extLst>
              </a:tr>
              <a:tr h="297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796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4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71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8C612F5-A2D4-4B36-A050-544BD8BC7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Nesting Queries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DEA2FE3-1BCE-4B36-9E39-60234EE81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/>
              <a:t>Query results require two or more steps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b="1"/>
              <a:t>Subquery</a:t>
            </a:r>
            <a:r>
              <a:rPr lang="en-US" altLang="en-US"/>
              <a:t>: an inner query placed inside another query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/>
              <a:t>Outer query uses subquery results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AFF99406-C9FA-483B-AC94-0A3421CF1E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FE5513-682E-40C1-AB7C-537AC404BD3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B85C62E7-4F07-440E-97E9-14EC9B37FC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86C1DFE5-9C5B-4C45-9692-C415033B8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Nesting Queries (continued)</a:t>
            </a:r>
            <a:endParaRPr lang="en-US" altLang="en-US" sz="4000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D3583BFD-082E-4DAA-8A68-118F0AE99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2F422F-064C-42EC-9914-691FE7D2DA7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4037" name="Footer Placeholder 2">
            <a:extLst>
              <a:ext uri="{FF2B5EF4-FFF2-40B4-BE49-F238E27FC236}">
                <a16:creationId xmlns:a16="http://schemas.microsoft.com/office/drawing/2014/main" id="{A15EFE9B-110C-453A-881A-A090B660B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88" y="1600201"/>
            <a:ext cx="8520112" cy="761999"/>
          </a:xfrm>
        </p:spPr>
        <p:txBody>
          <a:bodyPr/>
          <a:lstStyle/>
          <a:p>
            <a:r>
              <a:rPr lang="en-US" dirty="0" smtClean="0"/>
              <a:t>Example using the IN operator and a subquery:</a:t>
            </a:r>
          </a:p>
          <a:p>
            <a:pPr lvl="1"/>
            <a:r>
              <a:rPr lang="en-US" dirty="0" smtClean="0"/>
              <a:t>SELECT ORDER_NUM</a:t>
            </a:r>
            <a:br>
              <a:rPr lang="en-US" dirty="0" smtClean="0"/>
            </a:br>
            <a:r>
              <a:rPr lang="en-US" dirty="0" smtClean="0"/>
              <a:t>FROM ORDER_LINE</a:t>
            </a:r>
            <a:br>
              <a:rPr lang="en-US" dirty="0" smtClean="0"/>
            </a:br>
            <a:r>
              <a:rPr lang="en-US" dirty="0" smtClean="0"/>
              <a:t>WHERE ITEM_NUM IN</a:t>
            </a:r>
            <a:br>
              <a:rPr lang="en-US" dirty="0" smtClean="0"/>
            </a:br>
            <a:r>
              <a:rPr lang="en-US" dirty="0" smtClean="0"/>
              <a:t> (SELECT ITEM_NUM</a:t>
            </a:r>
            <a:br>
              <a:rPr lang="en-US" dirty="0" smtClean="0"/>
            </a:br>
            <a:r>
              <a:rPr lang="en-US" dirty="0" smtClean="0"/>
              <a:t>   FROM ITEM</a:t>
            </a:r>
            <a:br>
              <a:rPr lang="en-US" dirty="0" smtClean="0"/>
            </a:br>
            <a:r>
              <a:rPr lang="en-US" dirty="0" smtClean="0"/>
              <a:t>   WHERE CATEGORY = ‘</a:t>
            </a:r>
            <a:r>
              <a:rPr lang="en-US" dirty="0" err="1" smtClean="0"/>
              <a:t>pzl</a:t>
            </a:r>
            <a:r>
              <a:rPr lang="en-US" dirty="0" smtClean="0"/>
              <a:t>’);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400" dirty="0"/>
              <a:t>6</a:t>
            </a:r>
            <a:r>
              <a:rPr lang="en-US" sz="1400" dirty="0" smtClean="0"/>
              <a:t> rows returned (no duplicates)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274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86C1DFE5-9C5B-4C45-9692-C415033B8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Nesting Queries (continued)</a:t>
            </a:r>
            <a:endParaRPr lang="en-US" altLang="en-US" sz="4000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D3583BFD-082E-4DAA-8A68-118F0AE99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2F422F-064C-42EC-9914-691FE7D2DA7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44037" name="Footer Placeholder 2">
            <a:extLst>
              <a:ext uri="{FF2B5EF4-FFF2-40B4-BE49-F238E27FC236}">
                <a16:creationId xmlns:a16="http://schemas.microsoft.com/office/drawing/2014/main" id="{A15EFE9B-110C-453A-881A-A090B660B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88" y="1600201"/>
            <a:ext cx="8520112" cy="761999"/>
          </a:xfrm>
        </p:spPr>
        <p:txBody>
          <a:bodyPr/>
          <a:lstStyle/>
          <a:p>
            <a:r>
              <a:rPr lang="en-US" dirty="0" smtClean="0"/>
              <a:t>Example using operator and a subquery:</a:t>
            </a:r>
          </a:p>
          <a:p>
            <a:pPr lvl="1"/>
            <a:r>
              <a:rPr lang="en-US" dirty="0" smtClean="0"/>
              <a:t>SELECT ORDER_NUM, CUSTOMER_NAME, BALANCE</a:t>
            </a:r>
            <a:br>
              <a:rPr lang="en-US" dirty="0" smtClean="0"/>
            </a:br>
            <a:r>
              <a:rPr lang="en-US" dirty="0" smtClean="0"/>
              <a:t>FROM CUSTOMER</a:t>
            </a:r>
            <a:br>
              <a:rPr lang="en-US" dirty="0" smtClean="0"/>
            </a:br>
            <a:r>
              <a:rPr lang="en-US" dirty="0" smtClean="0"/>
              <a:t>WHERE BALANCE &gt;</a:t>
            </a:r>
            <a:br>
              <a:rPr lang="en-US" dirty="0" smtClean="0"/>
            </a:br>
            <a:r>
              <a:rPr lang="en-US" dirty="0" smtClean="0"/>
              <a:t> (SELECT AVG (BALANCE)</a:t>
            </a:r>
            <a:br>
              <a:rPr lang="en-US" dirty="0" smtClean="0"/>
            </a:br>
            <a:r>
              <a:rPr lang="en-US" dirty="0" smtClean="0"/>
              <a:t>   FROM CUSTOMER);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400" dirty="0"/>
              <a:t>6</a:t>
            </a:r>
            <a:r>
              <a:rPr lang="en-US" sz="1400" dirty="0" smtClean="0"/>
              <a:t> rows returned (no duplicates)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033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FF4EFE3-DDBA-4C20-A0D4-705F67E81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A29310F-F8B6-425A-9C51-D6AC59ADF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b="1"/>
              <a:t>Grouping</a:t>
            </a:r>
            <a:r>
              <a:rPr lang="en-US" altLang="en-US"/>
              <a:t>: creates groups of rows that share common characteristics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/>
              <a:t>Calculations in the SELECT command are performed for the entire group</a:t>
            </a:r>
          </a:p>
          <a:p>
            <a:pPr eaLnBrk="1" hangingPunct="1">
              <a:spcBef>
                <a:spcPct val="80000"/>
              </a:spcBef>
            </a:pPr>
            <a:endParaRPr lang="en-US" altLang="en-US"/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2761A42B-FE8C-44C9-AB0C-9B5CEC8881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114CC7-6579-4933-B521-4EA0A2CF93D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9157" name="Footer Placeholder 1">
            <a:extLst>
              <a:ext uri="{FF2B5EF4-FFF2-40B4-BE49-F238E27FC236}">
                <a16:creationId xmlns:a16="http://schemas.microsoft.com/office/drawing/2014/main" id="{0BCB594F-311E-4CC7-82B3-F717FA4AD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CA30FD0-9073-4EB0-907B-F76ABB049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GROUP BY Clause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C8AAA6C-C996-4929-8ECE-74131B80C2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data on a particular column</a:t>
            </a:r>
          </a:p>
          <a:p>
            <a:pPr eaLnBrk="1" hangingPunct="1"/>
            <a:r>
              <a:rPr lang="en-US" altLang="en-US"/>
              <a:t>Calculate statistics</a:t>
            </a:r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77A3F07E-EEE3-4E42-A663-8CF299B4A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E7D12D-0D45-4708-9658-E183B0A8599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0181" name="Footer Placeholder 1">
            <a:extLst>
              <a:ext uri="{FF2B5EF4-FFF2-40B4-BE49-F238E27FC236}">
                <a16:creationId xmlns:a16="http://schemas.microsoft.com/office/drawing/2014/main" id="{BCC55FC3-4F94-4150-940C-3A21B6165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86C1DFE5-9C5B-4C45-9692-C415033B8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Using the GROUP BY Clause (continued)</a:t>
            </a:r>
            <a:endParaRPr lang="en-US" altLang="en-US" sz="4000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D3583BFD-082E-4DAA-8A68-118F0AE99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2F422F-064C-42EC-9914-691FE7D2DA7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4037" name="Footer Placeholder 2">
            <a:extLst>
              <a:ext uri="{FF2B5EF4-FFF2-40B4-BE49-F238E27FC236}">
                <a16:creationId xmlns:a16="http://schemas.microsoft.com/office/drawing/2014/main" id="{A15EFE9B-110C-453A-881A-A090B660B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88" y="1600201"/>
            <a:ext cx="8520112" cy="761999"/>
          </a:xfrm>
        </p:spPr>
        <p:txBody>
          <a:bodyPr/>
          <a:lstStyle/>
          <a:p>
            <a:r>
              <a:rPr lang="en-US" dirty="0" smtClean="0"/>
              <a:t>Example -  </a:t>
            </a:r>
            <a:r>
              <a:rPr lang="en-US" dirty="0"/>
              <a:t>Grouping records on a column:</a:t>
            </a:r>
            <a:endParaRPr lang="en-US" dirty="0" smtClean="0"/>
          </a:p>
          <a:p>
            <a:pPr lvl="1"/>
            <a:r>
              <a:rPr lang="en-US" dirty="0" smtClean="0"/>
              <a:t>SELECT REP_NUM, AVG (BALANCE)</a:t>
            </a:r>
            <a:br>
              <a:rPr lang="en-US" dirty="0" smtClean="0"/>
            </a:br>
            <a:r>
              <a:rPr lang="en-US" dirty="0" smtClean="0"/>
              <a:t>FROM CUSTOMER</a:t>
            </a:r>
            <a:br>
              <a:rPr lang="en-US" dirty="0" smtClean="0"/>
            </a:br>
            <a:r>
              <a:rPr lang="en-US" dirty="0" smtClean="0"/>
              <a:t>GROUP BY REP_NUM</a:t>
            </a:r>
            <a:br>
              <a:rPr lang="en-US" dirty="0" smtClean="0"/>
            </a:br>
            <a:r>
              <a:rPr lang="en-US" dirty="0" smtClean="0"/>
              <a:t>ORDER BY REP_NUM;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6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5F6CE5D-1481-418C-946C-EAD150785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(continued)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7AA28A3-1B18-4B3D-9AEC-2E095F6D21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/>
              <a:t>Sort data using the ORDER BY clause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Sort data using multiple keys and in ascending and descending order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Use aggregate functions in a query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Use subqueries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Group data using the GROUP BY clause</a:t>
            </a:r>
          </a:p>
          <a:p>
            <a:pPr eaLnBrk="1" hangingPunct="1">
              <a:spcBef>
                <a:spcPct val="40000"/>
              </a:spcBef>
            </a:pPr>
            <a:endParaRPr lang="en-US" altLang="en-US"/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127809A9-4A2E-4CD8-B961-5827B5703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2860EF-0DDD-416A-9463-0C32BA69201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0245" name="Footer Placeholder 1">
            <a:extLst>
              <a:ext uri="{FF2B5EF4-FFF2-40B4-BE49-F238E27FC236}">
                <a16:creationId xmlns:a16="http://schemas.microsoft.com/office/drawing/2014/main" id="{F28F4B43-311F-40AE-9A2E-A83B906715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99705F2-85BF-4C44-8F09-67D5DEFBD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HAVING Clause</a:t>
            </a:r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C9F45F68-A02F-434F-ADD1-B791D0713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300B2F-1FF0-492B-B095-A6E81EA2B3A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E0B94CD-92C5-4233-BE2C-2AC7B760CD7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481682"/>
            <a:ext cx="79248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Used to restrict groups that will be </a:t>
            </a:r>
            <a:r>
              <a:rPr lang="en-US" altLang="en-US" sz="2800" dirty="0" smtClean="0"/>
              <a:t>included</a:t>
            </a:r>
          </a:p>
          <a:p>
            <a:pPr eaLnBrk="1" hangingPunct="1"/>
            <a:r>
              <a:rPr lang="en-US" altLang="en-US" sz="2800" dirty="0" smtClean="0"/>
              <a:t>Example – Restricting the groups to include the results:</a:t>
            </a:r>
          </a:p>
          <a:p>
            <a:pPr lvl="1" eaLnBrk="1" hangingPunct="1"/>
            <a:r>
              <a:rPr lang="en-US" altLang="en-US" sz="2400" dirty="0" smtClean="0"/>
              <a:t>SELECT REP_NUM, AVG (BALANCE)</a:t>
            </a:r>
            <a:br>
              <a:rPr lang="en-US" altLang="en-US" sz="2400" dirty="0" smtClean="0"/>
            </a:br>
            <a:r>
              <a:rPr lang="en-US" altLang="en-US" sz="2400" dirty="0" smtClean="0"/>
              <a:t>FROM CUSTOMER</a:t>
            </a:r>
            <a:br>
              <a:rPr lang="en-US" altLang="en-US" sz="2400" dirty="0" smtClean="0"/>
            </a:br>
            <a:r>
              <a:rPr lang="en-US" altLang="en-US" sz="2400" dirty="0" smtClean="0"/>
              <a:t>GROUP BY REP_NUM</a:t>
            </a:r>
            <a:br>
              <a:rPr lang="en-US" altLang="en-US" sz="2400" dirty="0" smtClean="0"/>
            </a:br>
            <a:r>
              <a:rPr lang="en-US" altLang="en-US" sz="2400" dirty="0" smtClean="0"/>
              <a:t>HAVING AVG (BALANCE) &gt; 1500</a:t>
            </a:r>
            <a:br>
              <a:rPr lang="en-US" altLang="en-US" sz="2400" dirty="0" smtClean="0"/>
            </a:br>
            <a:r>
              <a:rPr lang="en-US" altLang="en-US" sz="2400" dirty="0" smtClean="0"/>
              <a:t>ORDER BY REP_NUM;</a:t>
            </a:r>
            <a:endParaRPr lang="en-US" altLang="en-US" sz="24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52229" name="Footer Placeholder 1">
            <a:extLst>
              <a:ext uri="{FF2B5EF4-FFF2-40B4-BE49-F238E27FC236}">
                <a16:creationId xmlns:a16="http://schemas.microsoft.com/office/drawing/2014/main" id="{02DEDAFA-3A6D-49F0-B39E-1A5632089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F343A12-D557-43BE-8A6E-A9C0A0BA1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Having vs. Where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D42D527-7BCB-45C5-91D2-C8E16401B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WHERE: limit rows</a:t>
            </a:r>
          </a:p>
          <a:p>
            <a:pPr eaLnBrk="1" hangingPunct="1"/>
            <a:r>
              <a:rPr lang="en-US" altLang="en-US"/>
              <a:t>HAVING: limit groups</a:t>
            </a:r>
          </a:p>
          <a:p>
            <a:pPr eaLnBrk="1" hangingPunct="1"/>
            <a:r>
              <a:rPr lang="en-US" altLang="en-US"/>
              <a:t>Can use together if condition involves both rows and groups</a:t>
            </a:r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EAAEC026-B577-44BD-BC5D-73CA70A04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A692AD-5BA8-4C08-9638-20AB950C218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3253" name="Footer Placeholder 1">
            <a:extLst>
              <a:ext uri="{FF2B5EF4-FFF2-40B4-BE49-F238E27FC236}">
                <a16:creationId xmlns:a16="http://schemas.microsoft.com/office/drawing/2014/main" id="{3167C383-CB25-47E0-9D44-FE4CBACE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id="{1C84D0F5-5FFB-41FA-83C6-728B09823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Having vs. Where (continued)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D1B66670-D1CC-4ADB-BF6B-E5A630295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1E3AB0-27FC-4140-948D-BC2F6C35C24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54277" name="Footer Placeholder 2">
            <a:extLst>
              <a:ext uri="{FF2B5EF4-FFF2-40B4-BE49-F238E27FC236}">
                <a16:creationId xmlns:a16="http://schemas.microsoft.com/office/drawing/2014/main" id="{3CEEFD1C-3A55-44F1-8ED8-7A9B4550B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r>
              <a:rPr lang="en-US" dirty="0" smtClean="0"/>
              <a:t>Example – Restricting the rows and the groups:</a:t>
            </a:r>
          </a:p>
          <a:p>
            <a:pPr lvl="1"/>
            <a:r>
              <a:rPr lang="en-US" dirty="0" smtClean="0"/>
              <a:t>SELECT CREDIT_LIMIT, COUNT (*)</a:t>
            </a:r>
            <a:br>
              <a:rPr lang="en-US" dirty="0" smtClean="0"/>
            </a:br>
            <a:r>
              <a:rPr lang="en-US" dirty="0" smtClean="0"/>
              <a:t>FROM CUSTOMER</a:t>
            </a:r>
            <a:br>
              <a:rPr lang="en-US" dirty="0" smtClean="0"/>
            </a:br>
            <a:r>
              <a:rPr lang="en-US" dirty="0" smtClean="0"/>
              <a:t>WHERE REP_NUM = ‘15’</a:t>
            </a:r>
            <a:br>
              <a:rPr lang="en-US" dirty="0" smtClean="0"/>
            </a:br>
            <a:r>
              <a:rPr lang="en-US" dirty="0" smtClean="0"/>
              <a:t>GROUP BY CREDIT_LIMIT</a:t>
            </a:r>
            <a:br>
              <a:rPr lang="en-US" dirty="0" smtClean="0"/>
            </a:br>
            <a:r>
              <a:rPr lang="en-US" dirty="0" smtClean="0"/>
              <a:t>HAVING COUNT (*) &lt; 2</a:t>
            </a:r>
            <a:br>
              <a:rPr lang="en-US" dirty="0" smtClean="0"/>
            </a:br>
            <a:r>
              <a:rPr lang="en-US" dirty="0" smtClean="0"/>
              <a:t>ORDER BY CREDIT_LIMIT;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id="{1C84D0F5-5FFB-41FA-83C6-728B09823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Nulls</a:t>
            </a:r>
            <a:endParaRPr lang="en-US" altLang="en-US" dirty="0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D1B66670-D1CC-4ADB-BF6B-E5A630295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1E3AB0-27FC-4140-948D-BC2F6C35C24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54277" name="Footer Placeholder 2">
            <a:extLst>
              <a:ext uri="{FF2B5EF4-FFF2-40B4-BE49-F238E27FC236}">
                <a16:creationId xmlns:a16="http://schemas.microsoft.com/office/drawing/2014/main" id="{3CEEFD1C-3A55-44F1-8ED8-7A9B4550B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Condition that involves a column that can be null</a:t>
            </a:r>
          </a:p>
          <a:p>
            <a:pPr lvl="1" eaLnBrk="1" hangingPunct="1"/>
            <a:r>
              <a:rPr lang="en-US" altLang="en-US" sz="2600" dirty="0"/>
              <a:t>IS NULL</a:t>
            </a:r>
          </a:p>
          <a:p>
            <a:pPr lvl="1" eaLnBrk="1" hangingPunct="1"/>
            <a:r>
              <a:rPr lang="en-US" altLang="en-US" sz="2600" dirty="0"/>
              <a:t>IS NOT NULL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600" dirty="0"/>
              <a:t>Example - </a:t>
            </a:r>
            <a:r>
              <a:rPr lang="en-US" altLang="en-US" sz="2800" dirty="0"/>
              <a:t>Selecting</a:t>
            </a:r>
            <a:r>
              <a:rPr lang="en-US" altLang="en-US" sz="2600" dirty="0"/>
              <a:t> rows containing null values in the STREET column:</a:t>
            </a:r>
          </a:p>
          <a:p>
            <a:pPr lvl="1" eaLnBrk="1" hangingPunct="1"/>
            <a:r>
              <a:rPr lang="en-US" altLang="en-US" sz="2200" dirty="0"/>
              <a:t>SELECT CUSTOMER_NUM, CUSTOMER_NAME</a:t>
            </a:r>
            <a:br>
              <a:rPr lang="en-US" altLang="en-US" sz="2200" dirty="0"/>
            </a:br>
            <a:r>
              <a:rPr lang="en-US" altLang="en-US" sz="2200" dirty="0"/>
              <a:t>FROM CUSTOMER</a:t>
            </a:r>
            <a:br>
              <a:rPr lang="en-US" altLang="en-US" sz="2200" dirty="0"/>
            </a:br>
            <a:r>
              <a:rPr lang="en-US" altLang="en-US" sz="2200" dirty="0"/>
              <a:t>WHERE STREET IS NULL;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3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761B827-5B84-4E02-946A-42E94AE96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BFCEC91-A1C1-41CB-A055-46046715A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Create queries that retrieve data from a single table using SELECT commands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Comparison operators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/>
              <a:t> </a:t>
            </a:r>
            <a:r>
              <a:rPr lang="en-US" altLang="en-US" sz="2600" dirty="0"/>
              <a:t>=, &gt;,=&gt;,&lt;,=&lt;, or &lt;&gt;, or !=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Compound conditions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 dirty="0"/>
              <a:t>AND,OR, and NOT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Use the BETWEEN operator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Use the LIKE operator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6E2B589C-A355-497E-A858-6435B29E3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DCA470-849A-4339-B8CB-B06BB7CB70A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56325" name="Footer Placeholder 1">
            <a:extLst>
              <a:ext uri="{FF2B5EF4-FFF2-40B4-BE49-F238E27FC236}">
                <a16:creationId xmlns:a16="http://schemas.microsoft.com/office/drawing/2014/main" id="{4A0B175A-1718-44A6-91B3-A8F50D254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9D280FA-C617-4C8A-9EF8-E8F30B49A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479E8E1-DBCB-4599-97A9-613D2030A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/>
              <a:t>IN operator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ORDER BY clause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Aggregate functions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600"/>
              <a:t>COUNT, SUM, AVG, MAX, and MIN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600"/>
              <a:t>DISTINCT operator</a:t>
            </a:r>
            <a:r>
              <a:rPr lang="en-US" altLang="en-US" sz="2400"/>
              <a:t>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Subqueries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GROUP BY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/>
              <a:t> HAVING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800"/>
              <a:t>NULL</a:t>
            </a:r>
          </a:p>
        </p:txBody>
      </p:sp>
      <p:sp>
        <p:nvSpPr>
          <p:cNvPr id="57348" name="Slide Number Placeholder 4">
            <a:extLst>
              <a:ext uri="{FF2B5EF4-FFF2-40B4-BE49-F238E27FC236}">
                <a16:creationId xmlns:a16="http://schemas.microsoft.com/office/drawing/2014/main" id="{46A65D1A-F50D-473A-8AEE-63C34AED5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8C1E93-A802-4A8E-AEFC-1C9018CEA52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57349" name="Footer Placeholder 1">
            <a:extLst>
              <a:ext uri="{FF2B5EF4-FFF2-40B4-BE49-F238E27FC236}">
                <a16:creationId xmlns:a16="http://schemas.microsoft.com/office/drawing/2014/main" id="{6261F315-6F60-4A73-97FE-7BC329D18A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944CBB3-3571-4B71-84B1-975B315C5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(continued)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A0D6DE-C9E1-4A5B-993F-7A72018BD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/>
              <a:t>Select individual groups of data using the HAVING clause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Retrieve columns with null values</a:t>
            </a: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8DE7C509-22FB-46F2-8C9A-F940A08428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B7556C-4B95-4F17-9035-1D755C0CAC7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1269" name="Footer Placeholder 1">
            <a:extLst>
              <a:ext uri="{FF2B5EF4-FFF2-40B4-BE49-F238E27FC236}">
                <a16:creationId xmlns:a16="http://schemas.microsoft.com/office/drawing/2014/main" id="{B23035BB-77F2-4815-ACC2-AB817E7E06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EADED48-B134-41D5-835C-845D6461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Simple Queries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BE82218-39B3-4296-A586-92B78403E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What is a query 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600"/>
              <a:t>Question represented in a way that the DBMS can understand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How do you implement in SQL?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600"/>
              <a:t>Use SELECT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3000"/>
              <a:t>Are there any special formatting rules?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600"/>
              <a:t>No</a:t>
            </a:r>
          </a:p>
          <a:p>
            <a:pPr lvl="1" eaLnBrk="1" hangingPunct="1">
              <a:spcBef>
                <a:spcPct val="10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68FDDB1C-897C-4857-9258-FBC02AC1C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2E8A86-03FE-40F0-9AF4-D094CC53AA9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2293" name="Footer Placeholder 1">
            <a:extLst>
              <a:ext uri="{FF2B5EF4-FFF2-40B4-BE49-F238E27FC236}">
                <a16:creationId xmlns:a16="http://schemas.microsoft.com/office/drawing/2014/main" id="{99E831C4-C72B-44FB-A8D0-DB2180373D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DF3F860-5D6A-4889-B373-0C0B6E62F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Simple Queries (continued)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0F909BF-F5F3-4E0B-9FB5-264D7E0CC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en-US"/>
              <a:t>SELECT-FROM-WHERE statement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altLang="en-US" sz="2600"/>
              <a:t>SELECT columns to include in result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altLang="en-US" sz="2600"/>
              <a:t>FROM table containing columns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altLang="en-US" sz="2600"/>
              <a:t>WHERE any conditions to apply to the data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4C1BAB6F-4BD3-4FD6-AF7E-F4707EF36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A90B31-32C6-4248-A2A5-D132635BA48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A99F9EF1-598C-4548-9E2B-9652FBDF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WHERE clause is optional</a:t>
            </a:r>
          </a:p>
        </p:txBody>
      </p:sp>
      <p:sp>
        <p:nvSpPr>
          <p:cNvPr id="13318" name="Footer Placeholder 1">
            <a:extLst>
              <a:ext uri="{FF2B5EF4-FFF2-40B4-BE49-F238E27FC236}">
                <a16:creationId xmlns:a16="http://schemas.microsoft.com/office/drawing/2014/main" id="{20C648C7-D41F-49B1-B93F-ED005F48D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9663BFE-C177-4995-8628-D1FD8AAD1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Certain Columns and Rows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8A4DF83-C834-4F13-B5AB-A418C34CE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SELECT command to retrieve specified columns and all rows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500"/>
              <a:t>List the number, name, and balance of all customers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No WHERE clause needed, because all customers are requested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F5282450-D950-4E30-ACD4-E707752FA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3456CE-7921-4FD7-BBE7-B629CF7ABB4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4341" name="Footer Placeholder 1">
            <a:extLst>
              <a:ext uri="{FF2B5EF4-FFF2-40B4-BE49-F238E27FC236}">
                <a16:creationId xmlns:a16="http://schemas.microsoft.com/office/drawing/2014/main" id="{5F7B523E-117E-40C5-B779-E4F9AF4A37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3C4F1A4-678E-477E-BAD6-E82DF10D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All Columns and Rows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C51560B-F9F7-45A8-B650-B5239907F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an asterisk (*) to indicate all columns in the SELECT clause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Will list all columns in the order used when table was created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List specific columns in SELECT clause to present columns in a different order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DACD1AD8-BF66-4F8D-87F5-057EDEBFE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C20573-2733-463F-B7BD-61602FEEEBC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6389" name="Footer Placeholder 1">
            <a:extLst>
              <a:ext uri="{FF2B5EF4-FFF2-40B4-BE49-F238E27FC236}">
                <a16:creationId xmlns:a16="http://schemas.microsoft.com/office/drawing/2014/main" id="{F0F1110E-6FBB-46F3-BCEC-65083207C8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B5784AB-568C-4B80-B7EE-F35C53309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WHERE Clause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FB3EB13-7560-4B1C-ABE5-46B14186F3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WHERE clause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/>
              <a:t>Used to retrieve rows that satisfy some condition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/>
              <a:t>What is the name of customer number 126?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b="1"/>
              <a:t>Simple Condition</a:t>
            </a:r>
            <a:r>
              <a:rPr lang="en-US" altLang="en-US" sz="2800"/>
              <a:t>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/>
              <a:t>Column name, comparison operator followed by either a column name or a value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3D78AEF8-48E5-44B2-B836-DC8F71F6D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EB2E38-2364-4164-9A72-2BDAC1F600E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8437" name="Footer Placeholder 1">
            <a:extLst>
              <a:ext uri="{FF2B5EF4-FFF2-40B4-BE49-F238E27FC236}">
                <a16:creationId xmlns:a16="http://schemas.microsoft.com/office/drawing/2014/main" id="{406C0C95-3EB3-4F14-92F8-FC1100DBC2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2744</Words>
  <Application>Microsoft Office PowerPoint</Application>
  <PresentationFormat>On-screen Show (4:3)</PresentationFormat>
  <Paragraphs>283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Times New Roman</vt:lpstr>
      <vt:lpstr>Default Design</vt:lpstr>
      <vt:lpstr>Theme1</vt:lpstr>
      <vt:lpstr>2_Default Design</vt:lpstr>
      <vt:lpstr>1_Default Design</vt:lpstr>
      <vt:lpstr>3_Default Design</vt:lpstr>
      <vt:lpstr>A Guide to SQL, Ninth Edition</vt:lpstr>
      <vt:lpstr>Objectives</vt:lpstr>
      <vt:lpstr>Objectives (continued)</vt:lpstr>
      <vt:lpstr>Objectives (continued)</vt:lpstr>
      <vt:lpstr>Constructing Simple Queries</vt:lpstr>
      <vt:lpstr>Constructing Simple Queries (continued)</vt:lpstr>
      <vt:lpstr>Retrieving Certain Columns and Rows</vt:lpstr>
      <vt:lpstr>Retrieving All Columns and Rows</vt:lpstr>
      <vt:lpstr>Using a WHERE Clause</vt:lpstr>
      <vt:lpstr>Using Compound Conditions</vt:lpstr>
      <vt:lpstr>Using the BETWEEN Operator</vt:lpstr>
      <vt:lpstr>Using Computed Columns</vt:lpstr>
      <vt:lpstr>Using the LIKE Operator</vt:lpstr>
      <vt:lpstr>Sorting</vt:lpstr>
      <vt:lpstr>Using the ORDER BY Clause</vt:lpstr>
      <vt:lpstr>Additional Sorting Options</vt:lpstr>
      <vt:lpstr>Using Functions</vt:lpstr>
      <vt:lpstr>Using the COUNT Function</vt:lpstr>
      <vt:lpstr>Using the SUM Function</vt:lpstr>
      <vt:lpstr>Using the AVG, MAX, and MIN Functions</vt:lpstr>
      <vt:lpstr>Using the DISTINCT Operator</vt:lpstr>
      <vt:lpstr>Using the DISTINCT Operator (continued)</vt:lpstr>
      <vt:lpstr>Using the DISTINCT Operator (continued)</vt:lpstr>
      <vt:lpstr>Nesting Queries</vt:lpstr>
      <vt:lpstr>Nesting Queries (continued)</vt:lpstr>
      <vt:lpstr>Nesting Queries (continued)</vt:lpstr>
      <vt:lpstr>Grouping</vt:lpstr>
      <vt:lpstr>Using the GROUP BY Clause</vt:lpstr>
      <vt:lpstr>Using the GROUP BY Clause (continued)</vt:lpstr>
      <vt:lpstr>Using a HAVING Clause</vt:lpstr>
      <vt:lpstr>Having vs. Where</vt:lpstr>
      <vt:lpstr>Having vs. Where (continued)</vt:lpstr>
      <vt:lpstr>Nulls</vt:lpstr>
      <vt:lpstr>Summary</vt:lpstr>
      <vt:lpstr>Summary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John Long</cp:lastModifiedBy>
  <cp:revision>43</cp:revision>
  <dcterms:created xsi:type="dcterms:W3CDTF">2005-10-01T13:22:49Z</dcterms:created>
  <dcterms:modified xsi:type="dcterms:W3CDTF">2020-01-16T19:49:02Z</dcterms:modified>
</cp:coreProperties>
</file>