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3" r:id="rId3"/>
    <p:sldMasterId id="2147483685" r:id="rId4"/>
    <p:sldMasterId id="2147483697" r:id="rId5"/>
  </p:sldMasterIdLst>
  <p:notesMasterIdLst>
    <p:notesMasterId r:id="rId48"/>
  </p:notesMasterIdLst>
  <p:handoutMasterIdLst>
    <p:handoutMasterId r:id="rId49"/>
  </p:handoutMasterIdLst>
  <p:sldIdLst>
    <p:sldId id="299" r:id="rId6"/>
    <p:sldId id="300" r:id="rId7"/>
    <p:sldId id="259" r:id="rId8"/>
    <p:sldId id="260" r:id="rId9"/>
    <p:sldId id="261" r:id="rId10"/>
    <p:sldId id="262" r:id="rId11"/>
    <p:sldId id="308" r:id="rId12"/>
    <p:sldId id="309" r:id="rId13"/>
    <p:sldId id="265" r:id="rId14"/>
    <p:sldId id="266" r:id="rId15"/>
    <p:sldId id="310" r:id="rId16"/>
    <p:sldId id="311" r:id="rId17"/>
    <p:sldId id="270" r:id="rId18"/>
    <p:sldId id="272" r:id="rId19"/>
    <p:sldId id="312" r:id="rId20"/>
    <p:sldId id="290" r:id="rId21"/>
    <p:sldId id="313" r:id="rId22"/>
    <p:sldId id="274" r:id="rId23"/>
    <p:sldId id="314" r:id="rId24"/>
    <p:sldId id="275" r:id="rId25"/>
    <p:sldId id="315" r:id="rId26"/>
    <p:sldId id="277" r:id="rId27"/>
    <p:sldId id="316" r:id="rId28"/>
    <p:sldId id="317" r:id="rId29"/>
    <p:sldId id="280" r:id="rId30"/>
    <p:sldId id="281" r:id="rId31"/>
    <p:sldId id="282" r:id="rId32"/>
    <p:sldId id="318" r:id="rId33"/>
    <p:sldId id="283" r:id="rId34"/>
    <p:sldId id="319" r:id="rId35"/>
    <p:sldId id="293" r:id="rId36"/>
    <p:sldId id="320" r:id="rId37"/>
    <p:sldId id="295" r:id="rId38"/>
    <p:sldId id="321" r:id="rId39"/>
    <p:sldId id="322" r:id="rId40"/>
    <p:sldId id="285" r:id="rId41"/>
    <p:sldId id="305" r:id="rId42"/>
    <p:sldId id="323" r:id="rId43"/>
    <p:sldId id="286" r:id="rId44"/>
    <p:sldId id="287" r:id="rId45"/>
    <p:sldId id="289" r:id="rId46"/>
    <p:sldId id="307" r:id="rId47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85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3E86DE8-4C21-4522-98C4-73CC53A35E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3B1B7A6-2E5A-4D43-8F11-EAAAB54E39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C1B68E1-0505-4F4F-8458-06E922843C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DB1973F-2D25-483E-B0D6-B6B5D30A68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C7F-57EA-42C9-8A32-A8E00BA7F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ABDF8F7-F57E-447E-9924-80C4B4E858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5B1D107-1422-4D8A-82DD-A1301A5BAE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1628DE27-4C05-4FFB-BE8B-E2768D382A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07B0B42-9F6E-4F23-B788-3240CE6984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87850"/>
            <a:ext cx="54864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6590B16-C97A-46CD-8250-09CFC60BB2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1BCA7AA-7DC6-4847-891A-6C948540F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9E01B8-DEE4-4850-A44F-DE87BDD4CA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B94CC49-D604-42AA-871D-C4D649EAE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9F9DC8-5BEA-4DA2-A864-A052DB2E9267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id="{24728F2F-0D42-4D5E-9FA9-FFAC773E0D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772525"/>
            <a:ext cx="297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DC1613A6-915B-4B01-9E6C-59BA4F2B6B2F}" type="slidenum">
              <a:rPr lang="en-US" altLang="en-US"/>
              <a:pPr algn="r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AE4F78F0-CD77-475A-B2AB-6CAA2C4BF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24EC4B07-9A99-4F22-8BD8-2171D8345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ABBD87-61B9-41CB-ACBA-EC3AE793BF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7FD657-7648-4DBE-BE3C-62AD0B8FD5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D4D9F-F273-4546-97DE-BCDD55646A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98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9786A1-94AF-4C86-BE09-C7E18DBB12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C32D5C-DB30-450C-8141-0DF4747DB8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1D0EA-C883-42AA-8F15-0AED4C194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95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766469-9817-476F-93C1-3A5F9B5E18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37251-48BF-41DA-AE2E-139C434C5E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AAD3E-68E1-4190-AFF3-85C22705F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676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F8A7A-2615-4679-8F72-5FD3DA452F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4A14AD-4C8F-40B2-AF06-FA7F2F8A0D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642E7-C17D-41D2-AC01-55D872BE3B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24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6AE00D-0BB5-4934-8974-64923E0E34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77C8B0-D04B-4002-B1B2-A33D49D4656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B4AEC-EC56-4867-8A41-6BFA4542C3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4888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18A75C-C908-4698-BA9C-93201C0AF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6E864F-6942-4F49-AE11-FDEDA3E44D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79608-6820-4D24-B092-8DBFC179D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79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5CC77A-C283-4CF6-880A-12E9C7CB0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CCB0BE-913C-44DC-AD7C-9EBF26FDB6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5515C-B1E0-4846-BD81-1BB53A9CAA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95603-B74E-4F32-A13B-DF77272A4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B9A5F1-A2A9-43F5-A8E3-AEA92A0475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49048-E50D-4164-92C7-107A26680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58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73B408D-08E5-41DA-9317-4D54B9751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9177AE1-7266-43BD-A5DF-1816302AD2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D12F3C-59E5-4C53-97B9-4B3679A30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888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FC3EA6-6F7E-48ED-892E-4D3D4BAE9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845B57-EAD1-4466-877C-C04AAD8D96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BF65D-A306-4424-9B6C-987CC7CE9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8113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38E4D3B-E2EA-4BA6-9F31-0433C7DA8E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70F9854-D9AD-4B33-99B5-0AF1310F8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BA6F6-B7CC-4F96-B1B9-E77DA6ECC9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0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BC937-BD9D-4BBB-88A6-593F5352C7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29350"/>
            <a:ext cx="6934200" cy="476250"/>
          </a:xfrm>
        </p:spPr>
        <p:txBody>
          <a:bodyPr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222222"/>
                </a:solidFill>
              </a:rPr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F6217-193D-4C7C-B0CE-DC31B740B3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00" y="6245225"/>
            <a:ext cx="1066800" cy="476250"/>
          </a:xfrm>
        </p:spPr>
        <p:txBody>
          <a:bodyPr/>
          <a:lstStyle>
            <a:lvl1pPr>
              <a:defRPr/>
            </a:lvl1pPr>
          </a:lstStyle>
          <a:p>
            <a:fld id="{39DF864B-68BA-4343-9018-4277430A9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366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6C48A-DB89-4AD5-89A8-172EC9614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0F60BF-E6FA-4B98-B7C6-14902DABD6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218A5F-849E-459D-B22B-19659054E2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744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FCFF3-29C7-4BA2-84F7-3C0E1580C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76CBC2-C820-4138-846D-43BEC03D36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BF882-75EB-4F57-BFD1-215E30A3FE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619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564211-C10E-43D2-B2C9-1B38ABFC6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561225-33C4-4C27-A111-9CDB9D0D8A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3FFF8-6EAD-4DAC-90BF-256AE0F2C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432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0EBFED-826D-4CDC-A8C5-538151EA43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FFC5C4-6440-49AD-A579-21BF29F27A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B615E0-13D3-4391-B159-C0C7110EE8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916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7FD8CB-4D46-48DA-97A3-50E724012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B137DD-12F6-4214-8457-E76C91D82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3A1E5C-C170-4879-B963-98585E8CD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B716-A2B0-424B-A0C6-E1EE7262C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109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CE8642-BC53-4133-B251-F4F281099F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30542A-83C3-4F58-A62B-9DF3B183E4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A4DBC4-C517-4655-8056-A2FC1321D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9E30BD-D38E-47BE-A685-E59938923F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1438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FA163-75E2-4A3A-BD8E-43B50445E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DB2882-6BBB-4720-800D-FBA30C6D0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33C494-030D-4010-8DAE-5C6ACD90E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168DD-F6BC-4C22-A97D-F426F20226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146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3D99B-A97E-46C2-9DB0-A99DEB7FD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7494C-CCFA-438D-A171-C852BAF34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F7E0E-560B-436A-8823-E7FAA759C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73BA51-F0B2-4667-81A7-A55899C3F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916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93D3FD-ADC4-4A80-B43F-72F8F57700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3925E7-C652-44DC-ABF3-874818BA0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6582DE5-FA5B-4205-8DCD-DE982B85C3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23C65C-BE3A-4ACC-B159-926FC7A83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537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5C9835-9516-47FF-B181-8D087786F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552CA0-1831-4938-9A0F-F90189B43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D4B869-1897-4C87-8B82-86981A94F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EE5C-C14A-4961-BEAB-7DE93DE7C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29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38BB51-AF33-489F-9390-EF44FFC9BC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CA3C42-3EFF-45EC-BE13-1EF0A4B2B2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CE912-FCFE-423C-AB77-CA0C8A3AFB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579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750FE6-1A99-4F2C-839C-E6008850F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459817-B7AA-4FBB-8341-44E11B0C5C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0E6487-0D5C-4BF8-BA2F-291167F22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D262B-B261-4599-9306-EC9B45CA7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241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8C702-701F-4D76-915A-B406DDC332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72364-1306-42BE-ACC0-E53A76B01B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E3EE3-A7FD-47FA-AF58-2D1E289F4C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344CA-030B-4E0C-AB4B-DDDD37238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944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F780C-DD0F-44F2-B2B2-F33D8D4C2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5C368-8CAC-4CBE-A290-6EC2D16B6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600D4-387D-4490-AAB3-DE11FF308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BF275-6957-4DD0-BDFC-307808CFE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87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FA791F-173B-4283-A9D4-1C1998618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AA768B-1007-4990-AF97-65A496827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436299-AD39-478B-9290-50041DE50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F3458-BADE-47A6-B748-807382598F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449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511ECA-71DB-437F-809F-11EC596A2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D37A85-1A7F-483C-A358-3AC256438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CAE208-602D-434D-940A-A644C8050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06FD4-DBD3-420C-A09F-18029D60B9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1569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0EB4D7-AEAB-49DF-8E45-1B25C0844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D5854A-F02A-4D99-8553-4DA31D2097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24D76-C686-4565-BA4C-0CA40C1E6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681B3-BD81-4F1C-814F-AEB5AF93B4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245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8725F7-27DB-4E6A-97EB-B1B01603C6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B33420-0EA9-4D2D-A102-6679D3312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EC30D3-2C5C-4A14-B40F-598F11325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74A64F-54B0-46D9-8D57-C09F7EE99B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18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6D42AE-41D1-4F8C-8FB4-60F7F0BB8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31A0E0-AAE3-4DE5-AEB3-443C3C99A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BF2453-B34D-40A9-A9E6-7AE3C5D12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3D57D-692A-46AC-A7CF-EF886C538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521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872C3-EDF6-45CD-AC1C-A7A8B11B1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2E604-8695-412B-B3B5-7FC8AF4D6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39977-6A41-4A2C-AFD1-53985E625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FA541-9D34-4BEC-B112-194960BA76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171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C6D391-4845-420D-8C0F-8C86DF16A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FA0A3C-1DEF-4E2F-95C6-30AD127B3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6F0882-11AC-42B3-A237-D0C5652B2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41EFA-3EA5-4609-8A2E-0079BA746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7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2899F2-D0B3-4110-A3A4-95D5360F9C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4160C5-B21D-4BF5-8375-176EA9D11E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D2D39-EFF3-48E6-AE17-3F83E3965B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4668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952D3C-2FBB-4D0F-B82F-ABBA517BE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FB55DB-937A-4413-939D-F83445F14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993693-E9EF-41AD-A2CB-DD17104555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BA56D-746B-4278-A8D7-16E98C5418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5641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3498FB-8883-45A9-A901-66BFFDF7C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530A17-45F5-45E9-81D6-A741DAFB4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C3EC3D-8297-4E1F-A685-2564E52B70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003E-5612-46A8-AC3A-6D795EDA63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5556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8D7E3-83F5-4282-BC2E-E0485E8964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CEED1-26AD-4D08-998A-323234D2F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31CAB-4580-4B2C-904F-85A699FEE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D8ED8-F009-4C0B-BA68-443D24558B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989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07132-2D8F-45AC-9372-CC66DD88F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F85F99-3E99-4819-9F12-69C9996B57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37ABA-4414-4887-81D9-BA3729369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7F8885-CFE8-4A55-95FC-BA5AF58248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4489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42CA68-9C5A-467E-A886-099100F7B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C2664A-6A62-4519-9293-A9B08C561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0A170-2D5D-4025-A567-5382262B2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0AA4D-3A3A-4D48-81DB-190BD2EFB5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4598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E8F4A6-CD9B-42D2-83A4-81FB813A4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B55-DEAC-490D-AFEA-2E6BB294FF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5C8127-AD4A-4EE1-9172-765D70F348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97C65-18C8-4AF7-91C4-4E9A5622C9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2929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B3386A8-29F6-4FC5-B695-11A5E84E17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BD2A8D-5718-469E-8EEB-BB01005467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D9F7D-4571-4F68-A289-FAF0CB61E5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069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0C4785-4A10-409B-99D7-D87170A8B6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18BC10-C95B-472B-B100-4F2E258336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980932-1AC4-448D-BF51-0485BF80AB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705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B702D7-2749-4B9D-8AB1-BD06DE0D6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DE3321-9DA9-4A81-883F-7C6CFBE4EE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983C9-3C47-4175-ACE4-9F206A5FD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94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3ECFC8-2A99-4D63-BBB8-9B0D8D8F52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7326D5-B98F-4183-A660-C77ACBD562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625D7-4D39-42F3-98CB-21147AF87A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96E71F0-A49C-4B0F-8BC7-FAE1E335DD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741943F-667F-41CA-9D0D-A43F16C64C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F3A49-0AB6-490F-8058-92BB3DC7CF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34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51B728-6159-45FA-B7AB-FEF2B397A5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CC1D44-74F1-48E8-841C-00410F2682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28254-3DF0-4D0A-AB27-F23F913D4F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6011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B49270F-2529-4EDE-9612-09405C9FF6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D45614-A0D7-4AEE-B8E9-CCB32F55C5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75DBC-C4F0-44DF-A5BD-20DDD8BD1C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547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C08CD4D-AD1A-4000-AFE0-D5E6EE85BE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670DF2A-ECFC-491D-B6D8-B8D7198665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B90158-A501-4CDB-96A3-DE7A514C05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605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B7F22B-F9C6-4628-BB17-448778D0BA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F41C7-09B5-4745-B4DA-45F02C698D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0CDB2-C281-4CDA-B91F-615895FA0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0366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56B745-BB27-482C-BB25-CAE91B075B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A71A0C-D48F-4824-A774-EA2CDDA920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933567-AE9B-4AA0-9ED9-4D36C5C7DA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187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885294-3637-40E1-876E-10844D52BA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E75313-1149-4EFC-9B44-25F31ADA021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C064F-DF0E-437A-ACA5-B5959A92D8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1302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459CAF-8028-43F6-8C12-7393BB33B3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1C9699-E064-4787-9501-C090272C3C7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DB9FE-3D39-4238-9A0E-E3EB45188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7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149D250-2372-4F95-85B4-FACF6D22AB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8C83F5-32E4-4F37-842D-38C2C6433A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64434-5EB1-46FF-A51C-C426769597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46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9082AE-5867-47F6-BE61-F576ACB65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687BC23-2768-474F-BEF5-20A50FB6B2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FA0B9-8558-477A-BD9B-65D1660DE6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7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C2ADF9-59A5-4582-8012-94C706B4BF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A1A990-4BEB-4F44-A33D-5F445B3582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F5AFA5-C309-4314-8F61-BA7772735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64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0A957E-221D-4EDF-84A1-948E870D2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B3B538-CAD4-4A14-995C-B43C91C4D6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72FC0-6EEE-4AD2-87AB-DCDC2FE49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8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293CEA6-DC58-4F3D-B2EF-7D9470957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BD7C14-7A8A-473B-ADC2-579F48096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F21205-FB7E-40DF-82C1-5E0556C232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2935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F64F02-1A4F-4157-B88E-73049C26A3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81339B7-0AE2-4CF6-8611-EA703CC314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4004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38427C4-4C5A-4D51-80FD-A956157C3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526CCBF-E805-4805-B2FA-F7CFF5B1D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6C72B0-4397-4D8F-B198-E810B6DB3B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2667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3D47934-90A5-4053-A660-C6F0B7F520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B1169F67-A77A-462F-BD0F-18292A6B81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BF1C3D-6142-44F0-AB69-B66523F29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CA1E720-4104-42DA-A366-8CFF453D9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4FE32E-4B5E-4CC6-8138-7A761BBFC48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178A904-5404-4E69-87F7-F866F976210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20ABD7F-1600-4929-8404-3BE6A973D9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40B7C1B6-E830-44B3-AA28-D51FD1E6F12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372B80-AE08-4311-81E4-00A86E467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F286D4-4226-44B0-98C7-89B1760961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D29D8F-A2CC-4EF2-BE6D-725DEACA64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0CE8FD-60A0-456A-9F29-0319A94D34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4FC492-B958-4C7E-B1DB-18BBAD9A7C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anose="02020603050405020304" pitchFamily="18" charset="0"/>
              </a:defRPr>
            </a:lvl1pPr>
          </a:lstStyle>
          <a:p>
            <a:fld id="{FE5604D8-5D34-4765-84FC-53EDA289D4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4C6F49E-F28C-4AC7-93A2-406D7A305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173EDEA-7EEE-4E8C-96F5-77FAFF601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787C9733-91C9-49E1-B000-798E89CEE2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©2015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21051431-C3C6-4730-89BB-EBEEDD4612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6B7B48-AC08-4BA8-9C74-0BB106F785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415AFB41-328D-41C1-81BC-69ECA9309E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A Guide to SQL, Ninth Edition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74794A1D-E71C-47FC-8771-7F363B9AB4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Chapter Five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900" i="1"/>
              <a:t>Multiple-Table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Comparing JOINS, IN, and EXISTS (continued)</a:t>
            </a:r>
          </a:p>
        </p:txBody>
      </p:sp>
      <p:sp>
        <p:nvSpPr>
          <p:cNvPr id="16387" name="Rectangle 9">
            <a:extLst>
              <a:ext uri="{FF2B5EF4-FFF2-40B4-BE49-F238E27FC236}">
                <a16:creationId xmlns:a16="http://schemas.microsoft.com/office/drawing/2014/main" id="{7DAE9AC9-F17B-411F-B122-090E2C883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WHERE clause</a:t>
            </a:r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75518"/>
            <a:ext cx="7086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5-4: Restricting the rows when joining the ORDER_LINE and ITEM 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4290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52258" y="4686627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 rows returned in 0.00 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09411" y="2264540"/>
            <a:ext cx="7343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DESCRIPTION</a:t>
            </a:r>
          </a:p>
          <a:p>
            <a:r>
              <a:rPr lang="en-US" sz="1400" dirty="0"/>
              <a:t>FROM ORDER_LINE, ITEM</a:t>
            </a:r>
          </a:p>
          <a:p>
            <a:r>
              <a:rPr lang="en-US" sz="1400" dirty="0"/>
              <a:t>WHERE ORDER_LINE.ITEM_NUM = ITEM.ITEM_NUM</a:t>
            </a:r>
          </a:p>
          <a:p>
            <a:r>
              <a:rPr lang="en-US" sz="1400" dirty="0"/>
              <a:t>AND ORDER_NUM = ‘51623’;</a:t>
            </a:r>
          </a:p>
        </p:txBody>
      </p:sp>
      <p:graphicFrame>
        <p:nvGraphicFramePr>
          <p:cNvPr id="2" name="Table 1" descr="Query results table for Restricting the rows when joining the ORDER_LINE and ITEM tables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01502"/>
              </p:ext>
            </p:extLst>
          </p:nvPr>
        </p:nvGraphicFramePr>
        <p:xfrm>
          <a:off x="1219200" y="3834378"/>
          <a:ext cx="1671955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671955">
                  <a:extLst>
                    <a:ext uri="{9D8B030D-6E8A-4147-A177-3AD203B41FA5}">
                      <a16:colId xmlns:a16="http://schemas.microsoft.com/office/drawing/2014/main" val="34384320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966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Giant Star Brain Teaser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Puzzle Gift Set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569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Pentominoes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Brain Teaser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6548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the IN Operator</a:t>
            </a:r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75518"/>
            <a:ext cx="7086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5-5: Using the IN operator instead of a join to query two 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4290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52258" y="4686627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 rows returned in 0.00 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09411" y="2264540"/>
            <a:ext cx="7343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DESCRIPTION</a:t>
            </a:r>
          </a:p>
          <a:p>
            <a:r>
              <a:rPr lang="en-US" sz="1400" dirty="0"/>
              <a:t>FROM ORDER_LINE, ITEM</a:t>
            </a:r>
          </a:p>
          <a:p>
            <a:r>
              <a:rPr lang="en-US" sz="1400" dirty="0"/>
              <a:t>WHERE ORDER_LINE.ITEM_NUM = ITEM.ITEM_NUM</a:t>
            </a:r>
          </a:p>
          <a:p>
            <a:r>
              <a:rPr lang="en-US" sz="1400" dirty="0"/>
              <a:t>AND ORDER_NUM = ‘51623’;</a:t>
            </a:r>
          </a:p>
        </p:txBody>
      </p:sp>
      <p:graphicFrame>
        <p:nvGraphicFramePr>
          <p:cNvPr id="2" name="Table 1" descr="Query results table for Using the IN operator instead of a join to query two tabl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22842"/>
              </p:ext>
            </p:extLst>
          </p:nvPr>
        </p:nvGraphicFramePr>
        <p:xfrm>
          <a:off x="1219200" y="3834378"/>
          <a:ext cx="1671955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671955">
                  <a:extLst>
                    <a:ext uri="{9D8B030D-6E8A-4147-A177-3AD203B41FA5}">
                      <a16:colId xmlns:a16="http://schemas.microsoft.com/office/drawing/2014/main" val="343843209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9663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Giant Star Brain Teaser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3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Puzzle Gift Set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569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Pentominoes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Brain Teaser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65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49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the EXISTS Operator</a:t>
            </a:r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75518"/>
            <a:ext cx="7086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5-7 Using the EXISTS operator to select order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4290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52257" y="4622116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 rows returned in 0.06 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555634"/>
            <a:ext cx="7343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ORDER_NUM, ORDER_DATE</a:t>
            </a:r>
          </a:p>
          <a:p>
            <a:r>
              <a:rPr lang="en-US" sz="1400" dirty="0"/>
              <a:t>FROM ORDERS</a:t>
            </a:r>
          </a:p>
          <a:p>
            <a:r>
              <a:rPr lang="en-US" sz="1400" dirty="0"/>
              <a:t>WHERE EXISTS</a:t>
            </a:r>
          </a:p>
          <a:p>
            <a:r>
              <a:rPr lang="en-US" sz="1400" dirty="0"/>
              <a:t>(SELECT *</a:t>
            </a:r>
          </a:p>
          <a:p>
            <a:r>
              <a:rPr lang="en-US" sz="1400" dirty="0"/>
              <a:t>FROM ORDER_LINE</a:t>
            </a:r>
          </a:p>
          <a:p>
            <a:r>
              <a:rPr lang="en-US" sz="1400" dirty="0"/>
              <a:t>WHERE ORDERS.ORDER_NUM = ORDER_LINE.ORDER_NUM</a:t>
            </a:r>
          </a:p>
          <a:p>
            <a:r>
              <a:rPr lang="en-US" sz="1400" dirty="0"/>
              <a:t>AND ITEM_NUM = ‘FD11’);</a:t>
            </a:r>
          </a:p>
        </p:txBody>
      </p:sp>
      <p:graphicFrame>
        <p:nvGraphicFramePr>
          <p:cNvPr id="3" name="Table 2" descr="Query results table for Using the EXISTS operator to select order inform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64442"/>
              </p:ext>
            </p:extLst>
          </p:nvPr>
        </p:nvGraphicFramePr>
        <p:xfrm>
          <a:off x="1227164" y="3817179"/>
          <a:ext cx="2659036" cy="640080"/>
        </p:xfrm>
        <a:graphic>
          <a:graphicData uri="http://schemas.openxmlformats.org/drawingml/2006/table">
            <a:tbl>
              <a:tblPr firstRow="1" firstCol="1" bandRow="1"/>
              <a:tblGrid>
                <a:gridCol w="982636">
                  <a:extLst>
                    <a:ext uri="{9D8B030D-6E8A-4147-A177-3AD203B41FA5}">
                      <a16:colId xmlns:a16="http://schemas.microsoft.com/office/drawing/2014/main" val="184348493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002228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518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240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777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133AE06-9844-42AA-9905-54101BD73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Using the EXISTS Operator (continued)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7AFDAFC-36D9-483C-897F-F9EBE015C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Correlated subquery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400"/>
              <a:t>Subquery involves a table listed in outer query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 Figure 5-7, the ORDERS table, listed in FROM clause of outer query used in subquery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Must qualify ORDER_NUM column in subquery as ORDERS.ORDER_NUM</a:t>
            </a:r>
          </a:p>
        </p:txBody>
      </p:sp>
      <p:sp>
        <p:nvSpPr>
          <p:cNvPr id="19460" name="Footer Placeholder 1">
            <a:extLst>
              <a:ext uri="{FF2B5EF4-FFF2-40B4-BE49-F238E27FC236}">
                <a16:creationId xmlns:a16="http://schemas.microsoft.com/office/drawing/2014/main" id="{FFFE69A4-566E-4382-B28C-2DFDAC494A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1BFBE391-A245-4B16-B2C2-720BF1A830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76EC78-B6D4-4836-B2BC-E0C7555B834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31559A-374C-4B48-8845-1298BB35F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Subquery within a Subquery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51E0C4A-391B-41AD-965C-0D3467A1F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800"/>
              <a:t>Nested subquery  is a </a:t>
            </a:r>
            <a:r>
              <a:rPr lang="en-US" altLang="en-US" sz="3000"/>
              <a:t>subquery within a subquery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Evaluate from innermost query to outermost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More than one approach to formulating queries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800"/>
              <a:t>Many DMBSs have optimizers that analyze queries for efficiency</a:t>
            </a:r>
          </a:p>
        </p:txBody>
      </p:sp>
      <p:sp>
        <p:nvSpPr>
          <p:cNvPr id="20484" name="Footer Placeholder 1">
            <a:extLst>
              <a:ext uri="{FF2B5EF4-FFF2-40B4-BE49-F238E27FC236}">
                <a16:creationId xmlns:a16="http://schemas.microsoft.com/office/drawing/2014/main" id="{60A95902-39AA-4F03-BA04-FC8374D1D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F707489B-A789-465C-9BE4-0540EFEC0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4021E0-62FA-449B-A9B0-33EEA564584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a Subquery within a Subquery (continued)</a:t>
            </a:r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785723"/>
            <a:ext cx="7086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5-8: Nested subqueries (a subquery within a subquery)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7308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52257" y="5240179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  <a:r>
              <a:rPr lang="en-US" sz="1000" dirty="0" smtClean="0"/>
              <a:t> rows returned in 0.06 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555634"/>
            <a:ext cx="7343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ORDER_NUM, ORDER_DATE</a:t>
            </a:r>
          </a:p>
          <a:p>
            <a:r>
              <a:rPr lang="en-US" sz="1400" dirty="0"/>
              <a:t>FROM ORDERS</a:t>
            </a:r>
          </a:p>
          <a:p>
            <a:r>
              <a:rPr lang="en-US" sz="1400" dirty="0"/>
              <a:t>WHERE ORDER_NUM IN</a:t>
            </a:r>
          </a:p>
          <a:p>
            <a:r>
              <a:rPr lang="en-US" sz="1400" dirty="0"/>
              <a:t>(SELECT ORDER_NUM</a:t>
            </a:r>
          </a:p>
          <a:p>
            <a:r>
              <a:rPr lang="en-US" sz="1400" dirty="0"/>
              <a:t>FROM ORDER_LINE</a:t>
            </a:r>
          </a:p>
          <a:p>
            <a:r>
              <a:rPr lang="en-US" sz="1400" dirty="0"/>
              <a:t>WHERE ITEM_NUM IN</a:t>
            </a:r>
          </a:p>
          <a:p>
            <a:r>
              <a:rPr lang="en-US" sz="1400" dirty="0"/>
              <a:t>(SELECT ITEM_NUM</a:t>
            </a:r>
          </a:p>
          <a:p>
            <a:r>
              <a:rPr lang="en-US" sz="1400" dirty="0"/>
              <a:t>FROM ITEM</a:t>
            </a:r>
          </a:p>
          <a:p>
            <a:r>
              <a:rPr lang="en-US" sz="1400" dirty="0"/>
              <a:t>WHERE STOREHOURE =’3’));</a:t>
            </a:r>
          </a:p>
        </p:txBody>
      </p:sp>
      <p:graphicFrame>
        <p:nvGraphicFramePr>
          <p:cNvPr id="2" name="Table 1" descr="Query results table for Nested subqueries (a subquery within a subquery)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00550"/>
              </p:ext>
            </p:extLst>
          </p:nvPr>
        </p:nvGraphicFramePr>
        <p:xfrm>
          <a:off x="1227163" y="4076598"/>
          <a:ext cx="2201837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1058837">
                  <a:extLst>
                    <a:ext uri="{9D8B030D-6E8A-4147-A177-3AD203B41FA5}">
                      <a16:colId xmlns:a16="http://schemas.microsoft.com/office/drawing/2014/main" val="115266947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412529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0814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001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0980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203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36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41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31D8EC1-6188-49C6-B0FD-E3B815BA1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a Subquery within a Subquery (continued)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2B16F6FC-64FA-48B7-81BE-0B468AD9D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Order of evaluating query</a:t>
            </a:r>
          </a:p>
          <a:p>
            <a:pPr lvl="1" eaLnBrk="1" hangingPunct="1"/>
            <a:r>
              <a:rPr lang="en-US" altLang="en-US" sz="2600"/>
              <a:t>Innermost subquery first producing a temporary table</a:t>
            </a:r>
          </a:p>
          <a:p>
            <a:pPr lvl="1" eaLnBrk="1" hangingPunct="1"/>
            <a:r>
              <a:rPr lang="en-US" altLang="en-US" sz="2600"/>
              <a:t>Next (intermediate) subquery producing a second temporary table</a:t>
            </a:r>
          </a:p>
          <a:p>
            <a:pPr lvl="1" eaLnBrk="1" hangingPunct="1"/>
            <a:r>
              <a:rPr lang="en-US" altLang="en-US" sz="2600"/>
              <a:t>Outer query last producing final result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2532" name="Footer Placeholder 1">
            <a:extLst>
              <a:ext uri="{FF2B5EF4-FFF2-40B4-BE49-F238E27FC236}">
                <a16:creationId xmlns:a16="http://schemas.microsoft.com/office/drawing/2014/main" id="{409AF117-830B-4CBA-AD16-B021054192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D88A6AF7-E5A1-4863-B1FF-84966C65C2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B7509F-C82E-4682-B012-99BA8371F5B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 Comprehensive Example</a:t>
            </a:r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486400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5-10 Comprehensive example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4290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4660086"/>
            <a:ext cx="1997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3 rows returned in 0.01 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555634"/>
            <a:ext cx="7343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CUSTOMER_NUM, ORDERS.ORDER_NUM, ORDER_DATE, SUM (NUM_ORDERED * QUOTED_PRICE) AS ORDER_TOTAL</a:t>
            </a:r>
          </a:p>
          <a:p>
            <a:r>
              <a:rPr lang="en-US" sz="1400" dirty="0"/>
              <a:t>FROM ORDERS, ORDER_LINE</a:t>
            </a:r>
          </a:p>
          <a:p>
            <a:r>
              <a:rPr lang="en-US" sz="1400" dirty="0"/>
              <a:t>WHERE ORDERS.ORDER_NUM = ORDER_LINE.ORDER_NUM</a:t>
            </a:r>
          </a:p>
          <a:p>
            <a:r>
              <a:rPr lang="en-US" sz="1400" dirty="0"/>
              <a:t>GROUP BY ORDERS.ORDER_NUM, CUSTOMER_NUM, ORDER_DATE</a:t>
            </a:r>
          </a:p>
          <a:p>
            <a:r>
              <a:rPr lang="en-US" sz="1400" dirty="0"/>
              <a:t>HAVING SUM (NUM_ORDERED * QUOTED_PRICE) &gt; 500</a:t>
            </a:r>
          </a:p>
          <a:p>
            <a:r>
              <a:rPr lang="en-US" sz="1400" dirty="0"/>
              <a:t>ORDER BY ORDERS.ORDER_NUM;</a:t>
            </a:r>
          </a:p>
        </p:txBody>
      </p:sp>
      <p:graphicFrame>
        <p:nvGraphicFramePr>
          <p:cNvPr id="3" name="Table 2" descr="Query results table for a Comprehensive example of a select statement using all claus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78858"/>
              </p:ext>
            </p:extLst>
          </p:nvPr>
        </p:nvGraphicFramePr>
        <p:xfrm>
          <a:off x="1219200" y="3793233"/>
          <a:ext cx="4267201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250452">
                  <a:extLst>
                    <a:ext uri="{9D8B030D-6E8A-4147-A177-3AD203B41FA5}">
                      <a16:colId xmlns:a16="http://schemas.microsoft.com/office/drawing/2014/main" val="1439055128"/>
                    </a:ext>
                  </a:extLst>
                </a:gridCol>
                <a:gridCol w="978350">
                  <a:extLst>
                    <a:ext uri="{9D8B030D-6E8A-4147-A177-3AD203B41FA5}">
                      <a16:colId xmlns:a16="http://schemas.microsoft.com/office/drawing/2014/main" val="1828363605"/>
                    </a:ext>
                  </a:extLst>
                </a:gridCol>
                <a:gridCol w="983752">
                  <a:extLst>
                    <a:ext uri="{9D8B030D-6E8A-4147-A177-3AD203B41FA5}">
                      <a16:colId xmlns:a16="http://schemas.microsoft.com/office/drawing/2014/main" val="223499805"/>
                    </a:ext>
                  </a:extLst>
                </a:gridCol>
                <a:gridCol w="1054647">
                  <a:extLst>
                    <a:ext uri="{9D8B030D-6E8A-4147-A177-3AD203B41FA5}">
                      <a16:colId xmlns:a16="http://schemas.microsoft.com/office/drawing/2014/main" val="51306115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99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524.75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4608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814.81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461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724.15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33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9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B44E752-7186-4966-BE5F-AE728AD7A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an Alias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7CF5659-B4E2-4D72-B6F0-47701E2FD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An alternate name for a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in FROM clause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Type name of table, press Spacebar, and then type name of alias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Allows for simplicity</a:t>
            </a:r>
          </a:p>
        </p:txBody>
      </p:sp>
      <p:sp>
        <p:nvSpPr>
          <p:cNvPr id="24580" name="Footer Placeholder 1">
            <a:extLst>
              <a:ext uri="{FF2B5EF4-FFF2-40B4-BE49-F238E27FC236}">
                <a16:creationId xmlns:a16="http://schemas.microsoft.com/office/drawing/2014/main" id="{805689E6-4504-45C7-A334-E134DF6A8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CAE71001-C965-4A49-8FCC-AA3EA0BD3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7CE1E8-FBF3-4160-B8A3-A48A452EC18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an Alias (continued)</a:t>
            </a:r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712023"/>
            <a:ext cx="7086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5-11: Using aliases in a </a:t>
            </a:r>
            <a:r>
              <a:rPr lang="en-US" altLang="en-US" sz="1400" b="1" dirty="0" smtClean="0"/>
              <a:t>query</a:t>
            </a: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4384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51546" y="5231633"/>
            <a:ext cx="2068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 rows returned in 0.84 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331893"/>
            <a:ext cx="7343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R.REP_NUM, LAST_NAME, FIRST_NAME, C.CUSTOMER_NUM, CUSTOMER_NAME</a:t>
            </a:r>
          </a:p>
          <a:p>
            <a:r>
              <a:rPr lang="en-US" sz="1400" dirty="0"/>
              <a:t>FROM REP R, CUSTOMER C</a:t>
            </a:r>
          </a:p>
          <a:p>
            <a:r>
              <a:rPr lang="en-US" sz="1400" dirty="0"/>
              <a:t>WHERE R.REP_NUM = C.REP_NUM;</a:t>
            </a:r>
          </a:p>
        </p:txBody>
      </p:sp>
      <p:graphicFrame>
        <p:nvGraphicFramePr>
          <p:cNvPr id="2" name="Table 1" descr="Query results table for Using aliases in a quer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17169"/>
              </p:ext>
            </p:extLst>
          </p:nvPr>
        </p:nvGraphicFramePr>
        <p:xfrm>
          <a:off x="1219200" y="2746177"/>
          <a:ext cx="5829300" cy="2468880"/>
        </p:xfrm>
        <a:graphic>
          <a:graphicData uri="http://schemas.openxmlformats.org/drawingml/2006/table">
            <a:tbl>
              <a:tblPr firstRow="1" firstCol="1" bandRow="1"/>
              <a:tblGrid>
                <a:gridCol w="827405">
                  <a:extLst>
                    <a:ext uri="{9D8B030D-6E8A-4147-A177-3AD203B41FA5}">
                      <a16:colId xmlns:a16="http://schemas.microsoft.com/office/drawing/2014/main" val="2334523472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630962793"/>
                    </a:ext>
                  </a:extLst>
                </a:gridCol>
                <a:gridCol w="896620">
                  <a:extLst>
                    <a:ext uri="{9D8B030D-6E8A-4147-A177-3AD203B41FA5}">
                      <a16:colId xmlns:a16="http://schemas.microsoft.com/office/drawing/2014/main" val="2916839096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39069996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8212956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51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056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Cards and More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220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Cress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49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4969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Cricket Gift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373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Kline’s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28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69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Brookings Direct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062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Grove Historical Museum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207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27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365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7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88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CB63FED-A27B-4D5D-B0B5-378779D73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5CBA129-9965-4D3C-8BE2-1FC1AB0D0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joins to retrieve data from more than one table</a:t>
            </a:r>
          </a:p>
          <a:p>
            <a:pPr eaLnBrk="1" hangingPunct="1"/>
            <a:r>
              <a:rPr lang="en-US" altLang="en-US" sz="2800"/>
              <a:t>Use the IN and EXISTS operators to query multiple tables</a:t>
            </a:r>
          </a:p>
          <a:p>
            <a:pPr eaLnBrk="1" hangingPunct="1"/>
            <a:r>
              <a:rPr lang="en-US" altLang="en-US" sz="2800"/>
              <a:t>Use a subquery with a subquery</a:t>
            </a:r>
          </a:p>
          <a:p>
            <a:pPr eaLnBrk="1" hangingPunct="1"/>
            <a:r>
              <a:rPr lang="en-US" altLang="en-US" sz="2800"/>
              <a:t>Use an alias</a:t>
            </a:r>
          </a:p>
        </p:txBody>
      </p:sp>
      <p:sp>
        <p:nvSpPr>
          <p:cNvPr id="8196" name="Footer Placeholder 1">
            <a:extLst>
              <a:ext uri="{FF2B5EF4-FFF2-40B4-BE49-F238E27FC236}">
                <a16:creationId xmlns:a16="http://schemas.microsoft.com/office/drawing/2014/main" id="{841F5185-5F97-40F5-A641-3BE1EBF70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900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2033C213-6D14-4F23-A54D-8C52991AA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EE60DD2-4BBF-4953-8E1F-8A1D257A393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B64DA67-866B-4E04-AC3E-3F229F63A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Joining a Table to Itself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7BBB1D0-E572-49AA-B909-C4EB7A9CC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Called a self-join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a different alias for same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to compare records within one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Treat one table as two separate tables by using alias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6628" name="Footer Placeholder 1">
            <a:extLst>
              <a:ext uri="{FF2B5EF4-FFF2-40B4-BE49-F238E27FC236}">
                <a16:creationId xmlns:a16="http://schemas.microsoft.com/office/drawing/2014/main" id="{EF9E44C8-6424-4029-9F57-5ED6947A9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0FF90789-8E81-4E62-A2B3-EAF695660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301D24-26AA-416A-BE89-C1927FB9D36E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Joining a Table to Itself (continued)</a:t>
            </a:r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420022"/>
            <a:ext cx="7086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5-12: Using aliases for a self-join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6640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50909" y="4672251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7 rows returned in 0.08 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219200"/>
            <a:ext cx="7343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F.CUSTOMER_NUM, F.CUSTOMER_NAME, S.CUSTOMER_NUM, S.CUSTOMER_NAME, F.CITY</a:t>
            </a:r>
          </a:p>
          <a:p>
            <a:r>
              <a:rPr lang="en-US" sz="1400" dirty="0"/>
              <a:t>FROM CUSTOMER F, CUSTOMER S</a:t>
            </a:r>
          </a:p>
          <a:p>
            <a:r>
              <a:rPr lang="en-US" sz="1400" dirty="0"/>
              <a:t>WHERE F.CITY = S.CITY</a:t>
            </a:r>
          </a:p>
          <a:p>
            <a:r>
              <a:rPr lang="en-US" sz="1400" dirty="0"/>
              <a:t>AND F.CUSTOMER_NUM &lt; S.CUSTOMER_NUM</a:t>
            </a:r>
          </a:p>
          <a:p>
            <a:r>
              <a:rPr lang="en-US" sz="1400" dirty="0"/>
              <a:t>ORDER BY F.CUSTOMER_NUM, S.CUSTOMER_NUM;</a:t>
            </a:r>
          </a:p>
        </p:txBody>
      </p:sp>
      <p:graphicFrame>
        <p:nvGraphicFramePr>
          <p:cNvPr id="4" name="Table 3" descr="Query results table for Using aliases for a self-joi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74855"/>
              </p:ext>
            </p:extLst>
          </p:nvPr>
        </p:nvGraphicFramePr>
        <p:xfrm>
          <a:off x="1175067" y="3043714"/>
          <a:ext cx="6793865" cy="1638935"/>
        </p:xfrm>
        <a:graphic>
          <a:graphicData uri="http://schemas.openxmlformats.org/drawingml/2006/table">
            <a:tbl>
              <a:tblPr firstRow="1" firstCol="1" bandRow="1"/>
              <a:tblGrid>
                <a:gridCol w="1245870">
                  <a:extLst>
                    <a:ext uri="{9D8B030D-6E8A-4147-A177-3AD203B41FA5}">
                      <a16:colId xmlns:a16="http://schemas.microsoft.com/office/drawing/2014/main" val="994887493"/>
                    </a:ext>
                  </a:extLst>
                </a:gridCol>
                <a:gridCol w="1954530">
                  <a:extLst>
                    <a:ext uri="{9D8B030D-6E8A-4147-A177-3AD203B41FA5}">
                      <a16:colId xmlns:a16="http://schemas.microsoft.com/office/drawing/2014/main" val="689461774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167821867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71382945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3881252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444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Grove Historical Museum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Fullton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11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Fullton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173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Brookings Direct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Cricket Gift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Grove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5089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Cress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Congaree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6817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Northfield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229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Grove Historical Museum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Fullton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5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Cards and More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Kline’s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79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93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A650647-8D63-4A98-80CE-072D7044D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 Self-Join on a Primary Key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EA80A22-DCB7-4EBA-8CF8-84C164B0E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Can create a self-join that involves primary key of table</a:t>
            </a:r>
          </a:p>
          <a:p>
            <a:pPr eaLnBrk="1" hangingPunct="1">
              <a:spcBef>
                <a:spcPct val="150000"/>
              </a:spcBef>
            </a:pPr>
            <a:r>
              <a:rPr lang="en-US" altLang="en-US" sz="2800"/>
              <a:t>List table twice in FROM clause with aliases	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Same as previous self-join example</a:t>
            </a:r>
          </a:p>
          <a:p>
            <a:pPr lvl="1" eaLnBrk="1" hangingPunct="1"/>
            <a:endParaRPr lang="en-US" altLang="en-US" sz="2600"/>
          </a:p>
        </p:txBody>
      </p:sp>
      <p:sp>
        <p:nvSpPr>
          <p:cNvPr id="28676" name="Footer Placeholder 1">
            <a:extLst>
              <a:ext uri="{FF2B5EF4-FFF2-40B4-BE49-F238E27FC236}">
                <a16:creationId xmlns:a16="http://schemas.microsoft.com/office/drawing/2014/main" id="{91AFB8C0-41DC-4944-B2F2-B826DD6A4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28677" name="Slide Number Placeholder 4">
            <a:extLst>
              <a:ext uri="{FF2B5EF4-FFF2-40B4-BE49-F238E27FC236}">
                <a16:creationId xmlns:a16="http://schemas.microsoft.com/office/drawing/2014/main" id="{30B2D2B6-31E1-45B2-A054-F279C86658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465F9E-791D-4561-9392-E4903FC77C9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a Self-Join on a Primary Key (continued)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420022"/>
            <a:ext cx="7086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5-15: List of employees and their managers</a:t>
            </a: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6640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1271" y="4953000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smtClean="0"/>
              <a:t>9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0.05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345049"/>
            <a:ext cx="73439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E.EMPLOYEE_NUM, E.LAST_NAME, E.FIRST_NAME, M.EMPLOYEE_NUM AS MGR_NUM, M.LAST_NAME AS MGR_LAST, M.FIRST_NAME AS MGR_FIRST</a:t>
            </a:r>
          </a:p>
          <a:p>
            <a:r>
              <a:rPr lang="en-US" sz="1400" dirty="0"/>
              <a:t>FROM EMPLOYEE E, EMPLOYEE M</a:t>
            </a:r>
          </a:p>
          <a:p>
            <a:r>
              <a:rPr lang="en-US" sz="1400" dirty="0"/>
              <a:t>WHERE E.MGR_EMPLOYEE_NUM = M.EMPLOYEE_NUM</a:t>
            </a:r>
          </a:p>
          <a:p>
            <a:r>
              <a:rPr lang="en-US" sz="1400" dirty="0"/>
              <a:t>ORDER BY E.EMPLOYEE_NUM;</a:t>
            </a:r>
            <a:endParaRPr lang="en-US" sz="1400" dirty="0"/>
          </a:p>
        </p:txBody>
      </p:sp>
      <p:graphicFrame>
        <p:nvGraphicFramePr>
          <p:cNvPr id="2" name="Table 1" descr="Query results table for a List of employees and their managers using a self-joi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82171"/>
              </p:ext>
            </p:extLst>
          </p:nvPr>
        </p:nvGraphicFramePr>
        <p:xfrm>
          <a:off x="1219200" y="3048857"/>
          <a:ext cx="5688965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209040">
                  <a:extLst>
                    <a:ext uri="{9D8B030D-6E8A-4147-A177-3AD203B41FA5}">
                      <a16:colId xmlns:a16="http://schemas.microsoft.com/office/drawing/2014/main" val="1510992764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364950839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530880851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462531672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4116200836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02013776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MGR_LAST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MGR_FIRST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17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Canzier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Holden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Martin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246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Dykstra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Canzier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3921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Murray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Steven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Galvez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Benito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965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Galvez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Benito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Holden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Martin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7053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Peterman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Beth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Canzier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25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Traynor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Galvez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Benito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9094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Ashton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Galvez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Benito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51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Scholten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Alyssa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Holden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Martin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058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Wiltzer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Canzier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0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884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75974"/>
            <a:ext cx="8229600" cy="814626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Joining Several Tables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940623"/>
            <a:ext cx="7086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5-16: Joining four tables in a 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9688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87339" y="5773579"/>
            <a:ext cx="2103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smtClean="0"/>
              <a:t>12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0.04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61811" y="1295400"/>
            <a:ext cx="7343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</a:t>
            </a:r>
            <a:r>
              <a:rPr lang="en-US" sz="1400" dirty="0" smtClean="0"/>
              <a:t>ITEM_NUM</a:t>
            </a:r>
            <a:r>
              <a:rPr lang="en-US" sz="1400" dirty="0"/>
              <a:t>, NUM_ORDERED, ORDER_LINE.ORDER_NUM, ORDER_DATE, CUSTOMER.CUSTOMER_NUM, CUSTOMER_NAME, LAST_NAME</a:t>
            </a:r>
          </a:p>
          <a:p>
            <a:r>
              <a:rPr lang="en-US" sz="1400" dirty="0"/>
              <a:t>FROM ORDER_LINE, ORDERS, CUSTOMER, REP</a:t>
            </a:r>
          </a:p>
          <a:p>
            <a:r>
              <a:rPr lang="en-US" sz="1400" dirty="0"/>
              <a:t>WHERE ORDERS.ORDER_NUM = ORDER_LINE.ORDER_NUM</a:t>
            </a:r>
          </a:p>
          <a:p>
            <a:r>
              <a:rPr lang="en-US" sz="1400" dirty="0"/>
              <a:t>AND CUSTOMER.CUSTOMER_NUM = ORDERS.CUSTOMER_NUM</a:t>
            </a:r>
          </a:p>
          <a:p>
            <a:r>
              <a:rPr lang="en-US" sz="1400" dirty="0"/>
              <a:t>AND REP.REP_NUM = CUSTOMER.REP_NUM</a:t>
            </a:r>
          </a:p>
          <a:p>
            <a:r>
              <a:rPr lang="en-US" sz="1400" dirty="0"/>
              <a:t>ORDER BY ITEM_NUM, ORDER_LINE.ORDER_NUM;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838200"/>
            <a:ext cx="721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Condition relates columns for each pair of </a:t>
            </a:r>
            <a:r>
              <a:rPr lang="en-US" altLang="en-US" sz="2400" dirty="0" smtClean="0"/>
              <a:t>tables</a:t>
            </a:r>
            <a:endParaRPr lang="en-US" altLang="en-US" sz="2400" dirty="0"/>
          </a:p>
        </p:txBody>
      </p:sp>
      <p:graphicFrame>
        <p:nvGraphicFramePr>
          <p:cNvPr id="5" name="Table 4" descr="Query results table for Joining four tables in a query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971668"/>
              </p:ext>
            </p:extLst>
          </p:nvPr>
        </p:nvGraphicFramePr>
        <p:xfrm>
          <a:off x="599440" y="3246120"/>
          <a:ext cx="7945120" cy="2468880"/>
        </p:xfrm>
        <a:graphic>
          <a:graphicData uri="http://schemas.openxmlformats.org/drawingml/2006/table">
            <a:tbl>
              <a:tblPr firstRow="1" firstCol="1" bandRow="1"/>
              <a:tblGrid>
                <a:gridCol w="878840">
                  <a:extLst>
                    <a:ext uri="{9D8B030D-6E8A-4147-A177-3AD203B41FA5}">
                      <a16:colId xmlns:a16="http://schemas.microsoft.com/office/drawing/2014/main" val="2439888307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3673068531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2523308617"/>
                    </a:ext>
                  </a:extLst>
                </a:gridCol>
                <a:gridCol w="928370">
                  <a:extLst>
                    <a:ext uri="{9D8B030D-6E8A-4147-A177-3AD203B41FA5}">
                      <a16:colId xmlns:a16="http://schemas.microsoft.com/office/drawing/2014/main" val="20081251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94473575"/>
                    </a:ext>
                  </a:extLst>
                </a:gridCol>
                <a:gridCol w="1821815">
                  <a:extLst>
                    <a:ext uri="{9D8B030D-6E8A-4147-A177-3AD203B41FA5}">
                      <a16:colId xmlns:a16="http://schemas.microsoft.com/office/drawing/2014/main" val="1375527578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35933339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NUM_ORDERED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20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CD33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51608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7806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L51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7422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DR67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3416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FD11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Brookings Direct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335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FD11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03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FH24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42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KD34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1570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KL78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21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MT03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10/16/2015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Gifts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827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NL89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6716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69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98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3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923F9D3-051C-434A-A925-9EA2A03C0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Joining Several Tables (continued)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6FB6F14-C3E8-4193-B2C0-401E84717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 SELECT clause, list all columns to display 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Qualify any column names if needed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 FROM clause, list all tables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Include tables used in the WHERE clause, even if they are not in the SELECT clause</a:t>
            </a:r>
          </a:p>
          <a:p>
            <a:pPr eaLnBrk="1" hangingPunct="1"/>
            <a:endParaRPr lang="en-US" altLang="en-US"/>
          </a:p>
        </p:txBody>
      </p:sp>
      <p:sp>
        <p:nvSpPr>
          <p:cNvPr id="31748" name="Footer Placeholder 1">
            <a:extLst>
              <a:ext uri="{FF2B5EF4-FFF2-40B4-BE49-F238E27FC236}">
                <a16:creationId xmlns:a16="http://schemas.microsoft.com/office/drawing/2014/main" id="{25A8D0D0-815B-404E-8BE4-1671412D9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810F18BD-4305-46E4-B369-DA0435CBA3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19E7B6-C03E-4979-A891-036206FF723F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7921480-F2DA-4505-AA4A-0610B7677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Joining Several Tables (continued)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74CD41B-4121-4A22-9342-B4DD858659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sz="2800"/>
              <a:t>Take one pair of related tables at a time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Indicate in WHERE clause the condition that relates tables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Join conditions with AND operator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Include any additional conditions in WHERE clause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sz="2800"/>
              <a:t>Connect them with AND operator</a:t>
            </a:r>
          </a:p>
        </p:txBody>
      </p:sp>
      <p:sp>
        <p:nvSpPr>
          <p:cNvPr id="32772" name="Footer Placeholder 1">
            <a:extLst>
              <a:ext uri="{FF2B5EF4-FFF2-40B4-BE49-F238E27FC236}">
                <a16:creationId xmlns:a16="http://schemas.microsoft.com/office/drawing/2014/main" id="{087A2D5E-83BE-4865-B9A5-3B01C2DD19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32773" name="Slide Number Placeholder 4">
            <a:extLst>
              <a:ext uri="{FF2B5EF4-FFF2-40B4-BE49-F238E27FC236}">
                <a16:creationId xmlns:a16="http://schemas.microsoft.com/office/drawing/2014/main" id="{95C4E539-3DDE-4D1D-9B43-A77831CB0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6F615C5-D617-4DEE-B076-13BBEAF0F07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0A2E323-92BE-4A6A-A920-4C2AC51EA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Operations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4CFA7F4-5B2E-42A2-8EE6-2A23FBA3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5000"/>
              </a:spcBef>
            </a:pPr>
            <a:r>
              <a:rPr lang="en-US" altLang="en-US" sz="2800"/>
              <a:t>Union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The </a:t>
            </a:r>
            <a:r>
              <a:rPr lang="en-US" altLang="en-US" sz="2600" b="1"/>
              <a:t>union</a:t>
            </a:r>
            <a:r>
              <a:rPr lang="en-US" altLang="en-US" sz="2600"/>
              <a:t> of two tables is a table containing every row that is in either the first table, the second table, or both tables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Use UNION operator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Tables must be </a:t>
            </a:r>
            <a:r>
              <a:rPr lang="en-US" altLang="en-US" sz="2600" b="1"/>
              <a:t>union compatible</a:t>
            </a:r>
            <a:r>
              <a:rPr lang="en-US" altLang="en-US" sz="2600"/>
              <a:t>; that is, the same number of columns and corresponding columns have identical data types and lengths</a:t>
            </a:r>
          </a:p>
        </p:txBody>
      </p:sp>
      <p:sp>
        <p:nvSpPr>
          <p:cNvPr id="33796" name="Footer Placeholder 1">
            <a:extLst>
              <a:ext uri="{FF2B5EF4-FFF2-40B4-BE49-F238E27FC236}">
                <a16:creationId xmlns:a16="http://schemas.microsoft.com/office/drawing/2014/main" id="{3ACED0DB-DA02-463D-BF77-0B974F971E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33797" name="Slide Number Placeholder 4">
            <a:extLst>
              <a:ext uri="{FF2B5EF4-FFF2-40B4-BE49-F238E27FC236}">
                <a16:creationId xmlns:a16="http://schemas.microsoft.com/office/drawing/2014/main" id="{C4B95493-1896-4103-BA51-A88A137C8E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8D9669-721A-4DF2-BE36-17E9912E4AF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Set Operations (continued)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635823"/>
            <a:ext cx="7086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5-20: Using the UNION operator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0450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1271" y="5316379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smtClean="0"/>
              <a:t>9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0.00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45049"/>
            <a:ext cx="7343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CUSTOMER_NUM, CUSTOMER_NAME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WHERE REP_NUM = ‘15’</a:t>
            </a:r>
          </a:p>
          <a:p>
            <a:r>
              <a:rPr lang="en-US" sz="1400" dirty="0"/>
              <a:t>UNION</a:t>
            </a:r>
          </a:p>
          <a:p>
            <a:r>
              <a:rPr lang="en-US" sz="1400" dirty="0"/>
              <a:t>SELECT CUSTOMER.CUSTOMER_NUM, CUSTOMER_NAME</a:t>
            </a:r>
          </a:p>
          <a:p>
            <a:r>
              <a:rPr lang="en-US" sz="1400" dirty="0"/>
              <a:t>FROM CUSTOMER, ORDERS</a:t>
            </a:r>
          </a:p>
          <a:p>
            <a:r>
              <a:rPr lang="en-US" sz="1400" dirty="0"/>
              <a:t>WHERE CUSTOMER.CUSTOMER_NUM = ORDERS.CUSTOMER_NUM;</a:t>
            </a:r>
          </a:p>
          <a:p>
            <a:endParaRPr lang="en-US" sz="1400" dirty="0"/>
          </a:p>
        </p:txBody>
      </p:sp>
      <p:graphicFrame>
        <p:nvGraphicFramePr>
          <p:cNvPr id="3" name="Table 2" descr="Query results table for Using the UNION opera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10905"/>
              </p:ext>
            </p:extLst>
          </p:nvPr>
        </p:nvGraphicFramePr>
        <p:xfrm>
          <a:off x="1219200" y="3350717"/>
          <a:ext cx="3039110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210310">
                  <a:extLst>
                    <a:ext uri="{9D8B030D-6E8A-4147-A177-3AD203B41FA5}">
                      <a16:colId xmlns:a16="http://schemas.microsoft.com/office/drawing/2014/main" val="4800196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301046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154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3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Brookings Direct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732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688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716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Cards and More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060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361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Cress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103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034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34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985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BC1E7E5-7A33-4AFE-AEF5-FE028C4B6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Operations (continued)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B3D5492-044D-4E3A-AD67-4A6F2B427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altLang="en-US" sz="2800"/>
              <a:t>Intersection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Intersection of two tables is a table containing all rows that are in both tables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Uses the INTERSECT operator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Not supported by Microsoft Access</a:t>
            </a:r>
          </a:p>
          <a:p>
            <a:pPr lvl="2" eaLnBrk="1" hangingPunct="1">
              <a:spcBef>
                <a:spcPct val="100000"/>
              </a:spcBef>
            </a:pPr>
            <a:r>
              <a:rPr lang="en-US" altLang="en-US" sz="2200"/>
              <a:t>Use an alternate approach</a:t>
            </a:r>
          </a:p>
          <a:p>
            <a:pPr eaLnBrk="1" hangingPunct="1">
              <a:spcBef>
                <a:spcPct val="150000"/>
              </a:spcBef>
            </a:pPr>
            <a:endParaRPr lang="en-US" altLang="en-US" sz="2800"/>
          </a:p>
        </p:txBody>
      </p:sp>
      <p:sp>
        <p:nvSpPr>
          <p:cNvPr id="35844" name="Footer Placeholder 1">
            <a:extLst>
              <a:ext uri="{FF2B5EF4-FFF2-40B4-BE49-F238E27FC236}">
                <a16:creationId xmlns:a16="http://schemas.microsoft.com/office/drawing/2014/main" id="{30562F63-9235-4B24-89C1-0EA4C9E51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35845" name="Slide Number Placeholder 4">
            <a:extLst>
              <a:ext uri="{FF2B5EF4-FFF2-40B4-BE49-F238E27FC236}">
                <a16:creationId xmlns:a16="http://schemas.microsoft.com/office/drawing/2014/main" id="{769B77CB-AC5D-4167-BEC7-641177CB6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D34545-7500-47A2-ACA5-7B4539FC8B6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2FDF81C-9626-4CCB-ABEA-4883E2619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 (continued)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B6DA67-8734-4B4E-9417-D28BE41E2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Join a table to itself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Perform set operations (union, intersection, and difference)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Use the ALL and ANY operators in a query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Perform special operations (inner join, outer join, and product)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9220" name="Footer Placeholder 1">
            <a:extLst>
              <a:ext uri="{FF2B5EF4-FFF2-40B4-BE49-F238E27FC236}">
                <a16:creationId xmlns:a16="http://schemas.microsoft.com/office/drawing/2014/main" id="{A782885A-D80F-4752-B4C9-ECABBD492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CCFB7881-39C1-4500-9F9E-760A570E0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217A403-7BD9-44D2-AEFB-920E50F4814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Set Operations (continued)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635823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5-21: Using the INTERSECT operator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0450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28699" y="3978503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/>
              <a:t>1</a:t>
            </a:r>
            <a:r>
              <a:rPr lang="en-US" sz="1000" dirty="0" smtClean="0"/>
              <a:t>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0.05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45049"/>
            <a:ext cx="7343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CUSTOMER_NUM, CUSTOMER_NAME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WHERE REP_NUM = ‘15’</a:t>
            </a:r>
          </a:p>
          <a:p>
            <a:r>
              <a:rPr lang="en-US" sz="1400" dirty="0" smtClean="0"/>
              <a:t>INTERSECT</a:t>
            </a:r>
            <a:endParaRPr lang="en-US" sz="1400" dirty="0"/>
          </a:p>
          <a:p>
            <a:r>
              <a:rPr lang="en-US" sz="1400" dirty="0"/>
              <a:t>SELECT CUSTOMER.CUSTOMER_NUM, CUSTOMER_NAME</a:t>
            </a:r>
          </a:p>
          <a:p>
            <a:r>
              <a:rPr lang="en-US" sz="1400" dirty="0"/>
              <a:t>FROM CUSTOMER, ORDERS</a:t>
            </a:r>
          </a:p>
          <a:p>
            <a:r>
              <a:rPr lang="en-US" sz="1400" dirty="0"/>
              <a:t>WHERE CUSTOMER.CUSTOMER_NUM = ORDERS.CUSTOMER_NUM;</a:t>
            </a:r>
          </a:p>
          <a:p>
            <a:endParaRPr lang="en-US" sz="1400" dirty="0"/>
          </a:p>
        </p:txBody>
      </p:sp>
      <p:graphicFrame>
        <p:nvGraphicFramePr>
          <p:cNvPr id="2" name="Table 1" descr="Query results table for Using the INTERSECT opera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816896"/>
              </p:ext>
            </p:extLst>
          </p:nvPr>
        </p:nvGraphicFramePr>
        <p:xfrm>
          <a:off x="1219200" y="3525868"/>
          <a:ext cx="3175318" cy="457200"/>
        </p:xfrm>
        <a:graphic>
          <a:graphicData uri="http://schemas.openxmlformats.org/drawingml/2006/table">
            <a:tbl>
              <a:tblPr firstRow="1" firstCol="1" bandRow="1"/>
              <a:tblGrid>
                <a:gridCol w="1346518">
                  <a:extLst>
                    <a:ext uri="{9D8B030D-6E8A-4147-A177-3AD203B41FA5}">
                      <a16:colId xmlns:a16="http://schemas.microsoft.com/office/drawing/2014/main" val="42528028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33592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422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36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901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6C45CDA-E6E7-4176-8E1A-22A39DDD9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Operations (continued)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A6A0345-E4D2-472E-8144-9348A203D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0"/>
              </a:spcBef>
            </a:pPr>
            <a:r>
              <a:rPr lang="en-US" altLang="en-US" sz="2800"/>
              <a:t>Difference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600"/>
              <a:t>Difference of two tables is a table containing set of all rows that are in first table but not in second table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600"/>
              <a:t>Uses the MINUS operator</a:t>
            </a:r>
          </a:p>
          <a:p>
            <a:pPr lvl="1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600"/>
              <a:t>Not supported by SQL Server and Microsoft Access</a:t>
            </a:r>
          </a:p>
          <a:p>
            <a:pPr lvl="2" eaLnBrk="1" hangingPunct="1">
              <a:lnSpc>
                <a:spcPct val="80000"/>
              </a:lnSpc>
              <a:spcBef>
                <a:spcPct val="100000"/>
              </a:spcBef>
            </a:pPr>
            <a:r>
              <a:rPr lang="en-US" altLang="en-US" sz="2100"/>
              <a:t>Use an alternate approach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7892" name="Footer Placeholder 1">
            <a:extLst>
              <a:ext uri="{FF2B5EF4-FFF2-40B4-BE49-F238E27FC236}">
                <a16:creationId xmlns:a16="http://schemas.microsoft.com/office/drawing/2014/main" id="{FD67D3D2-1F08-48FD-A872-497C38C6E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37893" name="Slide Number Placeholder 4">
            <a:extLst>
              <a:ext uri="{FF2B5EF4-FFF2-40B4-BE49-F238E27FC236}">
                <a16:creationId xmlns:a16="http://schemas.microsoft.com/office/drawing/2014/main" id="{FC5E3A9D-24AA-413E-A4A1-E112D3D5C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C41081-5F0B-44B2-9F0E-DB0DB0D3354A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Set Operations (continued)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635823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5-23: </a:t>
            </a:r>
            <a:r>
              <a:rPr lang="en-US" altLang="en-US" sz="1400" b="1" dirty="0" smtClean="0"/>
              <a:t>Using the MINUS operator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0450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60519" y="4275266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smtClean="0"/>
              <a:t>3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0.00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45049"/>
            <a:ext cx="73439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CUSTOMER_NUM, CUSTOMER_NAME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WHERE REP_NUM = ‘15’</a:t>
            </a:r>
          </a:p>
          <a:p>
            <a:r>
              <a:rPr lang="en-US" sz="1400" dirty="0" smtClean="0"/>
              <a:t>MINUS</a:t>
            </a:r>
            <a:endParaRPr lang="en-US" sz="1400" dirty="0"/>
          </a:p>
          <a:p>
            <a:r>
              <a:rPr lang="en-US" sz="1400" dirty="0"/>
              <a:t>SELECT CUSTOMER.CUSTOMER_NUM, CUSTOMER_NAME</a:t>
            </a:r>
          </a:p>
          <a:p>
            <a:r>
              <a:rPr lang="en-US" sz="1400" dirty="0"/>
              <a:t>FROM CUSTOMER, ORDERS</a:t>
            </a:r>
          </a:p>
          <a:p>
            <a:r>
              <a:rPr lang="en-US" sz="1400" dirty="0"/>
              <a:t>WHERE CUSTOMER.CUSTOMER_NUM = ORDERS.CUSTOMER_NUM;</a:t>
            </a:r>
          </a:p>
          <a:p>
            <a:endParaRPr lang="en-US" sz="1400" dirty="0"/>
          </a:p>
        </p:txBody>
      </p:sp>
      <p:graphicFrame>
        <p:nvGraphicFramePr>
          <p:cNvPr id="3" name="Table 2" descr="Query results table for Using the MINUS opera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2763"/>
              </p:ext>
            </p:extLst>
          </p:nvPr>
        </p:nvGraphicFramePr>
        <p:xfrm>
          <a:off x="1219200" y="3407109"/>
          <a:ext cx="3039110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210310">
                  <a:extLst>
                    <a:ext uri="{9D8B030D-6E8A-4147-A177-3AD203B41FA5}">
                      <a16:colId xmlns:a16="http://schemas.microsoft.com/office/drawing/2014/main" val="35916108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0922466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54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Cards and More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9924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Cress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15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80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89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635DD8A-68FE-4D9D-A131-8821448CE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and ANY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5F114D5-259E-4E48-B74E-5027673EA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ALL operator</a:t>
            </a:r>
          </a:p>
          <a:p>
            <a:pPr lvl="1" eaLnBrk="1" hangingPunct="1"/>
            <a:r>
              <a:rPr lang="en-US" altLang="en-US"/>
              <a:t>Condition is true only if it satisfies all values</a:t>
            </a:r>
          </a:p>
          <a:p>
            <a:pPr eaLnBrk="1" hangingPunct="1"/>
            <a:r>
              <a:rPr lang="en-US" altLang="en-US" sz="2800"/>
              <a:t>ANY operator</a:t>
            </a:r>
          </a:p>
          <a:p>
            <a:pPr lvl="1" eaLnBrk="1" hangingPunct="1"/>
            <a:r>
              <a:rPr lang="en-US" altLang="en-US" sz="2600"/>
              <a:t>Condition is true only if it satisfies any value</a:t>
            </a:r>
          </a:p>
          <a:p>
            <a:pPr eaLnBrk="1" hangingPunct="1"/>
            <a:r>
              <a:rPr lang="en-US" altLang="en-US" sz="2800"/>
              <a:t>Precede subquery with appropriate operator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  <p:sp>
        <p:nvSpPr>
          <p:cNvPr id="39940" name="Footer Placeholder 1">
            <a:extLst>
              <a:ext uri="{FF2B5EF4-FFF2-40B4-BE49-F238E27FC236}">
                <a16:creationId xmlns:a16="http://schemas.microsoft.com/office/drawing/2014/main" id="{435E71CF-579D-40D4-9F45-1C2DA04B0C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39941" name="Slide Number Placeholder 4">
            <a:extLst>
              <a:ext uri="{FF2B5EF4-FFF2-40B4-BE49-F238E27FC236}">
                <a16:creationId xmlns:a16="http://schemas.microsoft.com/office/drawing/2014/main" id="{E37FD74A-2EA2-4226-892B-309E376D0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E65885-35B3-43EE-94CD-5DB9F06D9CA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ALL and ANY (continued)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635823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5-25: SELECT command that uses the ALL operator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9718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1271" y="4191000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smtClean="0"/>
              <a:t>3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0.00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45049"/>
            <a:ext cx="7343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CUSTOMER_NUM, CUSTOMER_NAME, BALANCE, REP_NUM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WHERE BALANCE &gt; ALL</a:t>
            </a:r>
          </a:p>
          <a:p>
            <a:r>
              <a:rPr lang="en-US" sz="1400" dirty="0"/>
              <a:t>(SELECT BALANCE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WHERE REP_NUM = ‘30’);</a:t>
            </a:r>
          </a:p>
          <a:p>
            <a:endParaRPr lang="en-US" sz="1400" dirty="0"/>
          </a:p>
        </p:txBody>
      </p:sp>
      <p:graphicFrame>
        <p:nvGraphicFramePr>
          <p:cNvPr id="2" name="Table 1" descr="Query results table for a SELECT command that uses the ALL opera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99326"/>
              </p:ext>
            </p:extLst>
          </p:nvPr>
        </p:nvGraphicFramePr>
        <p:xfrm>
          <a:off x="1219200" y="3332697"/>
          <a:ext cx="5181600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13724241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369226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3917442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945426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82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3456.75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1485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Cress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4234.6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890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Cards and More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5025.75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7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581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ALL and ANY (continued)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635823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5-27: SELECT command with an ANY operator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9718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1271" y="5257800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/>
              <a:t>9</a:t>
            </a:r>
            <a:r>
              <a:rPr lang="en-US" sz="1000" dirty="0" smtClean="0"/>
              <a:t>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0.00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45049"/>
            <a:ext cx="7343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CUSTOMER_NUM, CUSTOMER_NAME, BALANCE, REP_NUM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WHERE BALANCE &gt; </a:t>
            </a:r>
            <a:r>
              <a:rPr lang="en-US" sz="1400" dirty="0" smtClean="0"/>
              <a:t>ANY</a:t>
            </a:r>
            <a:endParaRPr lang="en-US" sz="1400" dirty="0"/>
          </a:p>
          <a:p>
            <a:r>
              <a:rPr lang="en-US" sz="1400" dirty="0"/>
              <a:t>(SELECT BALANCE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WHERE REP_NUM = ‘30’);</a:t>
            </a:r>
          </a:p>
          <a:p>
            <a:endParaRPr lang="en-US" sz="1400" dirty="0"/>
          </a:p>
        </p:txBody>
      </p:sp>
      <p:graphicFrame>
        <p:nvGraphicFramePr>
          <p:cNvPr id="3" name="Table 2" descr="Query results table for a SELECT command that uses the ANY opera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14311"/>
              </p:ext>
            </p:extLst>
          </p:nvPr>
        </p:nvGraphicFramePr>
        <p:xfrm>
          <a:off x="1219200" y="3288307"/>
          <a:ext cx="5257800" cy="1920240"/>
        </p:xfrm>
        <a:graphic>
          <a:graphicData uri="http://schemas.openxmlformats.org/drawingml/2006/table">
            <a:tbl>
              <a:tblPr firstRow="1" firstCol="1" bandRow="1"/>
              <a:tblGrid>
                <a:gridCol w="1295400">
                  <a:extLst>
                    <a:ext uri="{9D8B030D-6E8A-4147-A177-3AD203B41FA5}">
                      <a16:colId xmlns:a16="http://schemas.microsoft.com/office/drawing/2014/main" val="173620562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907306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7277800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0725647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46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Cards and More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5025.75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9668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Cress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4234.6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911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General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3456.75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683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Kline’s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2475.99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2633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2345.75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26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1210.25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9929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935.75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583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879.25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2135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Cricket Gift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678.9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84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30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06263FD-CF2B-4A0A-8A4E-4151C4C92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Operations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1E8C7FC-1D15-4ECD-BAF4-BEB36C773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Self-join</a:t>
            </a:r>
            <a:endParaRPr lang="en-US" altLang="en-US" sz="3000"/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Inner join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Outer join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Product</a:t>
            </a:r>
          </a:p>
        </p:txBody>
      </p:sp>
      <p:sp>
        <p:nvSpPr>
          <p:cNvPr id="43012" name="Footer Placeholder 1">
            <a:extLst>
              <a:ext uri="{FF2B5EF4-FFF2-40B4-BE49-F238E27FC236}">
                <a16:creationId xmlns:a16="http://schemas.microsoft.com/office/drawing/2014/main" id="{0FEB669A-E5EE-491F-B38C-8BEA1186A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43013" name="Slide Number Placeholder 4">
            <a:extLst>
              <a:ext uri="{FF2B5EF4-FFF2-40B4-BE49-F238E27FC236}">
                <a16:creationId xmlns:a16="http://schemas.microsoft.com/office/drawing/2014/main" id="{6A825BB4-E813-48CF-887B-D087643456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4A5CC8-E77D-400C-AEA8-65447309928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1B34B2D-A478-47F6-93B9-0995F1211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Inner Join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8D2D752-9F94-4CB7-9A57-1E2483231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Compares the tables in FROM clause and lists only those rows that satisfy condition in WHERE clause</a:t>
            </a:r>
          </a:p>
          <a:p>
            <a:pPr eaLnBrk="1" hangingPunct="1"/>
            <a:r>
              <a:rPr lang="en-US" altLang="en-US" sz="2800"/>
              <a:t>INNER JOIN command</a:t>
            </a:r>
          </a:p>
          <a:p>
            <a:pPr lvl="1" eaLnBrk="1" hangingPunct="1"/>
            <a:r>
              <a:rPr lang="en-US" altLang="en-US" sz="2600"/>
              <a:t>Update to SQL standard 1992</a:t>
            </a:r>
          </a:p>
        </p:txBody>
      </p:sp>
      <p:sp>
        <p:nvSpPr>
          <p:cNvPr id="44036" name="Footer Placeholder 1">
            <a:extLst>
              <a:ext uri="{FF2B5EF4-FFF2-40B4-BE49-F238E27FC236}">
                <a16:creationId xmlns:a16="http://schemas.microsoft.com/office/drawing/2014/main" id="{30083FA9-A24D-4DF2-8915-07022E5A3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44037" name="Slide Number Placeholder 4">
            <a:extLst>
              <a:ext uri="{FF2B5EF4-FFF2-40B4-BE49-F238E27FC236}">
                <a16:creationId xmlns:a16="http://schemas.microsoft.com/office/drawing/2014/main" id="{0CB8A375-A3CF-4AEB-AC86-1275F0B27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4C5225-F68E-4D56-B4FA-D92C7840F76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1D533AE3-59F2-4FBE-98A0-C9AFCF371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6342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Inner Join (continued)</a:t>
            </a:r>
            <a:endParaRPr lang="en-US" altLang="en-US" sz="3200" dirty="0"/>
          </a:p>
        </p:txBody>
      </p:sp>
      <p:sp>
        <p:nvSpPr>
          <p:cNvPr id="16388" name="Footer Placeholder 1">
            <a:extLst>
              <a:ext uri="{FF2B5EF4-FFF2-40B4-BE49-F238E27FC236}">
                <a16:creationId xmlns:a16="http://schemas.microsoft.com/office/drawing/2014/main" id="{2DE373B5-3BE6-4F0A-8C4D-DF10F5E375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2C174845-319F-4102-B26A-1E32218644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D6D808-99E0-40E2-B41B-A5614EEEC25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16391" name="TextBox 7">
            <a:extLst>
              <a:ext uri="{FF2B5EF4-FFF2-40B4-BE49-F238E27FC236}">
                <a16:creationId xmlns:a16="http://schemas.microsoft.com/office/drawing/2014/main" id="{8772FA7F-CD9A-4F42-A876-36947F5F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5635823"/>
            <a:ext cx="7086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5-29: Query that uses and INNER JOIN clause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9718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091271" y="5105400"/>
            <a:ext cx="2032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 </a:t>
            </a:r>
            <a:r>
              <a:rPr lang="en-US" sz="1000" dirty="0" smtClean="0"/>
              <a:t>8 </a:t>
            </a:r>
            <a:r>
              <a:rPr lang="en-US" sz="1000" dirty="0" smtClean="0"/>
              <a:t>rows returned in </a:t>
            </a:r>
            <a:r>
              <a:rPr lang="en-US" sz="1000" dirty="0" smtClean="0"/>
              <a:t>0.01 </a:t>
            </a:r>
            <a:r>
              <a:rPr lang="en-US" sz="1000" dirty="0" smtClean="0"/>
              <a:t>seconds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345049"/>
            <a:ext cx="7343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CUSTOMER.CUSTOMER_NUM, CUSTOMER_NAME, ORDER_NUM, ORDER_DATE</a:t>
            </a:r>
          </a:p>
          <a:p>
            <a:r>
              <a:rPr lang="en-US" sz="1400" dirty="0"/>
              <a:t>FROM CUSTOMER</a:t>
            </a:r>
          </a:p>
          <a:p>
            <a:r>
              <a:rPr lang="en-US" sz="1400" dirty="0"/>
              <a:t>INNER JOIN ORDERS</a:t>
            </a:r>
          </a:p>
          <a:p>
            <a:r>
              <a:rPr lang="en-US" sz="1400" dirty="0"/>
              <a:t>ON CUSTOMER.CUSTOMER_NUM = ORDERS.CUSTOMER_NUM</a:t>
            </a:r>
          </a:p>
          <a:p>
            <a:r>
              <a:rPr lang="en-US" sz="1400" dirty="0"/>
              <a:t>ORDER BY CUSTOMER.CUSTOMER_NUM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graphicFrame>
        <p:nvGraphicFramePr>
          <p:cNvPr id="2" name="Table 1" descr="Query results table for a Query that uses and INNER JOIN claus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67418"/>
              </p:ext>
            </p:extLst>
          </p:nvPr>
        </p:nvGraphicFramePr>
        <p:xfrm>
          <a:off x="1219200" y="3304183"/>
          <a:ext cx="4931093" cy="1737360"/>
        </p:xfrm>
        <a:graphic>
          <a:graphicData uri="http://schemas.openxmlformats.org/drawingml/2006/table">
            <a:tbl>
              <a:tblPr firstRow="1" firstCol="1" bandRow="1"/>
              <a:tblGrid>
                <a:gridCol w="1210310">
                  <a:extLst>
                    <a:ext uri="{9D8B030D-6E8A-4147-A177-3AD203B41FA5}">
                      <a16:colId xmlns:a16="http://schemas.microsoft.com/office/drawing/2014/main" val="2083196735"/>
                    </a:ext>
                  </a:extLst>
                </a:gridCol>
                <a:gridCol w="1777048">
                  <a:extLst>
                    <a:ext uri="{9D8B030D-6E8A-4147-A177-3AD203B41FA5}">
                      <a16:colId xmlns:a16="http://schemas.microsoft.com/office/drawing/2014/main" val="3319865385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33870501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653470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ORDER_NUM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1782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51608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993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8342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Brookings Direct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318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10/12/2015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536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10/13/2015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713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9848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10/15/2015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193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10/16/2015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8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86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B639DFB-994F-4046-A338-E124BAF2A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Outer Joins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695349D-C72C-4C6B-BABF-D0FF355A3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 sz="2600" b="1"/>
              <a:t>Left outer join</a:t>
            </a:r>
            <a:r>
              <a:rPr lang="en-US" altLang="en-US" sz="2600"/>
              <a:t>: all rows from the table on the left (listed first in the query) will be included; matching rows only from the table on the right will be included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en-US" sz="2600" b="1"/>
              <a:t>Right outer join</a:t>
            </a:r>
            <a:r>
              <a:rPr lang="en-US" altLang="en-US" sz="2600"/>
              <a:t>: all rows from the table on the right will be included; matching rows only from the table on the left will be included</a:t>
            </a:r>
            <a:endParaRPr lang="en-US" altLang="en-US" sz="2600" b="1"/>
          </a:p>
          <a:p>
            <a:pPr eaLnBrk="1" hangingPunct="1">
              <a:spcBef>
                <a:spcPct val="80000"/>
              </a:spcBef>
            </a:pPr>
            <a:r>
              <a:rPr lang="en-US" altLang="en-US" sz="2600" b="1"/>
              <a:t>Full outer join</a:t>
            </a:r>
            <a:r>
              <a:rPr lang="en-US" altLang="en-US" sz="2600"/>
              <a:t>: all rows from both tables will be included regardless of matches</a:t>
            </a:r>
            <a:endParaRPr lang="en-US" altLang="en-US" sz="2600" b="1"/>
          </a:p>
          <a:p>
            <a:pPr eaLnBrk="1" hangingPunct="1">
              <a:lnSpc>
                <a:spcPct val="90000"/>
              </a:lnSpc>
            </a:pPr>
            <a:endParaRPr lang="en-US" altLang="en-US" sz="2600" b="1"/>
          </a:p>
        </p:txBody>
      </p:sp>
      <p:sp>
        <p:nvSpPr>
          <p:cNvPr id="46084" name="Footer Placeholder 1">
            <a:extLst>
              <a:ext uri="{FF2B5EF4-FFF2-40B4-BE49-F238E27FC236}">
                <a16:creationId xmlns:a16="http://schemas.microsoft.com/office/drawing/2014/main" id="{C6185923-F5BF-474D-AB23-FECE0E579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46085" name="Slide Number Placeholder 4">
            <a:extLst>
              <a:ext uri="{FF2B5EF4-FFF2-40B4-BE49-F238E27FC236}">
                <a16:creationId xmlns:a16="http://schemas.microsoft.com/office/drawing/2014/main" id="{90D16010-BBB5-4338-AA53-A0E0F8B83D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818C1B-5C72-4576-8B3D-98796A141BBB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A96379F-830A-4C89-B45D-E1DA3963E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Querying Multiple Tables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5648BEA-7AAD-4F21-B42E-1E8699453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0"/>
              </a:spcBef>
            </a:pPr>
            <a:r>
              <a:rPr lang="en-US" altLang="en-US" sz="2800"/>
              <a:t>Retrieve data from two or more tables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600"/>
              <a:t>Join tables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altLang="en-US" sz="2600"/>
              <a:t>Use the same commands as for single-table queries</a:t>
            </a:r>
            <a:br>
              <a:rPr lang="en-US" altLang="en-US" sz="2600"/>
            </a:br>
            <a:endParaRPr lang="en-US" altLang="en-US" sz="2600"/>
          </a:p>
          <a:p>
            <a:pPr eaLnBrk="1" hangingPunct="1">
              <a:lnSpc>
                <a:spcPct val="90000"/>
              </a:lnSpc>
              <a:spcBef>
                <a:spcPct val="150000"/>
              </a:spcBef>
              <a:buFontTx/>
              <a:buNone/>
            </a:pPr>
            <a:endParaRPr lang="en-US" altLang="en-US" sz="2800"/>
          </a:p>
        </p:txBody>
      </p:sp>
      <p:sp>
        <p:nvSpPr>
          <p:cNvPr id="10244" name="Footer Placeholder 1">
            <a:extLst>
              <a:ext uri="{FF2B5EF4-FFF2-40B4-BE49-F238E27FC236}">
                <a16:creationId xmlns:a16="http://schemas.microsoft.com/office/drawing/2014/main" id="{EB6ED19E-8094-4955-BB0A-70B6FAD2E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59EDD96D-59B6-484B-B038-C67EF8D69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4BD280-EC51-4967-88DD-6BF7DB64F3A8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D452FCB-41F8-4B48-BD77-4E2D0A5D1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Product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488921F-295A-491C-AD5F-D237761C4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The product (Cartesian product) of two tables is the combination of all rows in the first table and all rows in the second table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en-US" sz="2800"/>
              <a:t>Omit the WHERE clause to form a product</a:t>
            </a:r>
          </a:p>
        </p:txBody>
      </p:sp>
      <p:sp>
        <p:nvSpPr>
          <p:cNvPr id="47108" name="Footer Placeholder 1">
            <a:extLst>
              <a:ext uri="{FF2B5EF4-FFF2-40B4-BE49-F238E27FC236}">
                <a16:creationId xmlns:a16="http://schemas.microsoft.com/office/drawing/2014/main" id="{CA8F5395-798F-405C-AFFE-C574323EF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47109" name="Slide Number Placeholder 4">
            <a:extLst>
              <a:ext uri="{FF2B5EF4-FFF2-40B4-BE49-F238E27FC236}">
                <a16:creationId xmlns:a16="http://schemas.microsoft.com/office/drawing/2014/main" id="{9638F768-2A16-4855-B0AB-912983CC87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638AA5-5117-477B-91D2-480AE74E61F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AF0EF44-1398-456E-BE1E-A5BD006B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2A48CA0-FC1A-4D2B-9E76-246571BAA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3600"/>
              <a:t>Join tables with WHERE clause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3600"/>
              <a:t>Join tables with IN operator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3600"/>
              <a:t>Join tables with EXISTS operator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3600"/>
              <a:t>A subquery can contain another subquery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en-US" sz="3600"/>
              <a:t>Use an alias to simplify SQL command as well to create self-join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en-US" sz="360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en-US" sz="3600"/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en-US" sz="3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600"/>
          </a:p>
        </p:txBody>
      </p:sp>
      <p:sp>
        <p:nvSpPr>
          <p:cNvPr id="48132" name="Footer Placeholder 1">
            <a:extLst>
              <a:ext uri="{FF2B5EF4-FFF2-40B4-BE49-F238E27FC236}">
                <a16:creationId xmlns:a16="http://schemas.microsoft.com/office/drawing/2014/main" id="{3FDBCFFF-CA80-43B7-9C89-515978E54F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7DCA4289-2439-42A1-9A93-EA13202BA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745D73-47D5-40EC-AAC9-F31DAD8E091D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76E94B-A03F-410A-8223-1F3369B4B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(continued)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BBC9ED5-A2AA-4D5F-B4B2-597E7451D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UNION, INTERSECT, MINUS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ALL and ANY operators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Inner join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Outer joins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/>
              <a:t>Left, right, full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Cartesian product</a:t>
            </a:r>
          </a:p>
          <a:p>
            <a:pPr eaLnBrk="1" hangingPunct="1"/>
            <a:endParaRPr lang="en-US" altLang="en-US"/>
          </a:p>
        </p:txBody>
      </p:sp>
      <p:sp>
        <p:nvSpPr>
          <p:cNvPr id="49156" name="Footer Placeholder 1">
            <a:extLst>
              <a:ext uri="{FF2B5EF4-FFF2-40B4-BE49-F238E27FC236}">
                <a16:creationId xmlns:a16="http://schemas.microsoft.com/office/drawing/2014/main" id="{85DABCC0-7A3D-45F0-A4E8-94BCEA139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49157" name="Slide Number Placeholder 4">
            <a:extLst>
              <a:ext uri="{FF2B5EF4-FFF2-40B4-BE49-F238E27FC236}">
                <a16:creationId xmlns:a16="http://schemas.microsoft.com/office/drawing/2014/main" id="{5537175F-A874-41B6-83B9-B7076FEC9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6DA0F5-A5DC-4C5B-8A8B-218BCED270C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A789B66-20A8-42D4-AA12-C2497E3E1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Joining Two Tables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4D5A2FE-E9A2-468E-B642-65DA49D5D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SELECT clause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600"/>
              <a:t>List all columns to display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800"/>
              <a:t>FROM clause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600"/>
              <a:t>List all tables involved in query</a:t>
            </a:r>
          </a:p>
          <a:p>
            <a:pPr eaLnBrk="1" hangingPunct="1">
              <a:spcBef>
                <a:spcPct val="75000"/>
              </a:spcBef>
            </a:pPr>
            <a:r>
              <a:rPr lang="en-US" altLang="en-US" sz="2800"/>
              <a:t>WHERE clause</a:t>
            </a:r>
          </a:p>
          <a:p>
            <a:pPr lvl="1" eaLnBrk="1" hangingPunct="1">
              <a:spcBef>
                <a:spcPct val="75000"/>
              </a:spcBef>
            </a:pPr>
            <a:r>
              <a:rPr lang="en-US" altLang="en-US" sz="2600"/>
              <a:t>Restrict to rows that have common values in matching columns</a:t>
            </a:r>
            <a:r>
              <a:rPr lang="en-US" altLang="en-US"/>
              <a:t> </a:t>
            </a:r>
          </a:p>
        </p:txBody>
      </p:sp>
      <p:sp>
        <p:nvSpPr>
          <p:cNvPr id="11268" name="Footer Placeholder 1">
            <a:extLst>
              <a:ext uri="{FF2B5EF4-FFF2-40B4-BE49-F238E27FC236}">
                <a16:creationId xmlns:a16="http://schemas.microsoft.com/office/drawing/2014/main" id="{C922397D-4FC8-4C70-9CD5-6FC3CB4CB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E7F03DE0-5C0C-4E34-AF82-0DEC18CD6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7553B66-F376-44F1-9934-D1796C8CFBE4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>
            <a:extLst>
              <a:ext uri="{FF2B5EF4-FFF2-40B4-BE49-F238E27FC236}">
                <a16:creationId xmlns:a16="http://schemas.microsoft.com/office/drawing/2014/main" id="{39487EDE-5124-4914-B45B-A9C1534EB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Joining Two Tables (continued)</a:t>
            </a:r>
          </a:p>
        </p:txBody>
      </p:sp>
      <p:sp>
        <p:nvSpPr>
          <p:cNvPr id="12292" name="Footer Placeholder 1">
            <a:extLst>
              <a:ext uri="{FF2B5EF4-FFF2-40B4-BE49-F238E27FC236}">
                <a16:creationId xmlns:a16="http://schemas.microsoft.com/office/drawing/2014/main" id="{5D24B8DB-2374-4A67-8D95-3C96996DD1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29350"/>
            <a:ext cx="79248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dirty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12293" name="Slide Number Placeholder 3">
            <a:extLst>
              <a:ext uri="{FF2B5EF4-FFF2-40B4-BE49-F238E27FC236}">
                <a16:creationId xmlns:a16="http://schemas.microsoft.com/office/drawing/2014/main" id="{343CCE43-71AF-4AF4-B0B4-4EA8BDA1D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3DD494-F9AD-4009-B6C6-82962E9C17A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2294" name="TextBox 2">
            <a:extLst>
              <a:ext uri="{FF2B5EF4-FFF2-40B4-BE49-F238E27FC236}">
                <a16:creationId xmlns:a16="http://schemas.microsoft.com/office/drawing/2014/main" id="{306944D3-964A-46AB-8A2E-3BB6A3E9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611664"/>
            <a:ext cx="541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5-1: Joining two tables with a single SQL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11" y="1371600"/>
            <a:ext cx="7982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CUSTOMER_NUM, CUSTOMER_NAME, REP.REP_NUM, LAST_NAME, FIRST_NAME</a:t>
            </a:r>
          </a:p>
          <a:p>
            <a:r>
              <a:rPr lang="en-US" sz="1400" dirty="0"/>
              <a:t>FROM CUSTOMER, REP</a:t>
            </a:r>
          </a:p>
          <a:p>
            <a:r>
              <a:rPr lang="en-US" sz="1400" dirty="0"/>
              <a:t>WHERE CUSTOMER.REP_NUM = REP.REP_NUM;</a:t>
            </a:r>
          </a:p>
        </p:txBody>
      </p:sp>
      <p:graphicFrame>
        <p:nvGraphicFramePr>
          <p:cNvPr id="7" name="Table 6" descr="Query Results table for Joining two tables with a single SQL comman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89999"/>
              </p:ext>
            </p:extLst>
          </p:nvPr>
        </p:nvGraphicFramePr>
        <p:xfrm>
          <a:off x="1487487" y="2803273"/>
          <a:ext cx="6169025" cy="2771140"/>
        </p:xfrm>
        <a:graphic>
          <a:graphicData uri="http://schemas.openxmlformats.org/drawingml/2006/table">
            <a:tbl>
              <a:tblPr firstRow="1" firstCol="1" bandRow="1"/>
              <a:tblGrid>
                <a:gridCol w="1184910">
                  <a:extLst>
                    <a:ext uri="{9D8B030D-6E8A-4147-A177-3AD203B41FA5}">
                      <a16:colId xmlns:a16="http://schemas.microsoft.com/office/drawing/2014/main" val="333381598"/>
                    </a:ext>
                  </a:extLst>
                </a:gridCol>
                <a:gridCol w="2012315">
                  <a:extLst>
                    <a:ext uri="{9D8B030D-6E8A-4147-A177-3AD203B41FA5}">
                      <a16:colId xmlns:a16="http://schemas.microsoft.com/office/drawing/2014/main" val="112335908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1845416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774886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5793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4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23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Cards and More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43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Cress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201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383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Cricket Gift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800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Kline’s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619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6875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Brookings Direct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52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Grove Historical Museum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9188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072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Almondton General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704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90456"/>
                  </a:ext>
                </a:extLst>
              </a:tr>
              <a:tr h="30226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rows returned in 0.01 seconds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320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71600" y="249549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>
            <a:extLst>
              <a:ext uri="{FF2B5EF4-FFF2-40B4-BE49-F238E27FC236}">
                <a16:creationId xmlns:a16="http://schemas.microsoft.com/office/drawing/2014/main" id="{39487EDE-5124-4914-B45B-A9C1534EB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Joining Two Tables (continued)</a:t>
            </a:r>
          </a:p>
        </p:txBody>
      </p:sp>
      <p:sp>
        <p:nvSpPr>
          <p:cNvPr id="12292" name="Footer Placeholder 1">
            <a:extLst>
              <a:ext uri="{FF2B5EF4-FFF2-40B4-BE49-F238E27FC236}">
                <a16:creationId xmlns:a16="http://schemas.microsoft.com/office/drawing/2014/main" id="{5D24B8DB-2374-4A67-8D95-3C96996DD1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29350"/>
            <a:ext cx="79248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dirty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12293" name="Slide Number Placeholder 3">
            <a:extLst>
              <a:ext uri="{FF2B5EF4-FFF2-40B4-BE49-F238E27FC236}">
                <a16:creationId xmlns:a16="http://schemas.microsoft.com/office/drawing/2014/main" id="{343CCE43-71AF-4AF4-B0B4-4EA8BDA1D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3DD494-F9AD-4009-B6C6-82962E9C17A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4" name="TextBox 2">
            <a:extLst>
              <a:ext uri="{FF2B5EF4-FFF2-40B4-BE49-F238E27FC236}">
                <a16:creationId xmlns:a16="http://schemas.microsoft.com/office/drawing/2014/main" id="{306944D3-964A-46AB-8A2E-3BB6A3E9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339" y="4938919"/>
            <a:ext cx="541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5-2: Restricting the rows in a join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11" y="1371600"/>
            <a:ext cx="7982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CUSTOMER_NUM, CUSTOMER_NAME, REP.REP_NUM, LAST_NAME, FIRST_NAME</a:t>
            </a:r>
          </a:p>
          <a:p>
            <a:r>
              <a:rPr lang="en-US" sz="1400" dirty="0"/>
              <a:t>FROM CUSTOMER, REP</a:t>
            </a:r>
          </a:p>
          <a:p>
            <a:r>
              <a:rPr lang="en-US" sz="1400" dirty="0"/>
              <a:t>WHERE CUSTOMER.REP_NUM = </a:t>
            </a:r>
            <a:r>
              <a:rPr lang="en-US" sz="1400" dirty="0" smtClean="0"/>
              <a:t>REP.REP_NUM</a:t>
            </a:r>
          </a:p>
          <a:p>
            <a:r>
              <a:rPr lang="en-US" sz="1400" dirty="0"/>
              <a:t>AND CREDIT_LIMIT =7500;</a:t>
            </a:r>
          </a:p>
        </p:txBody>
      </p:sp>
      <p:graphicFrame>
        <p:nvGraphicFramePr>
          <p:cNvPr id="7" name="Table 6" descr="Query results table for Restricting the rows in a joi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78987"/>
              </p:ext>
            </p:extLst>
          </p:nvPr>
        </p:nvGraphicFramePr>
        <p:xfrm>
          <a:off x="1335087" y="3093596"/>
          <a:ext cx="6169025" cy="1554480"/>
        </p:xfrm>
        <a:graphic>
          <a:graphicData uri="http://schemas.openxmlformats.org/drawingml/2006/table">
            <a:tbl>
              <a:tblPr firstRow="1" firstCol="1" bandRow="1"/>
              <a:tblGrid>
                <a:gridCol w="1184910">
                  <a:extLst>
                    <a:ext uri="{9D8B030D-6E8A-4147-A177-3AD203B41FA5}">
                      <a16:colId xmlns:a16="http://schemas.microsoft.com/office/drawing/2014/main" val="333381598"/>
                    </a:ext>
                  </a:extLst>
                </a:gridCol>
                <a:gridCol w="2012315">
                  <a:extLst>
                    <a:ext uri="{9D8B030D-6E8A-4147-A177-3AD203B41FA5}">
                      <a16:colId xmlns:a16="http://schemas.microsoft.com/office/drawing/2014/main" val="112335908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1845416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774886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5793138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CUSTOMER_NUM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CUSTOMER_NAME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FIRST_NAME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4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Toys Galore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23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Season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Campos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Rafael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443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Johnson’s Department Store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7201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Cricket Gift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Gradey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Megan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383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Unique Gifts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800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Everything Shop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Tian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Hui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61922"/>
                  </a:ext>
                </a:extLst>
              </a:tr>
              <a:tr h="182880">
                <a:tc grid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rows returned in 0.00 seconds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68758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19200" y="27432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32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>
            <a:extLst>
              <a:ext uri="{FF2B5EF4-FFF2-40B4-BE49-F238E27FC236}">
                <a16:creationId xmlns:a16="http://schemas.microsoft.com/office/drawing/2014/main" id="{39487EDE-5124-4914-B45B-A9C1534EB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/>
              <a:t>Joining Two Tables (continued)</a:t>
            </a:r>
          </a:p>
        </p:txBody>
      </p:sp>
      <p:sp>
        <p:nvSpPr>
          <p:cNvPr id="12292" name="Footer Placeholder 1">
            <a:extLst>
              <a:ext uri="{FF2B5EF4-FFF2-40B4-BE49-F238E27FC236}">
                <a16:creationId xmlns:a16="http://schemas.microsoft.com/office/drawing/2014/main" id="{5D24B8DB-2374-4A67-8D95-3C96996DD1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7200" y="6229350"/>
            <a:ext cx="79248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 dirty="0"/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</a:p>
        </p:txBody>
      </p:sp>
      <p:sp>
        <p:nvSpPr>
          <p:cNvPr id="12293" name="Slide Number Placeholder 3">
            <a:extLst>
              <a:ext uri="{FF2B5EF4-FFF2-40B4-BE49-F238E27FC236}">
                <a16:creationId xmlns:a16="http://schemas.microsoft.com/office/drawing/2014/main" id="{343CCE43-71AF-4AF4-B0B4-4EA8BDA1D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3DD494-F9AD-4009-B6C6-82962E9C17A9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2294" name="TextBox 2">
            <a:extLst>
              <a:ext uri="{FF2B5EF4-FFF2-40B4-BE49-F238E27FC236}">
                <a16:creationId xmlns:a16="http://schemas.microsoft.com/office/drawing/2014/main" id="{306944D3-964A-46AB-8A2E-3BB6A3E9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369" y="5673963"/>
            <a:ext cx="5410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Figure 5-3: Joining the ORDER_LINE and ITEM 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11" y="1371600"/>
            <a:ext cx="9320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ORDER_NUM, ORDER_LINE.ITEM_NUM, DESCRIPTION, NUM_ORDERED, QUOTED_PRICE, PRICE</a:t>
            </a:r>
          </a:p>
          <a:p>
            <a:r>
              <a:rPr lang="en-US" sz="1400" dirty="0"/>
              <a:t>FROM ORDER_LINE, ITEM</a:t>
            </a:r>
          </a:p>
          <a:p>
            <a:r>
              <a:rPr lang="en-US" sz="1400" dirty="0"/>
              <a:t>WHERE ORDER_LINE.ITEM_NUM = ITEM.ITEM_NUM;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9229" y="235767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Results:</a:t>
            </a:r>
            <a:endParaRPr lang="en-US" sz="1400" dirty="0"/>
          </a:p>
        </p:txBody>
      </p:sp>
      <p:graphicFrame>
        <p:nvGraphicFramePr>
          <p:cNvPr id="3" name="Table 2" descr="Query results table for Joining the ORDER_LINE and ITEM tabl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70636"/>
              </p:ext>
            </p:extLst>
          </p:nvPr>
        </p:nvGraphicFramePr>
        <p:xfrm>
          <a:off x="1247775" y="2665453"/>
          <a:ext cx="6343650" cy="2855595"/>
        </p:xfrm>
        <a:graphic>
          <a:graphicData uri="http://schemas.openxmlformats.org/drawingml/2006/table">
            <a:tbl>
              <a:tblPr firstRow="1" firstCol="1" bandRow="1"/>
              <a:tblGrid>
                <a:gridCol w="920115">
                  <a:extLst>
                    <a:ext uri="{9D8B030D-6E8A-4147-A177-3AD203B41FA5}">
                      <a16:colId xmlns:a16="http://schemas.microsoft.com/office/drawing/2014/main" val="1250180818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814326589"/>
                    </a:ext>
                  </a:extLst>
                </a:gridCol>
                <a:gridCol w="1671955">
                  <a:extLst>
                    <a:ext uri="{9D8B030D-6E8A-4147-A177-3AD203B41FA5}">
                      <a16:colId xmlns:a16="http://schemas.microsoft.com/office/drawing/2014/main" val="1077604627"/>
                    </a:ext>
                  </a:extLst>
                </a:gridCol>
                <a:gridCol w="1085215">
                  <a:extLst>
                    <a:ext uri="{9D8B030D-6E8A-4147-A177-3AD203B41FA5}">
                      <a16:colId xmlns:a16="http://schemas.microsoft.com/office/drawing/2014/main" val="3845584090"/>
                    </a:ext>
                  </a:extLst>
                </a:gridCol>
                <a:gridCol w="1083945">
                  <a:extLst>
                    <a:ext uri="{9D8B030D-6E8A-4147-A177-3AD203B41FA5}">
                      <a16:colId xmlns:a16="http://schemas.microsoft.com/office/drawing/2014/main" val="3053232361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29944027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ITEM_NUM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NUM_ORDERED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QUOTED_PRICE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228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51608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CD33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Wood Block Set (48 piece)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86.99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89.49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0129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DL51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Classic Railway Set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104.95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4801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DR67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Giant Star Brain Teaser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0494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FD11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Rocking Horse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124.95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2395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FD11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Rocking Horse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121.95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049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FH24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Puzzle Gift Set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878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KD34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Pentominoes Brain Teaser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58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KL78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Pick Up Sticks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166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MT03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Zauberkasten Brain Teaser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45.79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45.79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53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NL89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Wood Block Set (62 piece)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115.99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119.75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37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TR40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Tic Tac Toe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13.99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11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51617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TW35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 Engine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116.95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65608"/>
                  </a:ext>
                </a:extLst>
              </a:tr>
              <a:tr h="302260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rows returned in 0.01 seconds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8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56A5F4-9BB9-434A-AF52-E99B9809F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Comparing JOINS, IN, and EXISTS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C5AF4F3-3890-4BF7-9787-C48CE568F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z="2800"/>
              <a:t>Can join tables using: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WHERE clause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IN operator with a subquery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altLang="en-US" sz="2600"/>
              <a:t>EXISTS operator with a subquery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/>
          </a:p>
        </p:txBody>
      </p:sp>
      <p:sp>
        <p:nvSpPr>
          <p:cNvPr id="15364" name="Footer Placeholder 1">
            <a:extLst>
              <a:ext uri="{FF2B5EF4-FFF2-40B4-BE49-F238E27FC236}">
                <a16:creationId xmlns:a16="http://schemas.microsoft.com/office/drawing/2014/main" id="{32674F8D-7DFC-4936-9B78-CB0B4C1B0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900">
                <a:solidFill>
                  <a:srgbClr val="222222"/>
                </a:solidFill>
              </a:rPr>
              <a:t>©2016 Cengage Learning. All Rights Reserved. May not be copied, scanned, or duplicated, in whole or in part, except for use as permitted in a license distributed with a certain product or service or otherwise on a password-protected website for classroom  use. </a:t>
            </a:r>
            <a:endParaRPr lang="en-US" altLang="en-US" sz="900"/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775BBF9B-B789-4CCE-818F-90586A3BD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E6CE295-447A-46AB-B6A7-95C3D79BC1B0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4597</Words>
  <Application>Microsoft Office PowerPoint</Application>
  <PresentationFormat>On-screen Show (4:3)</PresentationFormat>
  <Paragraphs>975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Times New Roman</vt:lpstr>
      <vt:lpstr>Default Design</vt:lpstr>
      <vt:lpstr>Theme1</vt:lpstr>
      <vt:lpstr>2_Default Design</vt:lpstr>
      <vt:lpstr>1_Default Design</vt:lpstr>
      <vt:lpstr>3_Default Design</vt:lpstr>
      <vt:lpstr>A Guide to SQL, Ninth Edition</vt:lpstr>
      <vt:lpstr>Objectives</vt:lpstr>
      <vt:lpstr>Objectives (continued)</vt:lpstr>
      <vt:lpstr>Querying Multiple Tables</vt:lpstr>
      <vt:lpstr>Joining Two Tables</vt:lpstr>
      <vt:lpstr>Joining Two Tables (continued)</vt:lpstr>
      <vt:lpstr>Joining Two Tables (continued)</vt:lpstr>
      <vt:lpstr>Joining Two Tables (continued)</vt:lpstr>
      <vt:lpstr>Comparing JOINS, IN, and EXISTS</vt:lpstr>
      <vt:lpstr>Comparing JOINS, IN, and EXISTS (continued)</vt:lpstr>
      <vt:lpstr>Using the IN Operator</vt:lpstr>
      <vt:lpstr>Using the EXISTS Operator</vt:lpstr>
      <vt:lpstr>Using the EXISTS Operator (continued)</vt:lpstr>
      <vt:lpstr>Using a Subquery within a Subquery</vt:lpstr>
      <vt:lpstr>Using a Subquery within a Subquery (continued)</vt:lpstr>
      <vt:lpstr>Using a Subquery within a Subquery (continued)</vt:lpstr>
      <vt:lpstr>A Comprehensive Example</vt:lpstr>
      <vt:lpstr>Using an Alias</vt:lpstr>
      <vt:lpstr>Using an Alias (continued)</vt:lpstr>
      <vt:lpstr>Joining a Table to Itself</vt:lpstr>
      <vt:lpstr>Joining a Table to Itself (continued)</vt:lpstr>
      <vt:lpstr>Using a Self-Join on a Primary Key</vt:lpstr>
      <vt:lpstr>Using a Self-Join on a Primary Key (continued)</vt:lpstr>
      <vt:lpstr>Joining Several Tables</vt:lpstr>
      <vt:lpstr>Joining Several Tables (continued)</vt:lpstr>
      <vt:lpstr>Joining Several Tables (continued)</vt:lpstr>
      <vt:lpstr>Set Operations</vt:lpstr>
      <vt:lpstr>Set Operations (continued)</vt:lpstr>
      <vt:lpstr>Set Operations (continued)</vt:lpstr>
      <vt:lpstr>Set Operations (continued)</vt:lpstr>
      <vt:lpstr>Set Operations (continued)</vt:lpstr>
      <vt:lpstr>Set Operations (continued)</vt:lpstr>
      <vt:lpstr>ALL and ANY</vt:lpstr>
      <vt:lpstr>ALL and ANY (continued)</vt:lpstr>
      <vt:lpstr>ALL and ANY (continued)</vt:lpstr>
      <vt:lpstr>Special Operations</vt:lpstr>
      <vt:lpstr>Inner Join</vt:lpstr>
      <vt:lpstr>Inner Join (continued)</vt:lpstr>
      <vt:lpstr>Outer Joins</vt:lpstr>
      <vt:lpstr>Product</vt:lpstr>
      <vt:lpstr>Summary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Course Technology</dc:creator>
  <cp:lastModifiedBy>John Long</cp:lastModifiedBy>
  <cp:revision>60</cp:revision>
  <dcterms:created xsi:type="dcterms:W3CDTF">2005-10-08T18:38:02Z</dcterms:created>
  <dcterms:modified xsi:type="dcterms:W3CDTF">2020-02-19T17:37:29Z</dcterms:modified>
</cp:coreProperties>
</file>