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  <p:sldMasterId id="2147483686" r:id="rId4"/>
    <p:sldMasterId id="2147483698" r:id="rId5"/>
  </p:sldMasterIdLst>
  <p:notesMasterIdLst>
    <p:notesMasterId r:id="rId49"/>
  </p:notesMasterIdLst>
  <p:sldIdLst>
    <p:sldId id="307" r:id="rId6"/>
    <p:sldId id="258" r:id="rId7"/>
    <p:sldId id="259" r:id="rId8"/>
    <p:sldId id="309" r:id="rId9"/>
    <p:sldId id="260" r:id="rId10"/>
    <p:sldId id="261" r:id="rId11"/>
    <p:sldId id="262" r:id="rId12"/>
    <p:sldId id="264" r:id="rId13"/>
    <p:sldId id="263" r:id="rId14"/>
    <p:sldId id="267" r:id="rId15"/>
    <p:sldId id="314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306" r:id="rId32"/>
    <p:sldId id="287" r:id="rId33"/>
    <p:sldId id="310" r:id="rId34"/>
    <p:sldId id="288" r:id="rId35"/>
    <p:sldId id="289" r:id="rId36"/>
    <p:sldId id="290" r:id="rId37"/>
    <p:sldId id="292" r:id="rId38"/>
    <p:sldId id="315" r:id="rId39"/>
    <p:sldId id="296" r:id="rId40"/>
    <p:sldId id="297" r:id="rId41"/>
    <p:sldId id="299" r:id="rId42"/>
    <p:sldId id="311" r:id="rId43"/>
    <p:sldId id="302" r:id="rId44"/>
    <p:sldId id="316" r:id="rId45"/>
    <p:sldId id="305" r:id="rId46"/>
    <p:sldId id="312" r:id="rId47"/>
    <p:sldId id="31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8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1C9F24C-B067-441B-BB35-8DE9902F4C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DE9C767-F08A-4318-968B-BBF997E9FC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AFA1FD4-5621-4BFF-A465-E9B27C2BE0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BA7DE83C-D6A8-4541-BF7F-6091F5EB0C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7B87775-005F-473B-86DE-5747D95C6C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C40627F-BD0B-413C-96DD-8A3BD6C07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830E11-32EF-4382-BAB2-8A040B99ED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873A5D4-A343-48D4-8E67-104347DA3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A89CD7-3324-4A61-87D2-02A380D9546E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F2A9B281-E206-4E0F-BA02-35D904501A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B6C2881-6642-466F-90AB-6064C9B304E3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BEF3E68-C711-4016-9867-70298FA93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4C44149-F157-47E4-A45A-EC956C61B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1C6D89-DBCB-49C1-AF3B-CF78DA664D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22422E-3C4A-4F12-B093-08E23C7D9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4971-4FA6-438B-B047-ADAC2975F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50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493D3E-4774-4836-A8B8-C61749EB62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9AF64B-1845-4CD0-9D34-D96AB0E1C3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B0C7D-B8EC-4275-897E-79F45CDAC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2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5DB6F2-17EE-4158-A0DE-A45A703874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E4F4D4-AFB6-402F-9AB1-D83EBE63D6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66D04-39A0-49CC-91F2-CCCA1914B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4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68AC2-E468-4121-9EB7-C3C08DFC39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F33FD-7796-4752-8F9F-9E8B80ADE9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A4789-4E68-4040-87CA-D14CA4398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1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74107E-C356-4B73-8C22-51CEC1CA8E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A414C-98F5-46F5-8F8A-F1B1DC418C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12F9-FBA7-4351-B1FC-B7242A004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89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005B54-86B1-4173-B3FD-ABADD3309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5ACBF4-E58D-4A97-A1AD-D9F1E349A9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6DAF1-1D70-439E-9AB3-F86D979D2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0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5260D0-8DE0-40D4-AA7E-992A99893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BDCFAA-CE67-475D-8C9C-E050569B3D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E5BEF-0409-4CBD-91E2-E40691DDB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1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F3FAA-6120-4B67-81C6-FC7F7B0FD5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77AC5D-EAFA-4408-8390-9EB4FC2E7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56B3F-AEB7-4A46-90BE-4E553569C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6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3E6C1-E15E-4309-B756-77210D7D3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FD8D4A-4690-4757-AA41-91595E53E3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DBA67-E4F9-4BD7-AA30-A63A2D260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3B8571-F2FC-46B3-87D2-B9B185CC9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CF9D975-AD78-4888-8514-4E026B69FA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98069-A628-4E35-AF0D-10F7E3D67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87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6C769E-111E-4FBB-BD40-25AC9BE6C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E1F5F7-CC1C-4396-8FBC-81A3763DE5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9AB59-F324-4010-B72B-C6C31376D8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4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75840-43A0-49D3-A759-3FB898E981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6858000" cy="476250"/>
          </a:xfr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222222"/>
                </a:solidFill>
              </a:rPr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  <a:p>
            <a:pPr algn="l"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E19C2-9116-43C9-8F8C-0FD3CF65B2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91400" y="6245225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42FA4428-72D7-43A9-83E4-AB24DFB8C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7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095CC1-AD27-406E-BFE3-A858E10A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744211-5645-485A-9783-2D41CEDC2C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C3FD4-7CE4-4240-A8CF-7E7D37998C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73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A4EA0-47C9-4970-A9E3-815E0E5D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D7DCB-24DD-4519-A3A5-F42CD9841A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CE160-941A-46A5-9D5D-95494B1F6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35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48D38-1C45-45EE-BC5B-5A6FAFD37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AFD3AB-6586-4E64-ACD4-D4DBC7BED3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6F323-3ECA-4976-9F0A-5421FD405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530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97764D-A6C6-4922-8D5A-2C7313BFB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D6D315-FBB8-4569-AF4F-28041D6011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5AD16-80D9-4A3D-84C9-8BB03B129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3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AFECA-0118-4E2E-9D97-2F854BDC9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86CB36-7955-4BF6-A228-0D65E2CA64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B297C-4E48-4CB4-9938-7C08EFC14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53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2E5C4B-BCBB-4DCF-B088-2BD483BAB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35E007-C142-4387-A82B-FAC32CE1F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EE1086-BD2F-402A-8BBA-920ACACB4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327EE-EA2D-4244-AB22-77BC99B96C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25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4092E-0EF0-4169-8134-51E3D2D35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E561FD-B557-4581-BC17-FE52AB40B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7A8FB1-C2B3-4743-955F-5D829A3A1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0A23C-747B-414A-8876-655E2C1A4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76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FC4ED-DEAE-40D8-92B4-5ADBCABAB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3AC223-6650-4BF8-A3A6-204090C49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FC63F2-2381-4D76-A901-2A8BD915B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C5B38-9605-45AD-9D01-95ACA88EE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006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8E935-927E-4923-A234-EA3484129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D279B-1C03-4707-847C-37436460C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47749-4073-4BC6-9D5D-2FD03488B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798D6-9CB2-472D-8AE4-07BA63F87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499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8FE5C2-5689-4BB0-B568-44F66AEED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4A6EA2-4EB2-4B0B-8A6A-F64A9FB05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2F56AB-AA9C-4D52-9468-12B2D2CF1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E1380-F0D9-471E-A42A-F88D0FFAD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8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89BB76-38C5-4404-A130-BF6E7FA26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B738A3-A071-43D5-8994-EB34A154C5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08C35-8F11-45DB-85BC-B3F34A29EC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3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302186-311B-460D-978E-5EFB17310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972FAE-EA9F-4B0A-A1C4-610FDA764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C1B5EF-E2D8-4690-94F2-F9FFFD366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8D8FD-5C40-40F8-9A33-2996C51BB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024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4A704D-A8E7-4763-9F15-E986D1522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F44785-950A-4F92-983E-BF17FD8E8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2DC0D9-C0EA-4551-9648-BDE2FB0DE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52AD8-0ED4-460F-A962-50D291FD2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878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22877-664E-4B94-BEC0-EA0E37113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99165-21B2-467F-8010-9D7F92A10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FFFE9-6089-4CA4-90E5-AC49C0863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F9B93-8A6D-467C-960A-B866D2C1F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434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6A344-2F29-4B31-9D9A-EB51A3A4B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3E9F9-824A-4E88-AC92-8E12E817F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94873-1735-41CB-BBA5-7A70BF0CB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B437F-F749-41BA-A4B7-84EE43AB2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27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A3D0E9-25B9-43F2-85AC-F8ADEB618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491A8-2DD4-4287-AAE0-A57B0938C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9565D-B5B4-4291-955D-FFE3B34B7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40AF9-B550-469E-BE96-4109FE560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81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BCBAD5-8E35-4D03-8FE5-4BE85B44F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125C8-A4D8-46E2-8C0E-C5ED524571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EAFB17-4854-4F81-97B0-114CD44A1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50A26-0C6B-4CB5-A705-943C301EA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720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E07568-9496-4B54-A49D-ACF372693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8BDB58-3A19-4502-A783-B51EA99E5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E015C3-E9D2-428F-B157-5144A1AB6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73D55-7293-4A55-9FC6-C812E09AC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898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34A958-9046-41ED-8145-457D04D6A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25ED47-2B35-40EC-86C8-1948E4C46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3BC061-687C-4F74-8265-BAA74F435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CD674-E733-4A17-A9D5-1067BDB6B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847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088CFE-9BEC-424F-8A99-4845DFDEA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2F1029-5E1B-4250-AA1B-0AED488D3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C2B8F-45A3-4CD2-A0A8-7B5DCAF94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A210D-5674-4F85-B535-18ADA1984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820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E1D3D-CB48-4357-96B5-609475643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760B0-ECE8-4B05-A31D-73097A457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B3FE-8931-446E-8A1A-4E6FED29D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7B9FB-EDBB-43BE-86BA-21852A847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1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44A457-92A6-4295-9D62-095002ACE5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03FAD-76CB-4028-B7BF-1D916E31D5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AF0E1-DAB9-4092-852E-CB03B85E67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9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EF5A5C-5898-4296-828E-BE56B71D0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6DF339-67AE-4291-A665-7E021824D5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4CC99A-10EB-4478-8281-B7178C323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63823-1A8B-44C4-BBAC-6CA830E12C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063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48669F-B86B-44A3-8F96-912E89890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6D89-68EF-411D-97B0-2B25A01614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37CCAC-6F39-45DD-B32A-8F7690302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95544-8A61-41AE-B1CF-54DC7EB3B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417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AACAF5-F8A5-4C77-8513-5D3351031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B2D39F-9740-486C-AC72-02D6FFCEC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0BF2EE-52C4-43F6-B101-7F318D22E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829CE-21A4-44C7-A631-EA4E5B646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8356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99DD3-DFF6-4A00-BD33-FE79ED180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12ED1-79CA-49D0-8E36-361F5F34E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B78D7-028A-4C1C-A65B-501484D36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CB164-0AAD-4493-AB0F-2FF0A03F7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232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4D74C-AFB9-4752-A526-F00F89093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A6275-96D0-422D-AB34-3DEE6CF08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9D8A2-34BE-4276-9422-90CF17BF6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EA4BE-07FA-490C-B55C-EF39B36340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305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32B2A6-C507-4AC0-BCFB-CCDD14AF4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DAEED1-63C2-4DE8-AE2A-16B3A4258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71C0ED-DA10-4513-B966-3825499E4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9D6E7-7FAE-4B2E-B4DE-B4FC30FED3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5763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E67673-46C2-4CA9-8FEB-E99F4D848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D0982-84DF-449E-9FDC-AB33D02995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82E845-258B-49CA-9393-A80288932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9B594-8608-4FD1-9878-BC27E44D5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854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ED55F3-96B3-48BA-8B3E-F75FA00A34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072DB2-BECF-4BFD-83D3-7D714E14B0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115CD-A8DE-4933-8ADA-34A512762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36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B260A0-5C00-475A-A1F5-1F2CC7FC41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DDF4FA-DD0E-43C5-AF15-A15F0D861C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F683B-CB2E-4567-826F-C32A55D54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3547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F7EA66-685F-4073-B44D-5624DF4013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743DA7-1AC2-4618-BB3B-182181FF9B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0D9BE-D04C-4AFF-99E1-92E862D02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0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6639B5-7F8B-462F-B615-125FD23A96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875DA6-8078-4371-BEEB-A0CDEC55F4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62F9D-775B-40DE-9103-6A97A58D7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5062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09AB9A-025D-4DDF-BF3B-CF59E02229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304109-D1F6-4BEC-8A77-B999AF5F65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53DE6-104D-4627-B46E-856492F314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9745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3322FF-016B-4E87-A613-46B59EE332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FBFED2-9876-41DA-8A09-AC4364A835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C6123-F496-4217-A906-B1D2FF57F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40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D18999-E1ED-4C3A-8D55-F4972CC4E6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AA8A3D-BEB4-4FE6-984B-45E56F6DC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F2AB7-5E5C-4B1B-885D-12A5854FB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382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BFAD0C-54A0-4AAC-A5DF-400B3650F8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BD37DE6-C96A-46C3-9024-85CF5C8ADC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D8D76-D70F-4B73-8FB3-B8182A5A0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46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F44055-D797-4A91-9E3B-8756EA57A7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60A275-CD76-42D6-B081-F624F35EC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F5068-625D-486F-84CA-3F83AE767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785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7EAB9-9A35-41A2-99C3-EC4A9AEC19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AE4D90-50F7-4A7C-9090-9FF60812D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3B962-349A-4F8A-A0C0-0B5BB8A54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0311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FDDD46-F675-4F0B-B26F-819D866B15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4740F1-91C9-4478-9967-6AC17298C5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9BAA6-8E85-4417-94C8-8ADF95644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422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28DD7-50FB-44A5-9B26-6EE998EB0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796E31-43EA-48B7-A630-3B6DAAD63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AB3FD-9641-42F5-8FAD-C4293834E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84CF8D-4B7B-412B-A4C6-5E4908AF59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246BBF-D0AF-4206-BA81-99437BC506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BBCDB-4F94-4409-9B6F-DFBCD5880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EA05920-D03C-4B16-86F2-84FECAB637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6782BD-F65D-4C12-A2E8-82B71B7EE9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15B09-8E86-4815-B731-5DF7736BD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4386B4-9D9D-47ED-9F0B-CFDE771E9E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B2E7E0-7E83-49A3-8C3F-99656A1077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4866A-4297-4093-9836-DBBF065FD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4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A0C39F-584D-4C1D-A58C-832135E4C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D9C0D8-16EB-4F3F-A7AE-3947763CD0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ED4E7-5C9E-4D66-BC5E-DF4F02C9A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0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54D6D9-A1F8-4842-9861-2D6D50135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5A1906-76A8-49DB-93C0-7E8297FB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62AF8F-E3C8-4B69-8253-DA045881FD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8F971D-E3A9-4038-9403-6901A4DF71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1E6FB-F8EA-4ECD-BC50-52AF614E9D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10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87AF2E-1A7E-48AE-AA3A-389CF8C61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ECE3A36-85C8-4AF4-8A95-3AA46F719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BA1472-CCFE-4490-A456-FC647F2A51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4DD29C2-3152-4B0F-B942-90ACCA7757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042C5070-076E-4EB9-8BC5-443664678F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884404-809E-4F94-9E2A-8F30851B7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454BD-4C03-41C2-ABA5-24CAC4DA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A23BDD-40EE-4934-B78B-02EB077068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8FA444-5AC4-44D6-A930-89C97C2D77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3FDB510-9999-4F5A-A918-F02F6DAAF8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CEDE5E15-C787-45F9-B41E-D7430C762A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88DCD4-2972-4F34-9F74-4582FE08A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1D0A42-1DEB-4A02-970A-83F0F773C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146C4A5-1BF3-4FA6-9674-99F7688B34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6061CB-F31B-481B-9EAB-925A203A82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5D4D49-62A2-4724-BD4B-C5C202B347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679C18D2-3820-473F-8776-3D086CAAE4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453CDE-4893-4340-81B7-5D5A3ABC7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E539F7-6196-4403-86EB-59D732D38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405CAACE-4E62-4ECC-8D09-5B79E474B0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A42D06D4-71CA-4B90-B085-CDCC80DEE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DE74E7-9A19-4766-AFAF-3979D87C99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A1CA93E6-D343-4B99-9229-F1FA9F64F4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14B9F000-8232-4FDD-B34A-6A0A69D523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Seven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Database Administration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8D404ACD-915E-4B02-ADC7-22D07297E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7A5A584-27F4-4F5E-ACD8-27C743FCD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EF78B0-9248-451C-94B4-196215BB8D8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A75076CF-DFB3-4777-9585-5E26037D8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sz="2800" dirty="0"/>
              <a:t>Using the TOYS view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</a:t>
            </a:r>
          </a:p>
          <a:p>
            <a:pPr marL="400050" lvl="1" indent="0">
              <a:buNone/>
            </a:pPr>
            <a:r>
              <a:rPr lang="en-US" sz="2000" dirty="0"/>
              <a:t>FROM TOYS</a:t>
            </a:r>
          </a:p>
          <a:p>
            <a:pPr marL="400050" lvl="1" indent="0">
              <a:buNone/>
            </a:pPr>
            <a:r>
              <a:rPr lang="en-US" sz="2000" dirty="0"/>
              <a:t>WHERE PRICE &gt; 100;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>
            <a:extLst>
              <a:ext uri="{FF2B5EF4-FFF2-40B4-BE49-F238E27FC236}">
                <a16:creationId xmlns:a16="http://schemas.microsoft.com/office/drawing/2014/main" id="{83F32374-625A-4A43-96BD-CB1D5177B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FAF82C09-6A98-4AB1-8905-EE7E01CF9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B86290-6B58-4226-8381-3F860263170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4B54F3B4-DBFE-4296-A11D-D875DDE5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15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SELECT ITEM_NUM, DESCRIPTION, ON_HAND,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FROM ITEM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WHERE CATEGORY =‘TOY’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AND PRICE &gt; 100;</a:t>
            </a:r>
          </a:p>
        </p:txBody>
      </p:sp>
      <p:sp>
        <p:nvSpPr>
          <p:cNvPr id="19461" name="Footer Placeholder 1">
            <a:extLst>
              <a:ext uri="{FF2B5EF4-FFF2-40B4-BE49-F238E27FC236}">
                <a16:creationId xmlns:a16="http://schemas.microsoft.com/office/drawing/2014/main" id="{33110D4C-816B-4912-918A-0EE6878697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9462" name="Content Placeholder 1">
            <a:extLst>
              <a:ext uri="{FF2B5EF4-FFF2-40B4-BE49-F238E27FC236}">
                <a16:creationId xmlns:a16="http://schemas.microsoft.com/office/drawing/2014/main" id="{8E68315A-58BA-4843-8E5F-5267B7D3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altLang="en-US"/>
              <a:t>Actual query executed by SQL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999C56-3CE4-4ADE-BB69-393ED83E0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471D59-2807-462A-BF1D-F4B0FF342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Can assign column names in view that are different than base table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Include new column names in parentheses, following the name of the view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Output will display new column names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5B9790C-43FD-4A26-B1F3-29C78854D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4D3A67-9222-4E37-998A-94F0BCBA540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A5C5E1F8-4D72-4209-A342-D734360FA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FE667E44-35FD-4303-A9A7-F939F5CD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46A0B78-FF1F-465E-9B10-C35D211C9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C67602-51FC-4BEB-807B-3BB25BB4014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1509" name="Footer Placeholder 2">
            <a:extLst>
              <a:ext uri="{FF2B5EF4-FFF2-40B4-BE49-F238E27FC236}">
                <a16:creationId xmlns:a16="http://schemas.microsoft.com/office/drawing/2014/main" id="{B0B0C417-E839-46A5-9767-61D4350B9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sz="2800" dirty="0"/>
              <a:t>Renaming columns when creating a view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TYS (INUM, DSC, OH, PRCE) AS</a:t>
            </a:r>
          </a:p>
          <a:p>
            <a:pPr marL="400050" lvl="1" indent="0">
              <a:buNone/>
            </a:pPr>
            <a:r>
              <a:rPr lang="en-US" sz="2000" dirty="0"/>
              <a:t>SELECT ITEM_NUM, DESCRIPTION, ON_HAND, PRICE</a:t>
            </a:r>
          </a:p>
          <a:p>
            <a:pPr marL="400050" lvl="1" indent="0">
              <a:buNone/>
            </a:pPr>
            <a:r>
              <a:rPr lang="en-US" sz="2000" dirty="0"/>
              <a:t>FROM ITEM</a:t>
            </a:r>
          </a:p>
          <a:p>
            <a:pPr marL="400050" lvl="1" indent="0">
              <a:buNone/>
            </a:pPr>
            <a:r>
              <a:rPr lang="en-US" sz="2000" dirty="0"/>
              <a:t>WHERE CATEGORY = ‘TOY’;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D1BF58F-BD9D-4FD2-9D67-3FE234D5E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6A97FFA-F889-4424-9F13-F21FDF273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979925-1A54-4546-8D42-0731F4AF9FC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2533" name="Footer Placeholder 1">
            <a:extLst>
              <a:ext uri="{FF2B5EF4-FFF2-40B4-BE49-F238E27FC236}">
                <a16:creationId xmlns:a16="http://schemas.microsoft.com/office/drawing/2014/main" id="{AF7FE5C5-4989-43B6-B42F-E2F67A5D1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451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Defining query of view can be any valid SQL query</a:t>
            </a:r>
          </a:p>
          <a:p>
            <a:pPr eaLnBrk="1" hangingPunct="1"/>
            <a:r>
              <a:rPr lang="en-US" altLang="en-US" sz="2400" dirty="0"/>
              <a:t>View can join two or more </a:t>
            </a:r>
            <a:r>
              <a:rPr lang="en-US" altLang="en-US" sz="2400" dirty="0" smtClean="0"/>
              <a:t>tables</a:t>
            </a:r>
          </a:p>
          <a:p>
            <a:pPr eaLnBrk="1" hangingPunct="1"/>
            <a:r>
              <a:rPr lang="en-US" altLang="en-US" sz="2400" dirty="0"/>
              <a:t>Creating the REP_CUST view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REP_CUST (RNUM, RLAST, RFIRST, CNUM, CNAME) AS</a:t>
            </a:r>
          </a:p>
          <a:p>
            <a:pPr marL="400050" lvl="1" indent="0">
              <a:buNone/>
            </a:pPr>
            <a:r>
              <a:rPr lang="en-US" sz="2000" dirty="0"/>
              <a:t>SELECT REP.REP_NUM, LAST_NAME, FIRST_NAME, CUSTOMER_NUM, CUSTOMER_NAME</a:t>
            </a:r>
          </a:p>
          <a:p>
            <a:pPr marL="400050" lvl="1" indent="0">
              <a:buNone/>
            </a:pPr>
            <a:r>
              <a:rPr lang="en-US" sz="2000" dirty="0"/>
              <a:t>FROM REP, CUSTOMER</a:t>
            </a:r>
          </a:p>
          <a:p>
            <a:pPr marL="400050" lvl="1" indent="0">
              <a:buNone/>
            </a:pPr>
            <a:r>
              <a:rPr lang="en-US" sz="2000" dirty="0"/>
              <a:t>WHERE REP.REP_NUM = CUSTOMER.REP_NUM</a:t>
            </a:r>
          </a:p>
          <a:p>
            <a:pPr marL="400050" lvl="1" indent="0">
              <a:buNone/>
            </a:pPr>
            <a:r>
              <a:rPr lang="en-US" sz="2000" dirty="0"/>
              <a:t>ORDER BY REP.REP_NUM, CUSTOMER_NUM;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878C18B-4465-47A5-9718-7DAB34C3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AC85439-BDDF-45B9-8DAE-BB3D5F6D2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5E7948-95F3-4A61-9B0A-3033A371C3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557" name="Footer Placeholder 1">
            <a:extLst>
              <a:ext uri="{FF2B5EF4-FFF2-40B4-BE49-F238E27FC236}">
                <a16:creationId xmlns:a16="http://schemas.microsoft.com/office/drawing/2014/main" id="{DFE35BF8-39C4-4F63-9005-3092BB0CA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altLang="en-US" dirty="0"/>
              <a:t>A view can involve </a:t>
            </a:r>
            <a:r>
              <a:rPr lang="en-US" altLang="en-US" dirty="0" smtClean="0"/>
              <a:t>statistics</a:t>
            </a:r>
          </a:p>
          <a:p>
            <a:r>
              <a:rPr lang="en-US" altLang="en-US" dirty="0"/>
              <a:t>Creating the CRED_CUST view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CRED_CUST (CREDIT_LIMIT, NUM_CUSTOMERS) AS</a:t>
            </a:r>
          </a:p>
          <a:p>
            <a:pPr marL="400050" lvl="1" indent="0">
              <a:buNone/>
            </a:pPr>
            <a:r>
              <a:rPr lang="en-US" sz="2000" dirty="0"/>
              <a:t>SELECT CREDIT_LIMIT, COUNT(*)</a:t>
            </a:r>
          </a:p>
          <a:p>
            <a:pPr marL="400050" lvl="1" indent="0">
              <a:buNone/>
            </a:pPr>
            <a:r>
              <a:rPr lang="en-US" sz="2000" dirty="0"/>
              <a:t>FROM CUSTOMER</a:t>
            </a:r>
          </a:p>
          <a:p>
            <a:pPr marL="400050" lvl="1" indent="0">
              <a:buNone/>
            </a:pPr>
            <a:r>
              <a:rPr lang="en-US" sz="2000" dirty="0"/>
              <a:t>GROUP BY CREDIT_LIMIT</a:t>
            </a:r>
          </a:p>
          <a:p>
            <a:pPr marL="400050" lvl="1" indent="0">
              <a:buNone/>
            </a:pPr>
            <a:r>
              <a:rPr lang="en-US" sz="2000" dirty="0"/>
              <a:t>ORDER BY CREDIT_LIMIT;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AE666D1-EF53-4575-A4F2-678C8810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6203731-E04A-45BD-9399-1CCE0C2D1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Benefits of views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600"/>
              <a:t>Provide data independence</a:t>
            </a:r>
          </a:p>
          <a:p>
            <a:pPr lvl="2" eaLnBrk="1" hangingPunct="1">
              <a:spcBef>
                <a:spcPct val="45000"/>
              </a:spcBef>
            </a:pPr>
            <a:r>
              <a:rPr lang="en-US" altLang="en-US" sz="2200"/>
              <a:t>Can often be used even after database structure changes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600"/>
              <a:t>Different users can view same data differently</a:t>
            </a:r>
          </a:p>
          <a:p>
            <a:pPr lvl="2" eaLnBrk="1" hangingPunct="1">
              <a:spcBef>
                <a:spcPct val="45000"/>
              </a:spcBef>
            </a:pPr>
            <a:r>
              <a:rPr lang="en-US" altLang="en-US" sz="2200"/>
              <a:t>Customize display to meet each user’s needs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600"/>
              <a:t>A view can contain only those columns required by a given user</a:t>
            </a:r>
          </a:p>
          <a:p>
            <a:pPr lvl="2" eaLnBrk="1" hangingPunct="1">
              <a:spcBef>
                <a:spcPct val="45000"/>
              </a:spcBef>
            </a:pPr>
            <a:r>
              <a:rPr lang="en-US" altLang="en-US" sz="2200"/>
              <a:t>Simplifies user’s perception of database</a:t>
            </a:r>
          </a:p>
          <a:p>
            <a:pPr lvl="2" eaLnBrk="1" hangingPunct="1">
              <a:spcBef>
                <a:spcPct val="45000"/>
              </a:spcBef>
            </a:pPr>
            <a:r>
              <a:rPr lang="en-US" altLang="en-US" sz="2200"/>
              <a:t>Provides a measure of security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3E148124-B124-4A1F-ABDA-051354107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037394-9AB3-466D-951D-E4895EA07C6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4581" name="Footer Placeholder 1">
            <a:extLst>
              <a:ext uri="{FF2B5EF4-FFF2-40B4-BE49-F238E27FC236}">
                <a16:creationId xmlns:a16="http://schemas.microsoft.com/office/drawing/2014/main" id="{35DE95D9-12B1-4873-8857-649544E8E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7182A08-EE3D-43CE-BCC3-80C62A87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View to Update Data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7FF148-BF90-4F46-8774-4728352DC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Benefits of views are for retrieval purposes only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Updating data through a view is dependent on type of view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3A1E2E7A-163A-4489-B223-FD52970D2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FA2417-7845-4F02-B537-DDDED5F9A21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CC68B559-FFCE-4680-9538-96D4F3D52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EC68458-CB9C-4543-A6D6-F4236B274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Updating Row-and-Column Subset Views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100EE6C0-6591-40D7-8E36-F644BBE03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05EB18-1DCD-4C0A-ADC1-4B70EF23410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971E1FF-0867-48F8-9993-20F7782D7C5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458200" cy="1066800"/>
          </a:xfrm>
        </p:spPr>
        <p:txBody>
          <a:bodyPr/>
          <a:lstStyle/>
          <a:p>
            <a:pPr eaLnBrk="1" hangingPunct="1"/>
            <a:r>
              <a:rPr lang="en-US" altLang="en-US" sz="2800"/>
              <a:t>Can update (usually) if view contains primary key</a:t>
            </a:r>
          </a:p>
          <a:p>
            <a:pPr eaLnBrk="1" hangingPunct="1"/>
            <a:r>
              <a:rPr lang="en-US" altLang="en-US" sz="2800"/>
              <a:t>Cannot update when primary key is not included 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26630" name="Footer Placeholder 1">
            <a:extLst>
              <a:ext uri="{FF2B5EF4-FFF2-40B4-BE49-F238E27FC236}">
                <a16:creationId xmlns:a16="http://schemas.microsoft.com/office/drawing/2014/main" id="{BF455E56-527C-4E2B-823B-CACB5C9E6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C956BCE-9C10-41B5-A8E6-52A60F3E2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Updating Views Involving Joins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120E987-7C50-4F9E-85B8-E9AF09CAD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update when a view is derived by joining two tables on primary key of each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Cannot update when view involves joining by matching the primary key of one table with a column that is not the primary key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Encounter more severe problems if neither of the join columns is a primary key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350D8A1C-5CEC-4BD9-83EA-89B03BA82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03AF3-9D7C-483A-B7E6-4BCA65A9031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7653" name="Footer Placeholder 1">
            <a:extLst>
              <a:ext uri="{FF2B5EF4-FFF2-40B4-BE49-F238E27FC236}">
                <a16:creationId xmlns:a16="http://schemas.microsoft.com/office/drawing/2014/main" id="{7FE12D59-4DA2-4F99-875E-DFB60E285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FB2FB4-47A9-445F-A7D4-619C81D7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53DD5D-B5EB-4709-9905-FE7A72B1B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Understand, create, and drop views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Recognize the benefits of using views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 view to update data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Grant and revoke users’ database privileges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Understand the purpose, advantages, and disadvantages of using an index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31FF7EA4-482D-4008-9724-A26FC9742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F6458B-921E-4B7A-BA90-FC5D7E262D1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7" name="Footer Placeholder 1">
            <a:extLst>
              <a:ext uri="{FF2B5EF4-FFF2-40B4-BE49-F238E27FC236}">
                <a16:creationId xmlns:a16="http://schemas.microsoft.com/office/drawing/2014/main" id="{1D9EAE63-BD24-4303-8E1C-0BB4FAA4B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2D547DB-B96C-4386-B841-BF7AE244B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Updating Views Involving Statistics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B3A5B0-72A4-486C-BF82-A427FF366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Most difficult to update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Cannot add rows to a view that includes calculations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EF00C098-25BD-4ABE-9A79-3E59A2E1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34F7E3-84D9-44AA-B8C7-1342E3791C5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8677" name="Footer Placeholder 1">
            <a:extLst>
              <a:ext uri="{FF2B5EF4-FFF2-40B4-BE49-F238E27FC236}">
                <a16:creationId xmlns:a16="http://schemas.microsoft.com/office/drawing/2014/main" id="{A11770DE-B07E-4E30-9B8C-0BECDEF38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FD24520-D75D-4E43-886B-87CA22204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 View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C8FD250-238D-4EF2-BBDE-FF76F2B1D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Remove a view that is no longer needed with DROP VIEW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The DROP VIEW command removes only the view definition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Base table and data remain unchanged</a:t>
            </a:r>
          </a:p>
          <a:p>
            <a:pPr eaLnBrk="1" hangingPunct="1"/>
            <a:endParaRPr lang="en-US" altLang="en-US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E974BB47-0766-4298-B634-C64BF9CCB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56CA87-8A06-4609-9BA2-5E60ABDF253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9701" name="Footer Placeholder 1">
            <a:extLst>
              <a:ext uri="{FF2B5EF4-FFF2-40B4-BE49-F238E27FC236}">
                <a16:creationId xmlns:a16="http://schemas.microsoft.com/office/drawing/2014/main" id="{2906F33C-941A-4390-866B-1E5FC777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38BF1E3-ADB1-4EB6-86E5-346180DA6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3FE9288-26B3-4D07-B51D-0C8DCF71E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Prevention of unauthorized access to a database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Some users may be able to retrieve and update anything in database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Other users may be able to retrieve data but not change data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Other users may be able to access only a portion of data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275C09E5-2B1E-4644-9914-3E8716DE5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52CB0E-4A00-4048-8E4B-147939F45DC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0725" name="Footer Placeholder 1">
            <a:extLst>
              <a:ext uri="{FF2B5EF4-FFF2-40B4-BE49-F238E27FC236}">
                <a16:creationId xmlns:a16="http://schemas.microsoft.com/office/drawing/2014/main" id="{0CCF7CA8-ACBB-4F09-B2C1-C52CD28BE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048A750-6B55-4C35-B58C-037DC15E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(continued)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FB77C2-D4B2-455C-950D-630230E04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/>
              <a:t>GRANT command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/>
              <a:t>Main mechanism for providing access to database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/>
              <a:t>Database administrator can grant different types of privileges to users and revoke them later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/>
              <a:t>Privileges include rights to select, insert, update, index, and delete table data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3FBFC5A2-9E8E-4AF9-8792-BC59F4AD9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800260-1D4A-4BFB-8F7E-FEA1CFC2B73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2D6EF9B2-9F6E-4853-986B-DFE8FBD6C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6290D3-F016-4153-8A2A-C4D57F959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(continued)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5229813-719F-4565-82D9-07AA58413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Database administrator uses REVOKE command to remove privileges from users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Format is similar to GRANT command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78680744-6C0A-47CB-BBFD-6DCD2E215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BFABFC-F27E-4A44-9740-A82AE67915D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2773" name="Footer Placeholder 1">
            <a:extLst>
              <a:ext uri="{FF2B5EF4-FFF2-40B4-BE49-F238E27FC236}">
                <a16:creationId xmlns:a16="http://schemas.microsoft.com/office/drawing/2014/main" id="{9A5EF03F-75A0-453B-9AEB-08041A345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6938DE-7DF4-494D-B5F4-57094E882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3995D89-E155-414C-8EF1-C26AF3FA7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1433513"/>
            <a:ext cx="822960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Speeds up the searching of tables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/>
              <a:t>Similar to an index in a book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3F4A9E2C-1DDE-4912-B8DF-D96EFF2A3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320C5-867D-431F-A6AA-8B06D5EA04E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3797" name="Footer Placeholder 1">
            <a:extLst>
              <a:ext uri="{FF2B5EF4-FFF2-40B4-BE49-F238E27FC236}">
                <a16:creationId xmlns:a16="http://schemas.microsoft.com/office/drawing/2014/main" id="{675DA2E4-3733-4DD7-89FE-4333E1BFB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367659-B8CB-42AA-A80B-5AEC915D8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Indexes (continued)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2D5BD0F-76B0-4292-8218-69BB6F9BB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/>
              <a:t>SQL manages indexes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/>
              <a:t>User determines columns on which to build indexes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/>
              <a:t>Disadvantages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900"/>
              <a:t>Index occupies disk space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900"/>
              <a:t>DBMS must update index as data is entered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9496F642-886D-4B78-91CF-D972D9753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6E6794-D078-46FA-B919-113B71B5874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8B177790-DBC8-40E9-A0B2-B49942D83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4354485-50DA-4BF2-ACEF-AB81B8C03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2BBD31-72C3-4198-B8BE-FC466286C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CREATE INDEX command</a:t>
            </a:r>
          </a:p>
          <a:p>
            <a:pPr lvl="1" eaLnBrk="1" hangingPunct="1"/>
            <a:r>
              <a:rPr lang="en-US" altLang="en-US"/>
              <a:t>Name the index</a:t>
            </a:r>
          </a:p>
          <a:p>
            <a:pPr lvl="1" eaLnBrk="1" hangingPunct="1"/>
            <a:r>
              <a:rPr lang="en-US" altLang="en-US"/>
              <a:t>Identify the table</a:t>
            </a:r>
          </a:p>
          <a:p>
            <a:pPr lvl="1" eaLnBrk="1" hangingPunct="1"/>
            <a:r>
              <a:rPr lang="en-US" altLang="en-US"/>
              <a:t>Identify the column or columns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9DEBE4AF-60FA-4379-9FCE-E72B7D47B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177147-F0E1-4F3C-8F81-23132EA883C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6869" name="Footer Placeholder 1">
            <a:extLst>
              <a:ext uri="{FF2B5EF4-FFF2-40B4-BE49-F238E27FC236}">
                <a16:creationId xmlns:a16="http://schemas.microsoft.com/office/drawing/2014/main" id="{B49EB844-9589-4260-88F6-9D74F12DF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602DC9F6-CDEA-48B0-95BA-0DD207CE1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 Index (continued)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7B9C685-A059-4F4B-8002-6682BBE44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EB280C-F702-4EDB-AE85-C2E3E69A297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7894" name="Footer Placeholder 2">
            <a:extLst>
              <a:ext uri="{FF2B5EF4-FFF2-40B4-BE49-F238E27FC236}">
                <a16:creationId xmlns:a16="http://schemas.microsoft.com/office/drawing/2014/main" id="{FFE07AA6-C9C3-4283-82AA-AAB32D69F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Creating the BALIND index on the BALANCE </a:t>
            </a:r>
            <a:r>
              <a:rPr lang="en-US" dirty="0" smtClean="0"/>
              <a:t>column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INDEX BALIND ON CUSTOMER (BALANCE);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15A08-D9AE-447D-A9A9-7B48125C6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 Index (continued)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D234FF0-32F3-4F4D-943A-130F243EC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9D40A0-2ADD-484C-AE48-143037EC448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8918" name="Footer Placeholder 2">
            <a:extLst>
              <a:ext uri="{FF2B5EF4-FFF2-40B4-BE49-F238E27FC236}">
                <a16:creationId xmlns:a16="http://schemas.microsoft.com/office/drawing/2014/main" id="{16AA6AA5-95C0-4AA0-8FD6-C2258EB5A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Creating the REP_NAME index on the LAST_NAME and FIRST_NAME columns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INDEX REP_NAME ON REP (LAST_NAME, FIRST_NAME);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6235DC-D07C-4347-8A22-1F5C34C3E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D79C769-A287-4B05-B1FF-97A7B926C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Create, use, and drop an index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Understand and obtain information from the system catalog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Use integrity constraints to control data entry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38C6F7D1-896E-4D99-ACB0-427A91DEE2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029AB9-8341-4642-84FD-7D2FCE21912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Footer Placeholder 1">
            <a:extLst>
              <a:ext uri="{FF2B5EF4-FFF2-40B4-BE49-F238E27FC236}">
                <a16:creationId xmlns:a16="http://schemas.microsoft.com/office/drawing/2014/main" id="{051A051A-899B-4CED-8B41-57300950D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0F9F74C-C54B-4C50-BDC8-6092AEE31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an Index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1BB73-800E-4DD7-BC6C-6ADBA328B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DROP INDEX to delete an index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DROP INDEX followed by name of index to drop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Permanently deletes index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5D3062F9-642E-4743-9D84-42998713B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0B3AF9-0FFE-43F1-AEC0-123E765D054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63BCB00D-E26D-4B9C-B03F-CB7A43360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A98BABB-94C4-4796-B70F-B42CBD9F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Unique Indexes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E4C05BB-EC36-43C4-85C5-5AFBF167D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20000"/>
              </a:spcBef>
            </a:pPr>
            <a:r>
              <a:rPr lang="en-US" altLang="en-US" sz="2800"/>
              <a:t>To ensure uniqueness of non-primary key data, you can create a unique index</a:t>
            </a:r>
          </a:p>
          <a:p>
            <a:pPr lvl="1" eaLnBrk="1" hangingPunct="1">
              <a:spcBef>
                <a:spcPct val="120000"/>
              </a:spcBef>
            </a:pPr>
            <a:r>
              <a:rPr lang="en-US" altLang="en-US" sz="2500"/>
              <a:t>Use CREATE UNIQUE INDEX command</a:t>
            </a:r>
          </a:p>
          <a:p>
            <a:pPr eaLnBrk="1" hangingPunct="1">
              <a:spcBef>
                <a:spcPct val="120000"/>
              </a:spcBef>
            </a:pPr>
            <a:r>
              <a:rPr lang="en-US" altLang="en-US" sz="2800"/>
              <a:t>A unique index will reject any update that would cause a duplicate value in the specified column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3F12C353-802F-42A9-8FE0-45CBB50ED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E808F-7A7E-4EAC-914A-37C37E90AF3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0965" name="Footer Placeholder 1">
            <a:extLst>
              <a:ext uri="{FF2B5EF4-FFF2-40B4-BE49-F238E27FC236}">
                <a16:creationId xmlns:a16="http://schemas.microsoft.com/office/drawing/2014/main" id="{6798C9E9-04E2-46BF-9ED7-41D2A7ECF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F6958CD-58D1-4A7D-AFA2-E74E4340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Catalog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703B571-B300-4A54-9EC4-246850642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0"/>
              </a:spcBef>
            </a:pPr>
            <a:r>
              <a:rPr lang="en-US" altLang="en-US" sz="2800"/>
              <a:t>Contains information about tables in database; also called data dictionary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/>
              <a:t>Use SYSTABLES to list all tables in database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/>
              <a:t>Use SYSCOLUMNS to list all columns in a table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800"/>
              <a:t>Use SYSVIEWS to list information about views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3427FD63-00E8-4AC1-81C3-1DA9BF866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2619F3-C456-47D0-96E8-76A06119DDB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1989" name="Footer Placeholder 1">
            <a:extLst>
              <a:ext uri="{FF2B5EF4-FFF2-40B4-BE49-F238E27FC236}">
                <a16:creationId xmlns:a16="http://schemas.microsoft.com/office/drawing/2014/main" id="{CA87B3E4-C1FF-48F9-B3A0-DEB8263C4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>
            <a:extLst>
              <a:ext uri="{FF2B5EF4-FFF2-40B4-BE49-F238E27FC236}">
                <a16:creationId xmlns:a16="http://schemas.microsoft.com/office/drawing/2014/main" id="{99706AF1-B03D-491F-85DC-5D0386F0E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System Catalog (continued)</a:t>
            </a:r>
          </a:p>
        </p:txBody>
      </p:sp>
      <p:sp>
        <p:nvSpPr>
          <p:cNvPr id="43011" name="Rectangle 10">
            <a:extLst>
              <a:ext uri="{FF2B5EF4-FFF2-40B4-BE49-F238E27FC236}">
                <a16:creationId xmlns:a16="http://schemas.microsoft.com/office/drawing/2014/main" id="{33A1B04F-BE4B-4E5E-9BB7-437E1CCC8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Oracle, use:</a:t>
            </a:r>
          </a:p>
          <a:p>
            <a:pPr lvl="1" eaLnBrk="1" hangingPunct="1"/>
            <a:r>
              <a:rPr lang="en-US" altLang="en-US"/>
              <a:t>DBA_TABLES to list information about tables</a:t>
            </a:r>
          </a:p>
          <a:p>
            <a:pPr lvl="1" eaLnBrk="1" hangingPunct="1"/>
            <a:r>
              <a:rPr lang="en-US" altLang="en-US"/>
              <a:t>DBA_TAB_COLUMNS to list information about columns</a:t>
            </a:r>
          </a:p>
          <a:p>
            <a:pPr lvl="1" eaLnBrk="1" hangingPunct="1"/>
            <a:r>
              <a:rPr lang="en-US" altLang="en-US"/>
              <a:t>DBA_VIEWS to list information about views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17774994-60EF-46F9-84B4-5AFA50BFB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46C02A-94F2-424E-AAA4-7D7D2AFEB6C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F39C6081-D802-4C04-A9AF-5CC121DC2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86FCBFB-A698-47BB-9C66-BA84EE1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of the System Catalog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91765666-F583-44AE-9D42-91D7CA24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DBMS updates automatically when</a:t>
            </a:r>
          </a:p>
          <a:p>
            <a:pPr lvl="1"/>
            <a:r>
              <a:rPr lang="en-US" altLang="en-US"/>
              <a:t>Create, alter, drop tables</a:t>
            </a:r>
          </a:p>
          <a:p>
            <a:pPr lvl="1"/>
            <a:r>
              <a:rPr lang="en-US" altLang="en-US"/>
              <a:t>Create or drop indexes</a:t>
            </a:r>
          </a:p>
          <a:p>
            <a:r>
              <a:rPr lang="en-US" altLang="en-US"/>
              <a:t>Users should not update catalog directly</a:t>
            </a:r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18BF994E-6C51-4B94-AD0D-7E901A4DB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A2A49DAF-A3F3-49DA-A159-5312B0AA6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5C6995-D4F5-4512-A111-071402533E4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7653BD1-3EA2-44C7-8F08-08C0E3E72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 in SQL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6996B6-30E3-46DD-A0EE-F4C6C63FF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90000"/>
              </a:spcBef>
            </a:pPr>
            <a:r>
              <a:rPr lang="en-US" altLang="en-US" sz="2800"/>
              <a:t>Rule for the data in the database</a:t>
            </a:r>
          </a:p>
          <a:p>
            <a:pPr lvl="1" eaLnBrk="1" hangingPunct="1">
              <a:spcBef>
                <a:spcPct val="90000"/>
              </a:spcBef>
            </a:pPr>
            <a:r>
              <a:rPr lang="en-US" altLang="en-US" sz="2500"/>
              <a:t>Examples in TAL Distributors</a:t>
            </a:r>
          </a:p>
          <a:p>
            <a:pPr lvl="2" eaLnBrk="1" hangingPunct="1">
              <a:spcBef>
                <a:spcPct val="90000"/>
              </a:spcBef>
            </a:pPr>
            <a:r>
              <a:rPr lang="en-US" altLang="en-US"/>
              <a:t>A sales rep’s number must be unique</a:t>
            </a:r>
          </a:p>
          <a:p>
            <a:pPr lvl="2" eaLnBrk="1" hangingPunct="1">
              <a:spcBef>
                <a:spcPct val="90000"/>
              </a:spcBef>
            </a:pPr>
            <a:r>
              <a:rPr lang="en-US" altLang="en-US"/>
              <a:t>The sales rep number for a customer must match an exiting sales rep number </a:t>
            </a:r>
          </a:p>
          <a:p>
            <a:pPr lvl="2" eaLnBrk="1" hangingPunct="1">
              <a:spcBef>
                <a:spcPct val="90000"/>
              </a:spcBef>
            </a:pPr>
            <a:r>
              <a:rPr lang="en-US" altLang="en-US"/>
              <a:t>Categories for items must be GME, TOY, or PZL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53E0649A-4822-4A54-BF5D-12460B888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A58F5B-852D-47E9-824A-11B4CD2DAC1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5061" name="Footer Placeholder 1">
            <a:extLst>
              <a:ext uri="{FF2B5EF4-FFF2-40B4-BE49-F238E27FC236}">
                <a16:creationId xmlns:a16="http://schemas.microsoft.com/office/drawing/2014/main" id="{87DE6024-5A3C-4E7C-84A5-A020625BB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D123847-306C-40EE-9EE5-D8AF8576A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Integrity Constraints in SQL (continued)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A716A21-3065-4DC6-97CD-8B94C6B0C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Integrity support is process of specifying integrity constraints for the database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800"/>
              <a:t>Clauses to support integrity constraints can be specified within a CREATE TABLE or </a:t>
            </a:r>
            <a:br>
              <a:rPr lang="en-US" altLang="en-US" sz="2800"/>
            </a:br>
            <a:r>
              <a:rPr lang="en-US" altLang="en-US" sz="2800"/>
              <a:t>ALTER TABLE command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400"/>
              <a:t>ADD PRIMARY KEY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400"/>
              <a:t>ADD FOREIGN KEY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841D829E-535B-408D-8269-637F571BB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F0DB33-511C-425B-9C6C-D86C0461066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833334C1-6039-4333-A0CA-FA98DE6D3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274E841-F0FC-45D0-B481-8D4C43895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Integrity Constraints in SQL (continued)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BBFD23-DDAC-4BC3-8D71-6F25D4238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Primary keys</a:t>
            </a:r>
          </a:p>
          <a:p>
            <a:pPr lvl="1" eaLnBrk="1" hangingPunct="1"/>
            <a:r>
              <a:rPr lang="en-US" altLang="en-US" sz="2400"/>
              <a:t>Use </a:t>
            </a:r>
            <a:r>
              <a:rPr lang="en-US" altLang="en-US" sz="2000"/>
              <a:t>ADD PRIMARY KEY</a:t>
            </a:r>
            <a:r>
              <a:rPr lang="en-US" altLang="en-US" sz="2400"/>
              <a:t> clause on </a:t>
            </a:r>
            <a:r>
              <a:rPr lang="en-US" altLang="en-US" sz="2000"/>
              <a:t>ALTER TABLE</a:t>
            </a:r>
            <a:r>
              <a:rPr lang="en-US" altLang="en-US" sz="2400"/>
              <a:t> command to add after creating a table</a:t>
            </a:r>
          </a:p>
          <a:p>
            <a:pPr eaLnBrk="1" hangingPunct="1"/>
            <a:r>
              <a:rPr lang="en-US" altLang="en-US" sz="2800"/>
              <a:t>Foreign keys</a:t>
            </a:r>
          </a:p>
          <a:p>
            <a:pPr lvl="1" eaLnBrk="1" hangingPunct="1"/>
            <a:r>
              <a:rPr lang="en-US" altLang="en-US" sz="2400"/>
              <a:t>A column in one table whose value matches the primary key in another</a:t>
            </a:r>
          </a:p>
          <a:p>
            <a:pPr eaLnBrk="1" hangingPunct="1"/>
            <a:r>
              <a:rPr lang="en-US" altLang="en-US" sz="2800"/>
              <a:t>Legal values</a:t>
            </a:r>
          </a:p>
          <a:p>
            <a:pPr lvl="1" eaLnBrk="1" hangingPunct="1"/>
            <a:r>
              <a:rPr lang="en-US" altLang="en-US" sz="2400"/>
              <a:t>The </a:t>
            </a:r>
            <a:r>
              <a:rPr lang="en-US" altLang="en-US" sz="2000"/>
              <a:t>CHECK</a:t>
            </a:r>
            <a:r>
              <a:rPr lang="en-US" altLang="en-US" sz="2400"/>
              <a:t> clause ensures only legal values are allowed in a given column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4313367F-1D23-427E-AA6F-B289DA535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605D9F-ABEA-4F82-BDB4-90DDF4CCD16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D48B00AD-073E-48BE-BEF3-988398232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4AFE317-C7A5-4ED0-9849-CE6E47CA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Integrity Constraints in SQL (continued)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3E49F277-B0B8-4731-9EF2-CF2B8A578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75DD9D-19FE-42F2-9727-BC53DE6EF69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8132" name="Footer Placeholder 2">
            <a:extLst>
              <a:ext uri="{FF2B5EF4-FFF2-40B4-BE49-F238E27FC236}">
                <a16:creationId xmlns:a16="http://schemas.microsoft.com/office/drawing/2014/main" id="{AA579575-2D3B-4124-BFED-C6A0B958A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/>
              <a:t>Adding a foreign key to an existing table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ALTER </a:t>
            </a:r>
            <a:r>
              <a:rPr lang="en-US" sz="2000" dirty="0"/>
              <a:t>TABLE ORDERS</a:t>
            </a:r>
          </a:p>
          <a:p>
            <a:pPr marL="400050" lvl="1" indent="0">
              <a:buNone/>
            </a:pPr>
            <a:r>
              <a:rPr lang="en-US" sz="2000" dirty="0"/>
              <a:t>ADD FOREIGN KEY (CUSTOMER_NUM) REFERENCES CUSTOMER;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F87CB0E-A5D1-46C4-A760-3C4CD5C00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Integrity Constraints in SQL (continued)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30B4363-0A08-4878-A4F2-3AF30EA65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After creating a foreign key, DBMS rejects any update that violates the foreign key constraint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Error messages refer to parent and child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When specifying a foreign key, table containing foreign key is the child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Table referenced by foreign key is parent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B59D20F1-5DDE-4050-B078-0DB36F454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81F74F-BA81-4BBE-91BB-A334D924E7A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9157" name="Footer Placeholder 1">
            <a:extLst>
              <a:ext uri="{FF2B5EF4-FFF2-40B4-BE49-F238E27FC236}">
                <a16:creationId xmlns:a16="http://schemas.microsoft.com/office/drawing/2014/main" id="{7924021B-63C7-4D94-9851-3BD3E6E32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B421EC-EEC5-493E-932B-C16F14F3A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D4B8FA-2515-49A2-87B8-D4800358D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administration</a:t>
            </a:r>
          </a:p>
          <a:p>
            <a:pPr lvl="1" eaLnBrk="1" hangingPunct="1"/>
            <a:r>
              <a:rPr lang="en-US" altLang="en-US"/>
              <a:t>Process of managing a database</a:t>
            </a:r>
          </a:p>
          <a:p>
            <a:pPr eaLnBrk="1" hangingPunct="1"/>
            <a:r>
              <a:rPr lang="en-US" altLang="en-US"/>
              <a:t>Database administrator</a:t>
            </a:r>
          </a:p>
          <a:p>
            <a:pPr lvl="1" eaLnBrk="1" hangingPunct="1"/>
            <a:r>
              <a:rPr lang="en-US" altLang="en-US"/>
              <a:t>Person or entire group in a business organization charged with managing the database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380E9766-CF72-472E-A93D-2FB26B0D3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824C73-AF89-46A6-AF96-5D5133CA300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Footer Placeholder 1">
            <a:extLst>
              <a:ext uri="{FF2B5EF4-FFF2-40B4-BE49-F238E27FC236}">
                <a16:creationId xmlns:a16="http://schemas.microsoft.com/office/drawing/2014/main" id="{4C80D11D-22E4-4D2F-9429-43A9F5DD1E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D01B598-9379-4BFA-A98C-BF1D7F687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Integrity Constraints in SQL (continued)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9DA5148-7776-4E84-97A1-5EE409452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866ED2-0419-4A46-981C-93C9AA0F9CD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50181" name="Footer Placeholder 2">
            <a:extLst>
              <a:ext uri="{FF2B5EF4-FFF2-40B4-BE49-F238E27FC236}">
                <a16:creationId xmlns:a16="http://schemas.microsoft.com/office/drawing/2014/main" id="{E795F35C-9BA7-4244-8C45-88CEBA6C1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/>
              <a:t>Adding an integrity constraint to an existing table</a:t>
            </a:r>
            <a:endParaRPr lang="en-US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ALTER </a:t>
            </a:r>
            <a:r>
              <a:rPr lang="en-US" sz="2000" dirty="0"/>
              <a:t>TABLE ITEM</a:t>
            </a:r>
          </a:p>
          <a:p>
            <a:pPr marL="400050" lvl="1" indent="0">
              <a:buNone/>
            </a:pPr>
            <a:r>
              <a:rPr lang="en-US" sz="2000" dirty="0"/>
              <a:t>ADD CHECK (CATEGORY IN (‘GME’, ‘PZL’, ‘TOY’));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510432E-A827-4AB2-84D6-98A2E42A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8AB9552-DE64-4F40-BE77-D5D765A5A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Views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CREATE VIEW command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Benefits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Update issues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DROP VIEW command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Security features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GRANT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REVOKE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3600"/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F48443C2-F3F6-4D68-B0A7-2C91664C3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7E7E27-297F-49C3-907B-F1D97C3A77D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2229" name="Footer Placeholder 1">
            <a:extLst>
              <a:ext uri="{FF2B5EF4-FFF2-40B4-BE49-F238E27FC236}">
                <a16:creationId xmlns:a16="http://schemas.microsoft.com/office/drawing/2014/main" id="{4FDEB614-8822-4B6C-AA4A-C10875390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0E43BB4-73FB-4D0A-88A1-28BD4609C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F779701-2273-4240-8D5B-51E2E3BA7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Indexes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Make data retrieval more efficient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CREATE INDEX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DROP INDEX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System catalog information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SYSTABLES, SYSCOLUMNS, SYSVIEWS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DBA_TABLES, DBA_TAB_COLUMNS, DBA_VIEWS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/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F9F52A41-4359-46DA-A07F-AB8F73211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1D1E23-AE67-4DAE-B7D7-77666D04FCC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3253" name="Footer Placeholder 1">
            <a:extLst>
              <a:ext uri="{FF2B5EF4-FFF2-40B4-BE49-F238E27FC236}">
                <a16:creationId xmlns:a16="http://schemas.microsoft.com/office/drawing/2014/main" id="{3A5011B4-6D20-4B76-BCDE-367DC7A08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E555504-4929-42F8-86F1-0F60FBD65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E0B93D6-F8FD-4367-B673-2CB8BB3C8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</a:t>
            </a:r>
          </a:p>
          <a:p>
            <a:pPr lvl="1" eaLnBrk="1" hangingPunct="1"/>
            <a:r>
              <a:rPr lang="en-US" altLang="en-US"/>
              <a:t>ADD PRIMARY KEY</a:t>
            </a:r>
          </a:p>
          <a:p>
            <a:pPr lvl="1" eaLnBrk="1" hangingPunct="1"/>
            <a:r>
              <a:rPr lang="en-US" altLang="en-US"/>
              <a:t>ADD FOREIGN KEY</a:t>
            </a:r>
          </a:p>
          <a:p>
            <a:pPr lvl="1" eaLnBrk="1" hangingPunct="1"/>
            <a:r>
              <a:rPr lang="en-US" altLang="en-US"/>
              <a:t>CHECK</a:t>
            </a:r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8346330E-7138-41F6-9F44-0F3BED554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B8AA07-607A-44C6-ABD6-86E4E9CFB1E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4277" name="Footer Placeholder 1">
            <a:extLst>
              <a:ext uri="{FF2B5EF4-FFF2-40B4-BE49-F238E27FC236}">
                <a16:creationId xmlns:a16="http://schemas.microsoft.com/office/drawing/2014/main" id="{4C47CE10-331A-4F99-9751-FE69AC00A3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AB252FA-83CE-43BF-800C-A21CB90B0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and Using Views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777A94C-F5E3-468F-84AD-61790E2DB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View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400"/>
              <a:t>A program’s or individual user’s picture of the database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800"/>
              <a:t>Base tables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400"/>
              <a:t>Existing, permanent tables in a relational database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/>
              <a:t>View is a derived table because data in it is retrieved from the base table</a:t>
            </a:r>
            <a:endParaRPr lang="en-US" altLang="en-US" sz="2800"/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BD28C7D-1FDB-408B-8301-125CCAFA6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10FC22-8D72-4A2E-A29D-46EEF088C9A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Footer Placeholder 1">
            <a:extLst>
              <a:ext uri="{FF2B5EF4-FFF2-40B4-BE49-F238E27FC236}">
                <a16:creationId xmlns:a16="http://schemas.microsoft.com/office/drawing/2014/main" id="{57EAB393-E645-4AD9-AA46-5A14F8027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D24104C-DBB3-4C91-90F4-0969887E2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58A31C7-695F-4FF3-BEE9-0BD920EB2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altLang="en-US" sz="2800"/>
              <a:t>Usually includes less information than full database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500"/>
              <a:t>Simplifies data processing for the user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500"/>
              <a:t>Provides a measure of security by omitting sensitive information </a:t>
            </a:r>
          </a:p>
          <a:p>
            <a:pPr lvl="2" eaLnBrk="1" hangingPunct="1">
              <a:spcBef>
                <a:spcPct val="45000"/>
              </a:spcBef>
            </a:pPr>
            <a:r>
              <a:rPr lang="en-US" altLang="en-US" sz="2100"/>
              <a:t>Unavailable to user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88489BF6-2ABD-4104-95F3-19AB16062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F3D1D4-F5B7-426C-A92E-7EE58078DF2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3" name="Footer Placeholder 1">
            <a:extLst>
              <a:ext uri="{FF2B5EF4-FFF2-40B4-BE49-F238E27FC236}">
                <a16:creationId xmlns:a16="http://schemas.microsoft.com/office/drawing/2014/main" id="{BF382543-1916-4238-A6E7-370A0E39F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A8F0988-D298-4AF2-9905-F84D3177E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C3B5E57-3198-4369-A1CB-77C9CCE61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Created by a defining query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Indicates rows and columns to include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CREATE VIEW command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CREATE VIEW, followed by name of view, AS, and then defining query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2CD0AB38-06D1-4D86-8642-3739AC5AE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7182D6-1BCF-404D-A35E-26A947A3BE1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7" name="Footer Placeholder 1">
            <a:extLst>
              <a:ext uri="{FF2B5EF4-FFF2-40B4-BE49-F238E27FC236}">
                <a16:creationId xmlns:a16="http://schemas.microsoft.com/office/drawing/2014/main" id="{F4800AAC-B0E5-4B99-930E-A40F5E88C4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BB581E98-17DB-4BF4-8E83-EC43AA4F5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A369230-7ACF-4F58-BDE8-A23ABE0FC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E02136-B237-4471-9D3B-28109CF45F0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1" name="Footer Placeholder 2">
            <a:extLst>
              <a:ext uri="{FF2B5EF4-FFF2-40B4-BE49-F238E27FC236}">
                <a16:creationId xmlns:a16="http://schemas.microsoft.com/office/drawing/2014/main" id="{1933FC59-F38E-4F7D-9F35-F6F4989AF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sz="2800" dirty="0"/>
              <a:t>Creating the TOYS view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TOYS AS</a:t>
            </a:r>
          </a:p>
          <a:p>
            <a:pPr marL="400050" lvl="1" indent="0">
              <a:buNone/>
            </a:pPr>
            <a:r>
              <a:rPr lang="en-US" sz="2000" dirty="0"/>
              <a:t>SELECT ITEM_NUM, DESCRIPTION, ON_HAND, PRICE</a:t>
            </a:r>
          </a:p>
          <a:p>
            <a:pPr marL="400050" lvl="1" indent="0">
              <a:buNone/>
            </a:pPr>
            <a:r>
              <a:rPr lang="en-US" sz="2000" dirty="0"/>
              <a:t>FROM ITEM</a:t>
            </a:r>
          </a:p>
          <a:p>
            <a:pPr marL="400050" lvl="1" indent="0">
              <a:buNone/>
            </a:pPr>
            <a:r>
              <a:rPr lang="en-US" sz="2000" dirty="0"/>
              <a:t>WHERE CATEGORY = ‘TOY’;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3C4591-D85B-4300-8AC8-C947BCE38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and Using Views (continued)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D670702-9C08-4716-93AF-F60F53D51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Data shown in Figure 7-2 does not exist in this form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Not a temporary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To query a view, merge query that created view with query to select specific data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18C71F7B-1816-4EB8-BE7C-29F732E66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93DD0F-E0CA-4FDC-B888-35EB71165C5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E9FBC6A2-64FD-4517-BAE2-BE788B1C7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3541</Words>
  <Application>Microsoft Office PowerPoint</Application>
  <PresentationFormat>On-screen Show (4:3)</PresentationFormat>
  <Paragraphs>313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Introduction</vt:lpstr>
      <vt:lpstr>Creating and Using Views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Creating and Using Views (continued)</vt:lpstr>
      <vt:lpstr>Using a View to Update Data</vt:lpstr>
      <vt:lpstr>Updating Row-and-Column Subset Views</vt:lpstr>
      <vt:lpstr>Updating Views Involving Joins</vt:lpstr>
      <vt:lpstr>Updating Views Involving Statistics</vt:lpstr>
      <vt:lpstr>Dropping a View</vt:lpstr>
      <vt:lpstr>Security</vt:lpstr>
      <vt:lpstr>Security (continued)</vt:lpstr>
      <vt:lpstr>Security (continued)</vt:lpstr>
      <vt:lpstr>Indexes</vt:lpstr>
      <vt:lpstr>Indexes (continued)</vt:lpstr>
      <vt:lpstr>Creating an Index</vt:lpstr>
      <vt:lpstr>Creating an Index (continued)</vt:lpstr>
      <vt:lpstr>Creating an Index (continued)</vt:lpstr>
      <vt:lpstr>Dropping an Index</vt:lpstr>
      <vt:lpstr>Creating Unique Indexes</vt:lpstr>
      <vt:lpstr>System Catalog</vt:lpstr>
      <vt:lpstr>System Catalog (continued)</vt:lpstr>
      <vt:lpstr>Update of the System Catalog</vt:lpstr>
      <vt:lpstr>Integrity Constraints in SQL</vt:lpstr>
      <vt:lpstr>Integrity Constraints in SQL (continued)</vt:lpstr>
      <vt:lpstr>Integrity Constraints in SQL (continued)</vt:lpstr>
      <vt:lpstr>Integrity Constraints in SQL (continued)</vt:lpstr>
      <vt:lpstr>Integrity Constraints in SQL (continued)</vt:lpstr>
      <vt:lpstr>Integrity Constraints in SQL (continued)</vt:lpstr>
      <vt:lpstr>Summary</vt:lpstr>
      <vt:lpstr>Summary (continued)</vt:lpstr>
      <vt:lpstr>Summary (continued)</vt:lpstr>
    </vt:vector>
  </TitlesOfParts>
  <Company>University of Mary Hardin-Baylor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John Long</cp:lastModifiedBy>
  <cp:revision>35</cp:revision>
  <dcterms:created xsi:type="dcterms:W3CDTF">2005-10-20T18:32:21Z</dcterms:created>
  <dcterms:modified xsi:type="dcterms:W3CDTF">2020-02-21T20:38:39Z</dcterms:modified>
</cp:coreProperties>
</file>