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73" r:id="rId3"/>
    <p:sldMasterId id="2147483685" r:id="rId4"/>
    <p:sldMasterId id="2147483697" r:id="rId5"/>
  </p:sldMasterIdLst>
  <p:notesMasterIdLst>
    <p:notesMasterId r:id="rId56"/>
  </p:notesMasterIdLst>
  <p:sldIdLst>
    <p:sldId id="257" r:id="rId6"/>
    <p:sldId id="256" r:id="rId7"/>
    <p:sldId id="258" r:id="rId8"/>
    <p:sldId id="259" r:id="rId9"/>
    <p:sldId id="260" r:id="rId10"/>
    <p:sldId id="264" r:id="rId11"/>
    <p:sldId id="265" r:id="rId12"/>
    <p:sldId id="266" r:id="rId13"/>
    <p:sldId id="310" r:id="rId14"/>
    <p:sldId id="311" r:id="rId15"/>
    <p:sldId id="313" r:id="rId16"/>
    <p:sldId id="314" r:id="rId17"/>
    <p:sldId id="315" r:id="rId18"/>
    <p:sldId id="316" r:id="rId19"/>
    <p:sldId id="317" r:id="rId20"/>
    <p:sldId id="318" r:id="rId21"/>
    <p:sldId id="336" r:id="rId22"/>
    <p:sldId id="267" r:id="rId23"/>
    <p:sldId id="272" r:id="rId24"/>
    <p:sldId id="269" r:id="rId25"/>
    <p:sldId id="270" r:id="rId26"/>
    <p:sldId id="337" r:id="rId27"/>
    <p:sldId id="320" r:id="rId28"/>
    <p:sldId id="321" r:id="rId29"/>
    <p:sldId id="338" r:id="rId30"/>
    <p:sldId id="344" r:id="rId31"/>
    <p:sldId id="281" r:id="rId32"/>
    <p:sldId id="324" r:id="rId33"/>
    <p:sldId id="282" r:id="rId34"/>
    <p:sldId id="283" r:id="rId35"/>
    <p:sldId id="285" r:id="rId36"/>
    <p:sldId id="288" r:id="rId37"/>
    <p:sldId id="291" r:id="rId38"/>
    <p:sldId id="294" r:id="rId39"/>
    <p:sldId id="325" r:id="rId40"/>
    <p:sldId id="326" r:id="rId41"/>
    <p:sldId id="327" r:id="rId42"/>
    <p:sldId id="328" r:id="rId43"/>
    <p:sldId id="329" r:id="rId44"/>
    <p:sldId id="330" r:id="rId45"/>
    <p:sldId id="298" r:id="rId46"/>
    <p:sldId id="301" r:id="rId47"/>
    <p:sldId id="303" r:id="rId48"/>
    <p:sldId id="305" r:id="rId49"/>
    <p:sldId id="306" r:id="rId50"/>
    <p:sldId id="308" r:id="rId51"/>
    <p:sldId id="332" r:id="rId52"/>
    <p:sldId id="309" r:id="rId53"/>
    <p:sldId id="333" r:id="rId54"/>
    <p:sldId id="334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69" d="100"/>
          <a:sy n="69" d="100"/>
        </p:scale>
        <p:origin x="76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presProps" Target="pres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CC9A8AA-B319-4822-AFD1-A2C6F7B574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B56BDAE-8EAF-4FD8-A8B4-CCA71A0704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494A9BDF-589A-48FA-A8E3-62F3141BF6F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FC36C3C-8C99-4E21-A225-8A8A9CC107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6C4D2C8-B83D-4C8D-9A88-9179EE82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BE99AA35-E535-4C56-9536-3BABF921FC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D3CC1D-C14C-45A3-8BFA-0E3BED6B44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8F49D155-EC68-4287-9FC3-0469B0F5D3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3BF4CC9-4FD0-4A1B-A5B0-47D2EE0AD6D6}" type="slidenum">
              <a:rPr lang="en-US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84995" name="Rectangle 7">
            <a:extLst>
              <a:ext uri="{FF2B5EF4-FFF2-40B4-BE49-F238E27FC236}">
                <a16:creationId xmlns:a16="http://schemas.microsoft.com/office/drawing/2014/main" id="{BC067E99-9438-4195-BDFB-036FDD74CDE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36936666-5953-40A4-86DB-1CD5B5734F00}" type="slidenum">
              <a:rPr lang="en-US" altLang="en-US"/>
              <a:pPr algn="r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DE631ABA-42D9-4B8A-9B5C-FDD2923CBC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7" name="Rectangle 3">
            <a:extLst>
              <a:ext uri="{FF2B5EF4-FFF2-40B4-BE49-F238E27FC236}">
                <a16:creationId xmlns:a16="http://schemas.microsoft.com/office/drawing/2014/main" id="{8F4E8507-72DF-439F-A910-9EFC1235F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745880-FD55-4D40-92F2-1F07BBDBE1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eaLnBrk="0" hangingPunct="0">
              <a:spcBef>
                <a:spcPct val="20000"/>
              </a:spcBef>
              <a:buFontTx/>
              <a:buChar char="•"/>
              <a:defRPr sz="3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778866C-2D8B-49FE-A060-0038E2C297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C8FDCF-E0EE-4085-8EF1-78E856CD6B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70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DD599F-F829-4EAB-82A3-83DEC8B5AB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eaLnBrk="0" hangingPunct="0">
              <a:spcBef>
                <a:spcPct val="20000"/>
              </a:spcBef>
              <a:buFontTx/>
              <a:buChar char="•"/>
              <a:defRPr sz="3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7892064-3119-4F9F-B544-416B1CCA12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2A9809-E517-4C3D-8021-50002F49F7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77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287B68D-00C8-4288-83BB-0133A1154B4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eaLnBrk="0" hangingPunct="0">
              <a:spcBef>
                <a:spcPct val="20000"/>
              </a:spcBef>
              <a:buFontTx/>
              <a:buChar char="•"/>
              <a:defRPr sz="3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3DCE5A-36C2-4CF5-A836-79D06516BC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9B327F-344B-4DDC-9C37-D63944345A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24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B337CF-5370-4753-B8B0-DB33EEAB32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eaLnBrk="0" hangingPunct="0">
              <a:spcBef>
                <a:spcPct val="20000"/>
              </a:spcBef>
              <a:buFontTx/>
              <a:buChar char="•"/>
              <a:defRPr sz="3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1CE50E-63A9-406F-B047-408CC540C1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687A18-A550-498B-A1F2-DBEEE54BA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872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44E7EE-0336-42FA-B7C3-38777DB6FE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37A5DE5-DEE5-4C4D-9B77-89208033ACC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54458A-20ED-462E-8136-C476450412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169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CC6C87-11C8-4A98-AECF-863D9EAB0F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FE3A65-401D-4CCB-976F-FC3F4986463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5CA75E-CA2E-44E1-BFBF-515C166C0A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536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617A45-AB91-4A93-B4DF-07CF0855F9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D6163C-7653-454F-9D8E-AF809D79C1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9BFE34-CB46-4790-BD26-F2A6F745D3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566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B40A68-7A0E-487B-AFAF-EBD9337FA9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B53A73-63D9-4683-811F-03A9E7A1131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74D3EB-ADEA-4050-8A8B-7FA51C435C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296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82E4FE2-7F24-412F-919A-2035D5D770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1EABACD-0FAD-45D5-8BA6-4C1F12159C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6CEF90-5F84-4C9B-A57D-86A25C502D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554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4798DBC-9BD9-4BD7-AB78-74980A27CC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1017FB4-9F84-48AF-931B-CE8E3C56AA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C2FAB9-6B06-436A-9F75-3C333F1684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483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88F98D-2ADC-48FB-95ED-5AF4719666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29B334C-7932-4B95-8134-157D92F942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AF966-81B6-4144-B80E-C4067D9F65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47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10F44-879A-4215-84F2-098107D2BB9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67600" y="6248400"/>
            <a:ext cx="1219200" cy="476250"/>
          </a:xfrm>
        </p:spPr>
        <p:txBody>
          <a:bodyPr/>
          <a:lstStyle>
            <a:lvl1pPr>
              <a:defRPr/>
            </a:lvl1pPr>
          </a:lstStyle>
          <a:p>
            <a:fld id="{85AE9995-181A-45D8-AD97-4CBA6BBC631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31BF24A2-8B3B-478D-AE9A-AAE6D966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550" y="6234113"/>
            <a:ext cx="6902450" cy="457200"/>
          </a:xfrm>
        </p:spPr>
        <p:txBody>
          <a:bodyPr/>
          <a:lstStyle>
            <a:lvl1pPr eaLnBrk="1" hangingPunct="1">
              <a:spcBef>
                <a:spcPct val="0"/>
              </a:spcBef>
              <a:buFontTx/>
              <a:buNone/>
              <a:defRPr sz="900">
                <a:solidFill>
                  <a:srgbClr val="22222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5379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22138-A2D5-4BAF-9E2E-DD7559187B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FAAF2C-526E-4E49-B632-A8E90883932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269040-EB83-4A95-9736-09CC447CB6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1858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E02393-332F-41E3-9EEA-7B45EBD76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D03A69-589C-4EB5-BD0A-B078BB8A986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6828-8CF1-47AF-9CD5-00CC441F39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940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2D5B61-2035-4415-A732-9072858A08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B1306B7-F599-4853-BBC8-153F73EFC2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E59170-6B7D-4E92-AFA4-8237552E7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040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B05EBA-DD80-4105-AB0A-323C4FEA92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6EE5474-3111-4A62-94A4-4F1943CAD7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5C3198-0746-4F71-A3FF-FD8B7992A0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6136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47CFF3-D153-41D1-8361-E88499B6B8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6195E2-B3EC-4774-8CAA-650CB55394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1D61A0-12AD-4F71-A9F0-488198554C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00B498-B478-431A-9C37-0788516333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9445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3D7420D-281E-4612-9293-A14012084C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EAD934-1B4A-40BF-886C-FBAE92FDB6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84A14B-56ED-4536-8E9F-9592F8F7C2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544CE5-4AA4-41AA-BB78-190A379C77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144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AB5E4F-E46E-48EE-9AFC-6C16831219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D9D17D-480B-445E-BAEF-4E76CB7AFF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C5C9C8-62CC-4BDB-8BB5-D22201B8BB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E1609A-C332-4CD4-AF0F-01E4CD0230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3740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B66A7-9C96-4350-A3DC-45FF5C8BCC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DC5AC7-8689-41A6-9AFC-347464E48A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9279CC-7E84-4E01-ACA9-B39C8AEB38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6B4FFE-43D5-43E6-8FAF-B04B12480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6722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D89583-6124-4738-9143-4DC3DB6B2B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E2A3ACB-3E34-48BD-B11A-29A1C73F95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F6D3054-3E1B-44AC-B976-FC6474B075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BCC136-E60B-43FE-908F-191E8CD579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1674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752C953-6400-451E-A091-03A53E55DE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C25CB70-CDC1-469B-815C-C6D12CC782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5F03E6-20A3-4993-AAEE-0C0F96E746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11C645-C682-4EE4-9985-E46E2CC193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83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F24D98F-5105-4D0E-83BE-ECA389805A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eaLnBrk="0" hangingPunct="0">
              <a:spcBef>
                <a:spcPct val="20000"/>
              </a:spcBef>
              <a:buFontTx/>
              <a:buChar char="•"/>
              <a:defRPr sz="3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5D3E8EF-DEE0-4AE4-A740-63B35C59EA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02C3D9-9E60-4746-ADB1-86F67C7EB6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4060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8AD15AB-97E2-4AE8-9734-C461D115BE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3109CB1-2A71-49DC-8A50-EFF57CA1FB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0F97799-3DAB-4816-B063-FE20722871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DE5F8-F585-4B18-99A5-DA42D84B9B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4818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70107E-FCCF-4761-AF84-4DA52A6E60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D34317-49CA-40AD-9F71-7FB8713461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AC7B2C-B5AB-48EE-BD1E-5512648D78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0BD56-88E7-4775-B609-B2C9F61669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3018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7A8A6E-B1E0-49CE-B6B5-54B55EE607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D34B0-F157-4943-99C0-75380EEC80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145DA5-6D77-4346-9808-71B2D62143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74C634-9E0E-4452-A31E-F20C8CFC81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90282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039F94-C7A2-4255-A7F2-E15211D90E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AFFC1D-1EAE-4706-ACFB-3D9BCC30FF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92898E-0E5C-46F7-89FD-8B130F487F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980F1-36DF-4010-B4DC-219E20EA18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3354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78CE92-46B5-407B-90CD-DE35D74D85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430203-209C-415B-9A18-CEBCD1A75F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379DB7-F395-4292-8683-C30D30C659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8DBB1E-33DF-40ED-9214-FDC6CBB016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8355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BF15C0-8BC2-4F5D-AE2E-256DD4BEDF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53F4BA-D4F6-4FFD-9D1E-BA03A97838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8881F3-6656-4C43-9C37-DAF90D5A0A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7190D3-055F-4153-B08D-878CB495D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4307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1150A6-EA5D-413C-AA34-21A54D7353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841765-40E8-4605-9A7D-3C6B6EA83F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60E4D1-5E89-4D00-B0CE-0FFD26DFD1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92A2C-2A73-438B-A21B-A08FBE5A79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680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22CF5C-7DB7-4F4C-BAD3-AB92D9D7C7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3DA9F1-8AA4-47D2-9BC5-9DC6959252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EE85C3-6279-4A80-BC8B-8A71993BB3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8E814-1399-43DF-B225-31DE960847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6485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736F26-05E2-4683-8EF1-1DD6E5EB2D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56BD1-D0BC-4219-89FC-6FF6A2672A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377826-9F4D-4EB5-A2CB-AA6EA3D7DD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255A5-C36E-4EA2-BD79-3101A90108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3296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F4C8736-E88B-45AB-92F5-10855332AB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A93C6B2-D205-48C8-94A7-A8221901C7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968BA7C-A82D-45FA-B92B-F3009B740E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4466D-91AA-4961-ACFE-AEE93035E9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611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EBA603-5137-4A6E-9E9B-492D60F7CC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eaLnBrk="0" hangingPunct="0">
              <a:spcBef>
                <a:spcPct val="20000"/>
              </a:spcBef>
              <a:buFontTx/>
              <a:buChar char="•"/>
              <a:defRPr sz="3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13EC07-0807-4243-A009-A7C57514DF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88C4CB-5ECD-4DA3-A993-7320C4BDEB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0227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D561DEC-90D3-47C4-B47A-AF90F04CA9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D6514E-ACEC-4910-9CCB-C9484A92A7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749DEB-F327-4F06-B078-1D6DA75ECF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4B84B-8D5F-42A3-860F-B51FF50C16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063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A626BE2-5DA7-4315-A153-E19139F648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F8E0843-889D-46A8-A541-46509911C8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98C05DF-544E-4F3B-8A0B-DAF4CD52AF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32B4AC-ECB9-4F91-AE59-7B94D7A3BB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3960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055E80-0324-47C8-ACFD-BB98A5A7AC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A6F11F-1270-4A14-921B-111E5B6818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AD2125-5DD9-47F1-A1CD-C63CED8867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06094F-BFB2-41A3-92BD-EB1D5309EB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8961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5DDD08-3543-43B9-8333-BC354BBDF2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A2793F-EAE6-4D42-8DE7-F7CF682D42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58DDEF-A98A-4510-BA2E-BF6C835CE1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BF1F83-AC8D-41B8-8FCF-469EB2777E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5494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343EF0-C976-4FDE-BB64-05A3D255B9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705FCB-F080-45DB-9528-8A709DC549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F05C78-4096-4B2E-908D-1DFDE26C50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219287-7FB2-490E-800F-B6BE5A6A52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887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8D50F6-91E9-4F1F-83C9-48007C13BF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A66CB2-EEC3-49DC-B230-A3C1180A01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ACB7C9-EC51-49D4-B81B-7CCAF525D8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A809BB-AF99-453D-B076-65A1D4C247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7890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4525B06-753D-49D6-9DCC-10091643B1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CD54B2-5C04-463F-8356-145EAEB5F8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85D2D8-6181-4AB9-9AA1-977FAA2E28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98651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416D85E-83A1-40AB-B053-6B15213996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A05AC6E-5575-4A39-8062-62ABA06DCB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5FA68-9D24-4536-BEB8-EC496DE311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3806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4FE381A-B58B-4906-85E6-556E085383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843D5B2-F301-447A-B623-58D9874ECE5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915D8E-A0ED-4BA9-B1E8-A03ACB2737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84474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69C9D3-D8DE-45F9-84E4-5EEE3A6538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136515-DD4F-40DC-8F79-E22C169D1EE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E7A03F-4232-40E8-A658-8CDA37DCFE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48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64D023D-1089-4D9A-BC63-76D3AA7612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eaLnBrk="0" hangingPunct="0">
              <a:spcBef>
                <a:spcPct val="20000"/>
              </a:spcBef>
              <a:buFontTx/>
              <a:buChar char="•"/>
              <a:defRPr sz="3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AA7D87E-46BD-4362-A9EE-2ED383E54D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358CEE-CB70-4907-8CB5-B02A76C657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7121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E663723-8C8E-47F0-8384-D8055FC0B5F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3447562-2943-436F-BC22-1068DEB81C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C5FAA7-C56C-4208-9464-5B879AB6C4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3272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F9AD5D2-AB9E-494E-BB40-DA436A1AF3F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A44AD5E-B3B1-4E69-9867-BFB75B37B2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88C6A0-BD1B-46CC-9D09-BEB5EFA99C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32153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FAB9305-E240-4481-B423-C2E256078B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191D466-F28C-4B5B-9BFD-8A3EDD81BB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1F8B8E-CE9C-4878-93E6-60E72D76BC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6319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08FBF0-64AC-477C-B242-1331D4482DE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5CFA1A-5B22-4A04-AEA9-743C019F09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6F5D36-D21F-4A9B-AB96-6165F270E3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8406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09FB6A-C2D8-4641-B7F5-85E032C7DF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E26AAD-9D35-4BA4-B4E8-FFA46DC2B0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25D60B-A47F-4168-B1BD-8B33047814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010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138A3F-E294-4D5E-8614-56FF6D2265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56E902-71F9-4E91-B2F5-9A85E0B370D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A93D9-A968-4FD9-B7A1-012524EC55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9409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D5A7147-95F5-4F44-B5D8-649FAFE0E3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1C2FD3-CC82-418A-84A6-A1F6A613B3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6DA24D-572E-4A4F-9272-EDC4101F9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62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8853411-8E61-45A6-AB90-616E782379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eaLnBrk="0" hangingPunct="0">
              <a:spcBef>
                <a:spcPct val="20000"/>
              </a:spcBef>
              <a:buFontTx/>
              <a:buChar char="•"/>
              <a:defRPr sz="3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22D59C-721B-4066-B41E-CD1AD5B445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A4C64E-8651-47E0-9F60-61937EB36E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34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D327469-63C1-4308-A470-7F3298865D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eaLnBrk="0" hangingPunct="0">
              <a:spcBef>
                <a:spcPct val="20000"/>
              </a:spcBef>
              <a:buFontTx/>
              <a:buChar char="•"/>
              <a:defRPr sz="3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5B0C1F3-6504-4916-91E1-1F64E00A6B1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721537-D4F1-4460-8C8C-D70F1FEF9B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97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1996A5-90AC-4C7B-AFE3-978B0BC595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eaLnBrk="0" hangingPunct="0">
              <a:spcBef>
                <a:spcPct val="20000"/>
              </a:spcBef>
              <a:buFontTx/>
              <a:buChar char="•"/>
              <a:defRPr sz="3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348DC2-B058-41A0-BB48-0385372333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DC0F25-ABD0-4533-8484-C0EBFADEF3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17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90AD49-4EEB-45F3-8A13-2BA16628CE4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eaLnBrk="0" hangingPunct="0">
              <a:spcBef>
                <a:spcPct val="20000"/>
              </a:spcBef>
              <a:buFontTx/>
              <a:buChar char="•"/>
              <a:defRPr sz="3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433A8F3-0A8A-49B9-9D0C-AD62F3850F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AD476A-B3C3-494B-8944-2CA0FBFFBB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46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DC986E8-51E2-41C7-A97D-B48B4DE86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2B6AA06-3580-47C9-9FC3-F15894416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6053BAB-AFD1-4D17-9CBA-15E0B1D6C1D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5225"/>
            <a:ext cx="1600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A3B7A3A-2B15-4AB5-83DD-9EEB4286A33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DD626FE-26DC-496A-98ED-AC8F11532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336550" y="6234113"/>
            <a:ext cx="670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900">
                <a:solidFill>
                  <a:srgbClr val="22222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ECEC525-0BAE-48D5-8B86-0C3A4D4235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8D68741-D229-4AA1-819C-14CDC9A66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9CA961B-990F-4AA1-8814-B338E87B769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26670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BBD0FFE-7E13-4064-9B03-1E0E0A7C36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fld id="{1CF59233-ADEE-41C8-B538-F28798077B2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B8C9447-AF55-4096-B56E-5A2EBDDFBF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A59EA6A-6F8A-4282-B6E1-DB9287AE7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F94D3CC-AAE7-4EA6-AF23-011FFA6B479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52DB6EC-6FC5-419C-A831-0261E1ABAB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FFED0A0-F569-4BE7-AB1C-B42440E0267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fld id="{660B78E6-AE8E-44EA-8126-65308681ACF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D3A42CF-FD37-4628-A42C-16DFBD5AF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BE7D354-94C8-4DD8-A9A0-0D46C5FDF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3134E63-5184-4096-93FA-3C07C00A956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FC6728-79E0-4E33-8363-DAAD6211D72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33A52A8-769C-45CF-B20B-59474852714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fld id="{352DE357-B8ED-4E94-B2E9-D156EE35874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51DF004-824F-4552-A3AB-3982F9F93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0BDC72A-EFA4-436A-93BB-0B8BB34B0D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47E25012-DA17-4548-8CF9-3450FC4E2DF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F1C19193-7DF8-4764-BC46-2A5E72BF59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F091E53-CA79-4C43-8ADD-C50AA882253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>
            <a:extLst>
              <a:ext uri="{FF2B5EF4-FFF2-40B4-BE49-F238E27FC236}">
                <a16:creationId xmlns:a16="http://schemas.microsoft.com/office/drawing/2014/main" id="{7FCBD139-EF9F-4B27-8531-B02FB6521E3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8305800" cy="1470025"/>
          </a:xfrm>
        </p:spPr>
        <p:txBody>
          <a:bodyPr/>
          <a:lstStyle/>
          <a:p>
            <a:pPr eaLnBrk="1" hangingPunct="1"/>
            <a:r>
              <a:rPr lang="en-US" altLang="en-US" b="1"/>
              <a:t>A Guide to SQL, Ninth Edition</a:t>
            </a:r>
          </a:p>
        </p:txBody>
      </p:sp>
      <p:sp>
        <p:nvSpPr>
          <p:cNvPr id="18435" name="Rectangle 1027">
            <a:extLst>
              <a:ext uri="{FF2B5EF4-FFF2-40B4-BE49-F238E27FC236}">
                <a16:creationId xmlns:a16="http://schemas.microsoft.com/office/drawing/2014/main" id="{CADFDF21-EC8A-4394-B95F-1101E30022B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900" i="1"/>
              <a:t>Chapter Eight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900" i="1"/>
              <a:t>SQL Functions and Procedures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E98D99E7-E48E-4E67-93D4-6EDEF77EF6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7620B3-5D2E-4B86-9732-343B14900DDF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FAA5F8F-438D-466B-8722-4AA9BAFC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Number Functions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60518F68-19DF-47A8-A947-60F4DF160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ROUND</a:t>
            </a:r>
          </a:p>
          <a:p>
            <a:pPr lvl="1" eaLnBrk="1" hangingPunct="1"/>
            <a:r>
              <a:rPr lang="en-US" altLang="en-US"/>
              <a:t>Rounds values to a specified number of decimal places</a:t>
            </a:r>
          </a:p>
          <a:p>
            <a:pPr lvl="1" eaLnBrk="1" hangingPunct="1"/>
            <a:r>
              <a:rPr lang="en-US" altLang="en-US"/>
              <a:t>Requires two arguments</a:t>
            </a:r>
          </a:p>
          <a:p>
            <a:pPr eaLnBrk="1" hangingPunct="1"/>
            <a:r>
              <a:rPr lang="en-US" altLang="en-US"/>
              <a:t>FLOOR </a:t>
            </a:r>
          </a:p>
          <a:p>
            <a:pPr lvl="1" eaLnBrk="1" hangingPunct="1"/>
            <a:r>
              <a:rPr lang="en-US" altLang="en-US"/>
              <a:t>Truncates everything to the right of the decimal place</a:t>
            </a:r>
          </a:p>
          <a:p>
            <a:pPr lvl="1" eaLnBrk="1" hangingPunct="1"/>
            <a:r>
              <a:rPr lang="en-US" altLang="en-US"/>
              <a:t>Not supported by Access</a:t>
            </a:r>
          </a:p>
        </p:txBody>
      </p:sp>
      <p:sp>
        <p:nvSpPr>
          <p:cNvPr id="27653" name="Footer Placeholder 1">
            <a:extLst>
              <a:ext uri="{FF2B5EF4-FFF2-40B4-BE49-F238E27FC236}">
                <a16:creationId xmlns:a16="http://schemas.microsoft.com/office/drawing/2014/main" id="{467C2A7F-D074-4C1A-9354-2D6E4781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F312116F-0F05-4F57-A0EB-9244FA4759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6C8841A-97D1-4CE9-9F41-B4575B02379D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CBA56A7-D87A-4B03-9DE3-8DB59FCA3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Working with Dates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88796726-1868-439D-BD30-73364AED28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ADD_MONTHS</a:t>
            </a:r>
          </a:p>
          <a:p>
            <a:pPr lvl="1" eaLnBrk="1" hangingPunct="1"/>
            <a:r>
              <a:rPr lang="en-US" altLang="en-US"/>
              <a:t>Adds a specific number of months to a date</a:t>
            </a:r>
          </a:p>
          <a:p>
            <a:pPr lvl="1" eaLnBrk="1" hangingPunct="1"/>
            <a:r>
              <a:rPr lang="en-US" altLang="en-US"/>
              <a:t>Has two arguments</a:t>
            </a:r>
          </a:p>
          <a:p>
            <a:pPr lvl="1" eaLnBrk="1" hangingPunct="1"/>
            <a:r>
              <a:rPr lang="en-US" altLang="en-US"/>
              <a:t>Access and SQL Server use DATEADD function to add months</a:t>
            </a:r>
          </a:p>
          <a:p>
            <a:pPr eaLnBrk="1" hangingPunct="1"/>
            <a:r>
              <a:rPr lang="en-US" altLang="en-US"/>
              <a:t>Add a specific number of days</a:t>
            </a:r>
          </a:p>
          <a:p>
            <a:pPr lvl="1" eaLnBrk="1" hangingPunct="1"/>
            <a:r>
              <a:rPr lang="en-US" altLang="en-US"/>
              <a:t>Use a simple calculation</a:t>
            </a:r>
          </a:p>
          <a:p>
            <a:pPr lvl="1" eaLnBrk="1" hangingPunct="1"/>
            <a:r>
              <a:rPr lang="en-US" altLang="en-US"/>
              <a:t>Can also subtract</a:t>
            </a:r>
          </a:p>
        </p:txBody>
      </p:sp>
      <p:sp>
        <p:nvSpPr>
          <p:cNvPr id="29701" name="Footer Placeholder 1">
            <a:extLst>
              <a:ext uri="{FF2B5EF4-FFF2-40B4-BE49-F238E27FC236}">
                <a16:creationId xmlns:a16="http://schemas.microsoft.com/office/drawing/2014/main" id="{3DE6393E-6828-4207-BA35-C8741E9A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BF16EAA1-6261-4B50-87E2-F8B5BD16D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25DF2AE-A7B6-4C3F-BDB8-4AE7AC881D80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D46FE5C1-3FD0-4459-B994-EA9238084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Working with Dates (continued)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B104F89-494E-48B5-A7C8-3EAEF0AFE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SYSDATE</a:t>
            </a:r>
          </a:p>
          <a:p>
            <a:pPr lvl="1" eaLnBrk="1" hangingPunct="1"/>
            <a:r>
              <a:rPr lang="en-US" altLang="en-US"/>
              <a:t>Obtains today’s date (Oracle)</a:t>
            </a:r>
          </a:p>
          <a:p>
            <a:pPr eaLnBrk="1" hangingPunct="1"/>
            <a:r>
              <a:rPr lang="en-US" altLang="en-US"/>
              <a:t>DATE()</a:t>
            </a:r>
          </a:p>
          <a:p>
            <a:pPr lvl="1" eaLnBrk="1" hangingPunct="1"/>
            <a:r>
              <a:rPr lang="en-US" altLang="en-US"/>
              <a:t>Obtains today’s date (Access)</a:t>
            </a:r>
          </a:p>
          <a:p>
            <a:pPr eaLnBrk="1" hangingPunct="1"/>
            <a:r>
              <a:rPr lang="en-US" altLang="en-US"/>
              <a:t>GETDATE()</a:t>
            </a:r>
          </a:p>
          <a:p>
            <a:pPr lvl="1" eaLnBrk="1" hangingPunct="1"/>
            <a:r>
              <a:rPr lang="en-US" altLang="en-US"/>
              <a:t>Obtains today’s date (SQL Server)</a:t>
            </a:r>
          </a:p>
        </p:txBody>
      </p:sp>
      <p:sp>
        <p:nvSpPr>
          <p:cNvPr id="30725" name="Footer Placeholder 1">
            <a:extLst>
              <a:ext uri="{FF2B5EF4-FFF2-40B4-BE49-F238E27FC236}">
                <a16:creationId xmlns:a16="http://schemas.microsoft.com/office/drawing/2014/main" id="{81CA7F7E-884D-4D7F-9BFF-F5B4F018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C190DA4-2889-4D55-888A-00973859F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Working with Dates (continued)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30C4DABD-5C4A-40E8-9FC4-B8172D6AFE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7D0ECC-A388-445C-9A90-3F6A92C31223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31749" name="Footer Placeholder 1">
            <a:extLst>
              <a:ext uri="{FF2B5EF4-FFF2-40B4-BE49-F238E27FC236}">
                <a16:creationId xmlns:a16="http://schemas.microsoft.com/office/drawing/2014/main" id="{96477065-9859-46C5-9B42-7251E7EE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/>
          <a:lstStyle/>
          <a:p>
            <a:r>
              <a:rPr lang="en-US" dirty="0"/>
              <a:t>Using the ADD_MONTHS function to add months to a date</a:t>
            </a:r>
          </a:p>
          <a:p>
            <a:pPr marL="400050" lvl="1" indent="0">
              <a:buNone/>
            </a:pP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SELECT </a:t>
            </a:r>
            <a:r>
              <a:rPr lang="en-US" sz="2000" dirty="0"/>
              <a:t>ORDER_NUM, ADD_MONTHS(ORDER_DATE, 2) AS FUTURE_DATE</a:t>
            </a:r>
          </a:p>
          <a:p>
            <a:pPr marL="400050" lvl="1" indent="0">
              <a:buNone/>
            </a:pPr>
            <a:r>
              <a:rPr lang="en-US" sz="2000" dirty="0"/>
              <a:t>FROM ORDERS;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9BAA3F97-DDD1-4E09-BBF8-C7416618D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Working with Dates (continued)</a:t>
            </a: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35FA2D94-B43D-42B0-8C1F-FEA792E494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F4AFC76-B4B6-4656-9999-DE9C069A3763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32773" name="Footer Placeholder 1">
            <a:extLst>
              <a:ext uri="{FF2B5EF4-FFF2-40B4-BE49-F238E27FC236}">
                <a16:creationId xmlns:a16="http://schemas.microsoft.com/office/drawing/2014/main" id="{2912C2EF-CBE3-4E84-9B11-9FF0E943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00501"/>
          </a:xfrm>
        </p:spPr>
        <p:txBody>
          <a:bodyPr/>
          <a:lstStyle/>
          <a:p>
            <a:r>
              <a:rPr lang="en-US" dirty="0"/>
              <a:t>Adding days to </a:t>
            </a:r>
            <a:r>
              <a:rPr lang="en-US" dirty="0" smtClean="0"/>
              <a:t>dates</a:t>
            </a:r>
          </a:p>
          <a:p>
            <a:pPr marL="400050" lvl="1" indent="0">
              <a:buNone/>
            </a:pP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SELECT </a:t>
            </a:r>
            <a:r>
              <a:rPr lang="en-US" sz="2000" dirty="0"/>
              <a:t>ORDER_NUM, ORDER_DATE+7 AS FUTURE_DATE</a:t>
            </a:r>
          </a:p>
          <a:p>
            <a:pPr marL="400050" lvl="1" indent="0">
              <a:buNone/>
            </a:pPr>
            <a:r>
              <a:rPr lang="en-US" sz="2000" dirty="0"/>
              <a:t>FROM ORDERS;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:a16="http://schemas.microsoft.com/office/drawing/2014/main" id="{4D140381-1E7C-4916-8901-C2DA2FC1A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Working with Dates (continued)</a:t>
            </a: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09F36E84-6863-4EF6-A4D5-D962DB779B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DA32BAF-D689-4410-AA55-0DBC93038061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3797" name="Footer Placeholder 1">
            <a:extLst>
              <a:ext uri="{FF2B5EF4-FFF2-40B4-BE49-F238E27FC236}">
                <a16:creationId xmlns:a16="http://schemas.microsoft.com/office/drawing/2014/main" id="{CD183985-6925-4961-878E-5B8A7323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/>
          <a:lstStyle/>
          <a:p>
            <a:r>
              <a:rPr lang="en-US" dirty="0"/>
              <a:t>Calculating the number of days between two </a:t>
            </a:r>
            <a:r>
              <a:rPr lang="en-US" dirty="0" smtClean="0"/>
              <a:t>dates</a:t>
            </a:r>
          </a:p>
          <a:p>
            <a:pPr marL="400050" lvl="1" indent="0">
              <a:buNone/>
            </a:pP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SELECT </a:t>
            </a:r>
            <a:r>
              <a:rPr lang="en-US" sz="2000" dirty="0"/>
              <a:t>ORDER_NUM, SYSDATE AS TODAYS_DATE, ORDER_DATE, ROUND(SYSDATE - ORDER_DATE, 2) AS DAYS_PAST</a:t>
            </a:r>
          </a:p>
          <a:p>
            <a:pPr marL="400050" lvl="1" indent="0">
              <a:buNone/>
            </a:pPr>
            <a:r>
              <a:rPr lang="en-US" sz="2000" dirty="0"/>
              <a:t>FROM ORDERS;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5A9FA188-D89C-4DA5-B522-98EF9716E1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543299-855D-442F-8C25-71CDB4D4E902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0F7BE51-72D6-4741-AE6E-75AA994D7B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Concatenating Columns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CD84E1C2-6B0D-4DB7-84A5-C30DE15FB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Concatenate</a:t>
            </a:r>
          </a:p>
          <a:p>
            <a:pPr lvl="1" eaLnBrk="1" hangingPunct="1"/>
            <a:r>
              <a:rPr lang="en-US" altLang="en-US"/>
              <a:t>Combine two or more columns into a single expression</a:t>
            </a:r>
          </a:p>
          <a:p>
            <a:pPr lvl="1" eaLnBrk="1" hangingPunct="1"/>
            <a:r>
              <a:rPr lang="en-US" altLang="en-US"/>
              <a:t>Type two vertical lines (||) (Oracle)</a:t>
            </a:r>
          </a:p>
          <a:p>
            <a:pPr lvl="2" eaLnBrk="1" hangingPunct="1"/>
            <a:r>
              <a:rPr lang="en-US" altLang="en-US"/>
              <a:t>&amp; symbol (Access)</a:t>
            </a:r>
          </a:p>
          <a:p>
            <a:pPr lvl="2" eaLnBrk="1" hangingPunct="1"/>
            <a:r>
              <a:rPr lang="en-US" altLang="en-US"/>
              <a:t>+ symbol (SQL Server)</a:t>
            </a:r>
          </a:p>
          <a:p>
            <a:pPr lvl="1" eaLnBrk="1" hangingPunct="1"/>
            <a:r>
              <a:rPr lang="en-US" altLang="en-US"/>
              <a:t>RTRIM function</a:t>
            </a:r>
          </a:p>
          <a:p>
            <a:pPr lvl="2" eaLnBrk="1" hangingPunct="1"/>
            <a:r>
              <a:rPr lang="en-US" altLang="en-US"/>
              <a:t>Removes extra spaces to the right of a value</a:t>
            </a:r>
          </a:p>
        </p:txBody>
      </p:sp>
      <p:sp>
        <p:nvSpPr>
          <p:cNvPr id="34821" name="Footer Placeholder 1">
            <a:extLst>
              <a:ext uri="{FF2B5EF4-FFF2-40B4-BE49-F238E27FC236}">
                <a16:creationId xmlns:a16="http://schemas.microsoft.com/office/drawing/2014/main" id="{4F7C093C-DA43-490A-B2E2-DB3EF224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id="{13B0B446-53BF-4586-8A75-C58F4A98B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Concatenating Columns (continued)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FE4605DF-DF62-4DD3-AC0E-F6978578C7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B8AA0F7-57E8-4203-83E7-78FD187C7CAF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5844" name="Footer Placeholder 1">
            <a:extLst>
              <a:ext uri="{FF2B5EF4-FFF2-40B4-BE49-F238E27FC236}">
                <a16:creationId xmlns:a16="http://schemas.microsoft.com/office/drawing/2014/main" id="{95B4E75C-D072-4ABA-B86F-AB583C66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/>
          <a:lstStyle/>
          <a:p>
            <a:r>
              <a:rPr lang="en-US" dirty="0"/>
              <a:t>Concatenating two columns and using the RTRIM </a:t>
            </a:r>
            <a:r>
              <a:rPr lang="en-US" dirty="0" smtClean="0"/>
              <a:t>function</a:t>
            </a:r>
          </a:p>
          <a:p>
            <a:pPr marL="400050" lvl="1" indent="0">
              <a:buNone/>
            </a:pP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SELECT </a:t>
            </a:r>
            <a:r>
              <a:rPr lang="en-US" sz="2000" dirty="0"/>
              <a:t>REP_NUM, RTRIM(FIRST_NAME) || ‘ ‘ || RTRIM(LAST_NAME) AS REP_NAME</a:t>
            </a:r>
          </a:p>
          <a:p>
            <a:pPr marL="400050" lvl="1" indent="0">
              <a:buNone/>
            </a:pPr>
            <a:r>
              <a:rPr lang="en-US" sz="2000" dirty="0"/>
              <a:t>FROM REP;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8FC52A5D-C7FD-482B-84DC-3939106F4A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91867CA-1A24-4A00-821F-00512A92182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DF11721-69FB-47D9-AEDF-02E353C7E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Stored Procedures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38822FED-726B-4CA9-9E6E-D3E55CABE4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Useful in client/server systems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Advantages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400"/>
              <a:t>Procedure is stored on server; DBMS compiles stored procedure; creates compiled, optimized code to run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400"/>
              <a:t>Convenience (reduces typing)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Access does not support</a:t>
            </a:r>
          </a:p>
          <a:p>
            <a:pPr lvl="1" eaLnBrk="1" hangingPunct="1">
              <a:spcBef>
                <a:spcPct val="100000"/>
              </a:spcBef>
            </a:pPr>
            <a:endParaRPr lang="en-US" altLang="en-US" sz="2400"/>
          </a:p>
        </p:txBody>
      </p:sp>
      <p:sp>
        <p:nvSpPr>
          <p:cNvPr id="36869" name="Footer Placeholder 1">
            <a:extLst>
              <a:ext uri="{FF2B5EF4-FFF2-40B4-BE49-F238E27FC236}">
                <a16:creationId xmlns:a16="http://schemas.microsoft.com/office/drawing/2014/main" id="{5BDF7D5E-A8C6-435D-BADE-73780D77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id="{A2A63330-D09F-4764-BB20-D4CF33C597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BAD2F04-8427-43D2-BB99-E4D32E2477A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1FA97D1-5C6E-48A3-8EEC-83EDBF04E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0500"/>
            <a:ext cx="8991600" cy="1333500"/>
          </a:xfrm>
        </p:spPr>
        <p:txBody>
          <a:bodyPr/>
          <a:lstStyle/>
          <a:p>
            <a:pPr eaLnBrk="1" hangingPunct="1"/>
            <a:r>
              <a:rPr lang="en-US" altLang="en-US" sz="4000"/>
              <a:t>Retrieving a Single Row and Column (continued)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95542BD6-F2D8-47B6-BDBA-4A763494F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sz="2400"/>
              <a:t>Use CREATE PROCEDURE command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sz="2400"/>
              <a:t>%TYPE attribute ensures that variable has same data type as a particular column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sz="2400"/>
              <a:t>Procedural code located between BEGIN and END commands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sz="2400"/>
              <a:t>Each variable declaration and command as well as the word END are followed by semicolons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sz="2400"/>
              <a:t>The slash (/) at the end of the program appears on its own line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endParaRPr lang="en-US" altLang="en-US" sz="2400"/>
          </a:p>
        </p:txBody>
      </p:sp>
      <p:sp>
        <p:nvSpPr>
          <p:cNvPr id="37893" name="Footer Placeholder 1">
            <a:extLst>
              <a:ext uri="{FF2B5EF4-FFF2-40B4-BE49-F238E27FC236}">
                <a16:creationId xmlns:a16="http://schemas.microsoft.com/office/drawing/2014/main" id="{7BFF9EF1-E5D3-4EE2-94D2-13BF045D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CD094DA3-DA1F-471F-8F2A-91E7E3A960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481FA40-C6CF-4B72-8EA0-D61726354C4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0FC01A91-1FA5-472C-BA58-5BCE68800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6A9BDC1C-6E91-427E-B933-1D9E23AAD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Understand how to use functions in queries</a:t>
            </a:r>
          </a:p>
          <a:p>
            <a:pPr eaLnBrk="1" hangingPunct="1"/>
            <a:r>
              <a:rPr lang="en-US" altLang="en-US"/>
              <a:t>Use the UPPER and LOWER functions with character data</a:t>
            </a:r>
          </a:p>
          <a:p>
            <a:pPr eaLnBrk="1" hangingPunct="1"/>
            <a:r>
              <a:rPr lang="en-US" altLang="en-US"/>
              <a:t>Use the ROUND and FLOOR functions with numeric data</a:t>
            </a:r>
          </a:p>
          <a:p>
            <a:pPr eaLnBrk="1" hangingPunct="1"/>
            <a:r>
              <a:rPr lang="en-US" altLang="en-US"/>
              <a:t>Add a specific number of months or days to a date</a:t>
            </a:r>
          </a:p>
        </p:txBody>
      </p:sp>
      <p:sp>
        <p:nvSpPr>
          <p:cNvPr id="19461" name="Footer Placeholder 1">
            <a:extLst>
              <a:ext uri="{FF2B5EF4-FFF2-40B4-BE49-F238E27FC236}">
                <a16:creationId xmlns:a16="http://schemas.microsoft.com/office/drawing/2014/main" id="{59D69E0A-3D1B-4A4F-A539-4A7272B0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id="{DCED198A-EB65-4ED1-8023-5F9CBF8C03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C1D5208-EACF-45DC-B09B-B62D953DE815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3924FCD-B791-458E-B6E3-48128372B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229600" cy="1336675"/>
          </a:xfrm>
        </p:spPr>
        <p:txBody>
          <a:bodyPr/>
          <a:lstStyle/>
          <a:p>
            <a:pPr eaLnBrk="1" hangingPunct="1"/>
            <a:r>
              <a:rPr lang="en-US" altLang="en-US" sz="4000"/>
              <a:t>Retrieving a Single Row and Column (continued)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D9BB136-607E-442F-BB29-3EFB3D7514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400"/>
              <a:t>When executed, user will be prompted for a value for </a:t>
            </a:r>
            <a:r>
              <a:rPr lang="en-US" altLang="en-US" sz="2400">
                <a:latin typeface="Courier New" panose="02070309020205020404" pitchFamily="49" charset="0"/>
              </a:rPr>
              <a:t>I_REP_NUM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400"/>
              <a:t>That value will be used to retrieve the last name and first name of the sales rep whose number equals this value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400"/>
              <a:t>The results will be placed in the variables </a:t>
            </a:r>
            <a:r>
              <a:rPr lang="en-US" altLang="en-US" sz="2400">
                <a:latin typeface="Courier New" panose="02070309020205020404" pitchFamily="49" charset="0"/>
              </a:rPr>
              <a:t>I_LAST_NAME, I_FIRST_NAME</a:t>
            </a:r>
            <a:endParaRPr lang="en-US" altLang="en-US" sz="2400"/>
          </a:p>
          <a:p>
            <a:pPr eaLnBrk="1" hangingPunct="1">
              <a:spcBef>
                <a:spcPct val="100000"/>
              </a:spcBef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 </a:t>
            </a:r>
            <a:r>
              <a:rPr lang="en-US" altLang="en-US" sz="2400">
                <a:cs typeface="Courier New" panose="02070309020205020404" pitchFamily="49" charset="0"/>
              </a:rPr>
              <a:t>displays concatenated and trimmed rep’s name</a:t>
            </a: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41" name="Footer Placeholder 1">
            <a:extLst>
              <a:ext uri="{FF2B5EF4-FFF2-40B4-BE49-F238E27FC236}">
                <a16:creationId xmlns:a16="http://schemas.microsoft.com/office/drawing/2014/main" id="{85E08367-998F-48D0-AB89-6C136C8C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>
            <a:extLst>
              <a:ext uri="{FF2B5EF4-FFF2-40B4-BE49-F238E27FC236}">
                <a16:creationId xmlns:a16="http://schemas.microsoft.com/office/drawing/2014/main" id="{4BDA464E-520E-4979-B6C9-1F831A0893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EB76F00-799B-476E-860F-081BCAC3A71A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89802F1F-035A-4FBE-A5BE-C9007AC74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90500"/>
            <a:ext cx="8839200" cy="1527175"/>
          </a:xfrm>
        </p:spPr>
        <p:txBody>
          <a:bodyPr/>
          <a:lstStyle/>
          <a:p>
            <a:pPr eaLnBrk="1" hangingPunct="1"/>
            <a:r>
              <a:rPr lang="en-US" altLang="en-US" sz="4000"/>
              <a:t>Retrieving a Single Row and Column (continued)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D0E6E5F-CAB9-4EDA-A0EA-596C1F12F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26720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DBMS_OUTPUT is a package that contains multiple procedures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To call procedure: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3200">
                <a:latin typeface="Courier New" panose="02070309020205020404" pitchFamily="49" charset="0"/>
              </a:rPr>
              <a:t>Type BEGIN, the name of the procedure, argument in parentheses, END, semicolon, slash</a:t>
            </a:r>
          </a:p>
        </p:txBody>
      </p:sp>
      <p:sp>
        <p:nvSpPr>
          <p:cNvPr id="40965" name="Footer Placeholder 1">
            <a:extLst>
              <a:ext uri="{FF2B5EF4-FFF2-40B4-BE49-F238E27FC236}">
                <a16:creationId xmlns:a16="http://schemas.microsoft.com/office/drawing/2014/main" id="{6A8615C8-515B-4F1E-896A-E4C0A786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:a16="http://schemas.microsoft.com/office/drawing/2014/main" id="{D69B9D2C-3BFD-4A06-8074-09872B263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Retrieving a Single Row and Column</a:t>
            </a: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18A444E5-B229-41BB-A6B9-D0CC6B0872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B85B8BE-8140-4A56-BCAE-D6C3EB7E6F35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41988" name="Footer Placeholder 1">
            <a:extLst>
              <a:ext uri="{FF2B5EF4-FFF2-40B4-BE49-F238E27FC236}">
                <a16:creationId xmlns:a16="http://schemas.microsoft.com/office/drawing/2014/main" id="{E175B2C2-A703-4D12-8357-2CEF55BE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62388"/>
          </a:xfrm>
        </p:spPr>
        <p:txBody>
          <a:bodyPr/>
          <a:lstStyle/>
          <a:p>
            <a:r>
              <a:rPr lang="en-US" dirty="0"/>
              <a:t>Using the DISP_REP_NAME procedure within an SQL </a:t>
            </a:r>
            <a:r>
              <a:rPr lang="en-US" dirty="0" smtClean="0"/>
              <a:t>command</a:t>
            </a:r>
          </a:p>
          <a:p>
            <a:pPr marL="400050" lvl="1" indent="0">
              <a:buNone/>
            </a:pP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BEGIN</a:t>
            </a:r>
            <a:endParaRPr lang="en-US" sz="2000" dirty="0"/>
          </a:p>
          <a:p>
            <a:pPr marL="400050" lvl="1" indent="0">
              <a:buNone/>
            </a:pPr>
            <a:r>
              <a:rPr lang="en-US" sz="2000" dirty="0"/>
              <a:t>DISP_REP_NAME(‘30’);</a:t>
            </a:r>
          </a:p>
          <a:p>
            <a:pPr marL="400050" lvl="1" indent="0">
              <a:buNone/>
            </a:pPr>
            <a:r>
              <a:rPr lang="en-US" sz="2000" dirty="0"/>
              <a:t>END;</a:t>
            </a:r>
          </a:p>
          <a:p>
            <a:pPr marL="400050" lvl="1" indent="0">
              <a:buNone/>
            </a:pPr>
            <a:r>
              <a:rPr lang="en-US" sz="2000" dirty="0" smtClean="0"/>
              <a:t>/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>
            <a:extLst>
              <a:ext uri="{FF2B5EF4-FFF2-40B4-BE49-F238E27FC236}">
                <a16:creationId xmlns:a16="http://schemas.microsoft.com/office/drawing/2014/main" id="{0F7027F8-F941-4798-A949-E7CBB5EE1A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59A2A0-55B2-40EA-B5A3-40C8F98DC847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130078D-7DBC-4600-BBBF-B0212119C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Error Handling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35C694F2-9D81-423F-8E0A-9793E4BB4A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Use EXCEPTION clause</a:t>
            </a:r>
          </a:p>
          <a:p>
            <a:pPr lvl="1" eaLnBrk="1" hangingPunct="1"/>
            <a:r>
              <a:rPr lang="en-US" altLang="en-US" sz="2000" dirty="0"/>
              <a:t>Print an error </a:t>
            </a:r>
            <a:r>
              <a:rPr lang="en-US" altLang="en-US" sz="2000" dirty="0" smtClean="0"/>
              <a:t>message</a:t>
            </a:r>
          </a:p>
          <a:p>
            <a:pPr lvl="1" eaLnBrk="1" hangingPunct="1"/>
            <a:r>
              <a:rPr lang="en-US" altLang="en-US" sz="2000" dirty="0"/>
              <a:t>PL/SQL procedure with error handling</a:t>
            </a:r>
            <a:endParaRPr lang="en-US" altLang="en-US" sz="2000" dirty="0" smtClean="0"/>
          </a:p>
          <a:p>
            <a:pPr marL="457200" lvl="1" indent="0" eaLnBrk="1" hangingPunct="1">
              <a:buNone/>
            </a:pPr>
            <a:endParaRPr lang="en-US" altLang="en-US" sz="1100" dirty="0" smtClean="0"/>
          </a:p>
          <a:p>
            <a:pPr marL="457200" lvl="1" indent="0" eaLnBrk="1" hangingPunct="1">
              <a:buNone/>
            </a:pPr>
            <a:r>
              <a:rPr lang="en-US" altLang="en-US" sz="1050" dirty="0" smtClean="0"/>
              <a:t>CREATE </a:t>
            </a:r>
            <a:r>
              <a:rPr lang="en-US" altLang="en-US" sz="1050" dirty="0"/>
              <a:t>OR REPLACE PROCEDURE DISP_REP_NAME (I_REP_NUM IN REP.REP_NUM%TYPE) AS</a:t>
            </a:r>
          </a:p>
          <a:p>
            <a:pPr marL="857250" lvl="2" indent="0" eaLnBrk="1" hangingPunct="1">
              <a:buNone/>
            </a:pPr>
            <a:r>
              <a:rPr lang="en-US" altLang="en-US" sz="1050" dirty="0"/>
              <a:t>I_LAST_NAME   REP.LAST_NAME%TYPE;</a:t>
            </a:r>
          </a:p>
          <a:p>
            <a:pPr marL="857250" lvl="2" indent="0" eaLnBrk="1" hangingPunct="1">
              <a:buNone/>
            </a:pPr>
            <a:r>
              <a:rPr lang="en-US" altLang="en-US" sz="1050" dirty="0"/>
              <a:t>I_FIRST_NAME  REP.FIRST_NAME%TYPE;</a:t>
            </a:r>
          </a:p>
          <a:p>
            <a:pPr marL="857250" lvl="2" indent="0" eaLnBrk="1" hangingPunct="1">
              <a:buNone/>
            </a:pPr>
            <a:endParaRPr lang="en-US" altLang="en-US" sz="1050" dirty="0"/>
          </a:p>
          <a:p>
            <a:pPr marL="857250" lvl="2" indent="0" eaLnBrk="1" hangingPunct="1">
              <a:buNone/>
            </a:pPr>
            <a:r>
              <a:rPr lang="en-US" altLang="en-US" sz="1050" dirty="0"/>
              <a:t>BEGIN</a:t>
            </a:r>
          </a:p>
          <a:p>
            <a:pPr marL="857250" lvl="2" indent="0" eaLnBrk="1" hangingPunct="1">
              <a:buNone/>
            </a:pPr>
            <a:r>
              <a:rPr lang="en-US" altLang="en-US" sz="1050" dirty="0"/>
              <a:t>SELECT LAST_NAME, FIRST_NAME</a:t>
            </a:r>
          </a:p>
          <a:p>
            <a:pPr marL="857250" lvl="2" indent="0" eaLnBrk="1" hangingPunct="1">
              <a:buNone/>
            </a:pPr>
            <a:r>
              <a:rPr lang="en-US" altLang="en-US" sz="1050" dirty="0"/>
              <a:t>INTO I_LAST_NAME, I_FIRST_NAME</a:t>
            </a:r>
          </a:p>
          <a:p>
            <a:pPr marL="857250" lvl="2" indent="0" eaLnBrk="1" hangingPunct="1">
              <a:buNone/>
            </a:pPr>
            <a:r>
              <a:rPr lang="en-US" altLang="en-US" sz="1050" dirty="0"/>
              <a:t>FROM REP</a:t>
            </a:r>
          </a:p>
          <a:p>
            <a:pPr marL="857250" lvl="2" indent="0" eaLnBrk="1" hangingPunct="1">
              <a:buNone/>
            </a:pPr>
            <a:r>
              <a:rPr lang="en-US" altLang="en-US" sz="1050" dirty="0"/>
              <a:t>WHERE REP_NUM = I_REP_NUM;</a:t>
            </a:r>
          </a:p>
          <a:p>
            <a:pPr marL="857250" lvl="2" indent="0" eaLnBrk="1" hangingPunct="1">
              <a:buNone/>
            </a:pPr>
            <a:endParaRPr lang="en-US" altLang="en-US" sz="1050" dirty="0"/>
          </a:p>
          <a:p>
            <a:pPr marL="857250" lvl="2" indent="0" eaLnBrk="1" hangingPunct="1">
              <a:buNone/>
            </a:pPr>
            <a:r>
              <a:rPr lang="en-US" altLang="en-US" sz="1050" dirty="0"/>
              <a:t>DBMS_OUTPUT.PUT_LINE(RTRIM(I_FIRST_NAME) || ‘ ‘ || RTRIM(I_LAST_NAME));</a:t>
            </a:r>
          </a:p>
          <a:p>
            <a:pPr marL="457200" lvl="1" indent="0" eaLnBrk="1" hangingPunct="1">
              <a:buNone/>
            </a:pPr>
            <a:r>
              <a:rPr lang="en-US" altLang="en-US" sz="1050" dirty="0"/>
              <a:t>EXCEPTION</a:t>
            </a:r>
          </a:p>
          <a:p>
            <a:pPr marL="857250" lvl="2" indent="0" eaLnBrk="1" hangingPunct="1">
              <a:buNone/>
            </a:pPr>
            <a:r>
              <a:rPr lang="en-US" altLang="en-US" sz="1050" dirty="0"/>
              <a:t>WHEN NO_DATA_FOUND THEN</a:t>
            </a:r>
          </a:p>
          <a:p>
            <a:pPr marL="857250" lvl="2" indent="0" eaLnBrk="1" hangingPunct="1">
              <a:buNone/>
            </a:pPr>
            <a:r>
              <a:rPr lang="en-US" altLang="en-US" sz="1050" dirty="0"/>
              <a:t>DBMS_OUTPUT.PUT_LINE(‘No rep with this number: ‘ || I_REP_NUM);</a:t>
            </a:r>
          </a:p>
          <a:p>
            <a:pPr marL="857250" lvl="2" indent="0" eaLnBrk="1" hangingPunct="1">
              <a:buNone/>
            </a:pPr>
            <a:endParaRPr lang="en-US" altLang="en-US" sz="1050" dirty="0"/>
          </a:p>
          <a:p>
            <a:pPr marL="857250" lvl="2" indent="0" eaLnBrk="1" hangingPunct="1">
              <a:buNone/>
            </a:pPr>
            <a:r>
              <a:rPr lang="en-US" altLang="en-US" sz="1050" dirty="0"/>
              <a:t>END;</a:t>
            </a:r>
          </a:p>
          <a:p>
            <a:pPr marL="857250" lvl="2" indent="0" eaLnBrk="1" hangingPunct="1">
              <a:buNone/>
            </a:pPr>
            <a:r>
              <a:rPr lang="en-US" altLang="en-US" sz="1050" dirty="0"/>
              <a:t>/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43013" name="Footer Placeholder 1">
            <a:extLst>
              <a:ext uri="{FF2B5EF4-FFF2-40B4-BE49-F238E27FC236}">
                <a16:creationId xmlns:a16="http://schemas.microsoft.com/office/drawing/2014/main" id="{A707E69B-E9AE-4BBA-AB32-F3C2D051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>
            <a:extLst>
              <a:ext uri="{FF2B5EF4-FFF2-40B4-BE49-F238E27FC236}">
                <a16:creationId xmlns:a16="http://schemas.microsoft.com/office/drawing/2014/main" id="{D167B520-D5A5-4A46-9DA2-548DD45E9E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5BC21A-DC59-47D8-837D-62CC4B7137C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B525040A-E926-4279-81F4-387F635D1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Update Procedures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3829D7E-B851-4980-B74A-49BD62537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Update procedure</a:t>
            </a:r>
          </a:p>
          <a:p>
            <a:pPr lvl="1" eaLnBrk="1" hangingPunct="1"/>
            <a:r>
              <a:rPr lang="en-US" altLang="en-US"/>
              <a:t>A procedure that updates data</a:t>
            </a:r>
          </a:p>
        </p:txBody>
      </p:sp>
      <p:sp>
        <p:nvSpPr>
          <p:cNvPr id="44037" name="Footer Placeholder 1">
            <a:extLst>
              <a:ext uri="{FF2B5EF4-FFF2-40B4-BE49-F238E27FC236}">
                <a16:creationId xmlns:a16="http://schemas.microsoft.com/office/drawing/2014/main" id="{A3443E78-9089-4336-AC1E-DA2710A9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>
            <a:extLst>
              <a:ext uri="{FF2B5EF4-FFF2-40B4-BE49-F238E27FC236}">
                <a16:creationId xmlns:a16="http://schemas.microsoft.com/office/drawing/2014/main" id="{D8EF3AEA-E266-4079-AFA5-42DE605D8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731838"/>
          </a:xfrm>
        </p:spPr>
        <p:txBody>
          <a:bodyPr/>
          <a:lstStyle/>
          <a:p>
            <a:pPr eaLnBrk="1" hangingPunct="1"/>
            <a:r>
              <a:rPr lang="en-US" altLang="en-US"/>
              <a:t>Changing Data with a Procedure</a:t>
            </a:r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45724777-7828-4877-8ACF-B980012DF8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982A272-58D6-4982-ACBB-F91359CDD41D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45060" name="Footer Placeholder 1">
            <a:extLst>
              <a:ext uri="{FF2B5EF4-FFF2-40B4-BE49-F238E27FC236}">
                <a16:creationId xmlns:a16="http://schemas.microsoft.com/office/drawing/2014/main" id="{20319A5B-5A27-499A-9DC2-9EAE6F27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100" y="1086643"/>
            <a:ext cx="8229600" cy="3180557"/>
          </a:xfrm>
        </p:spPr>
        <p:txBody>
          <a:bodyPr/>
          <a:lstStyle/>
          <a:p>
            <a:r>
              <a:rPr lang="en-US" sz="2800" dirty="0"/>
              <a:t>Using a procedure to update a </a:t>
            </a:r>
            <a:r>
              <a:rPr lang="en-US" sz="2800" dirty="0" smtClean="0"/>
              <a:t>row</a:t>
            </a:r>
          </a:p>
          <a:p>
            <a:pPr marL="400050" lvl="1" indent="0">
              <a:buNone/>
            </a:pPr>
            <a:endParaRPr lang="en-US" sz="1050" dirty="0" smtClean="0"/>
          </a:p>
          <a:p>
            <a:pPr marL="400050" lvl="1" indent="0">
              <a:buNone/>
            </a:pPr>
            <a:r>
              <a:rPr lang="en-US" sz="1100" dirty="0" smtClean="0"/>
              <a:t>CREATE </a:t>
            </a:r>
            <a:r>
              <a:rPr lang="en-US" sz="1100" dirty="0"/>
              <a:t>OR REPLACE PROCEDURE CHG_CUST_NAME (</a:t>
            </a:r>
            <a:r>
              <a:rPr lang="en-US" sz="1100" dirty="0" smtClean="0"/>
              <a:t>I_CUSTOMER_NUM IN </a:t>
            </a:r>
          </a:p>
          <a:p>
            <a:pPr marL="800100" lvl="2" indent="0">
              <a:buNone/>
            </a:pPr>
            <a:r>
              <a:rPr lang="en-US" sz="1100" dirty="0" smtClean="0"/>
              <a:t>CUSTOMER.CUSTOMER_NUM%TYPE</a:t>
            </a:r>
            <a:r>
              <a:rPr lang="en-US" sz="1100" dirty="0"/>
              <a:t>, I_CUSTOMER_NAME IN CUSTOMER.CUSTOMER_NAME%TYPE) AS</a:t>
            </a:r>
          </a:p>
          <a:p>
            <a:pPr marL="800100" lvl="2" indent="0">
              <a:buNone/>
            </a:pPr>
            <a:endParaRPr lang="en-US" sz="1100" dirty="0"/>
          </a:p>
          <a:p>
            <a:pPr marL="800100" lvl="2" indent="0">
              <a:buNone/>
            </a:pPr>
            <a:r>
              <a:rPr lang="en-US" sz="1100" dirty="0"/>
              <a:t>BEGIN</a:t>
            </a:r>
          </a:p>
          <a:p>
            <a:pPr marL="800100" lvl="2" indent="0">
              <a:buNone/>
            </a:pPr>
            <a:r>
              <a:rPr lang="en-US" sz="1100" dirty="0"/>
              <a:t>UPDATE CUSTOMER</a:t>
            </a:r>
          </a:p>
          <a:p>
            <a:pPr marL="800100" lvl="2" indent="0">
              <a:buNone/>
            </a:pPr>
            <a:r>
              <a:rPr lang="en-US" sz="1100" dirty="0"/>
              <a:t>SET CUSTOMER_NAME = I_CUSTOMER_NAME</a:t>
            </a:r>
          </a:p>
          <a:p>
            <a:pPr marL="800100" lvl="2" indent="0">
              <a:buNone/>
            </a:pPr>
            <a:r>
              <a:rPr lang="en-US" sz="1100" dirty="0"/>
              <a:t>WHERE CUSTOMER_NUM = I_CUSTOMER_NUM;</a:t>
            </a:r>
          </a:p>
          <a:p>
            <a:pPr marL="400050" lvl="1" indent="0">
              <a:buNone/>
            </a:pPr>
            <a:endParaRPr lang="en-US" sz="1100" dirty="0"/>
          </a:p>
          <a:p>
            <a:pPr marL="400050" lvl="1" indent="0">
              <a:buNone/>
            </a:pPr>
            <a:r>
              <a:rPr lang="en-US" sz="1100" dirty="0"/>
              <a:t>END;</a:t>
            </a:r>
          </a:p>
          <a:p>
            <a:pPr marL="400050" lvl="1" indent="0">
              <a:buNone/>
            </a:pPr>
            <a:r>
              <a:rPr lang="en-US" sz="1100" dirty="0"/>
              <a:t>/</a:t>
            </a:r>
            <a:endParaRPr lang="en-US" sz="1050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>
            <a:extLst>
              <a:ext uri="{FF2B5EF4-FFF2-40B4-BE49-F238E27FC236}">
                <a16:creationId xmlns:a16="http://schemas.microsoft.com/office/drawing/2014/main" id="{D8EF3AEA-E266-4079-AFA5-42DE605D8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731838"/>
          </a:xfrm>
        </p:spPr>
        <p:txBody>
          <a:bodyPr/>
          <a:lstStyle/>
          <a:p>
            <a:pPr eaLnBrk="1" hangingPunct="1"/>
            <a:r>
              <a:rPr lang="en-US" altLang="en-US"/>
              <a:t>Changing Data with a Procedure</a:t>
            </a:r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45724777-7828-4877-8ACF-B980012DF8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982A272-58D6-4982-ACBB-F91359CDD41D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45060" name="Footer Placeholder 1">
            <a:extLst>
              <a:ext uri="{FF2B5EF4-FFF2-40B4-BE49-F238E27FC236}">
                <a16:creationId xmlns:a16="http://schemas.microsoft.com/office/drawing/2014/main" id="{20319A5B-5A27-499A-9DC2-9EAE6F27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2747962"/>
          </a:xfrm>
        </p:spPr>
        <p:txBody>
          <a:bodyPr/>
          <a:lstStyle/>
          <a:p>
            <a:r>
              <a:rPr lang="en-US" sz="2800" dirty="0"/>
              <a:t>Using a procedure to update the name of customer 260</a:t>
            </a:r>
          </a:p>
          <a:p>
            <a:pPr marL="400050" lvl="1" indent="0">
              <a:buNone/>
            </a:pPr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 smtClean="0"/>
              <a:t>BEGIN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CHG_CUST_NAME(‘260’, ‘Brookings Family Store’);</a:t>
            </a:r>
          </a:p>
          <a:p>
            <a:pPr marL="400050" lvl="1" indent="0">
              <a:buNone/>
            </a:pPr>
            <a:r>
              <a:rPr lang="en-US" sz="1800" dirty="0"/>
              <a:t>END;</a:t>
            </a:r>
          </a:p>
          <a:p>
            <a:pPr marL="400050" lvl="1" indent="0">
              <a:buNone/>
            </a:pPr>
            <a:r>
              <a:rPr lang="en-US" sz="1800" dirty="0"/>
              <a:t>/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6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>
            <a:extLst>
              <a:ext uri="{FF2B5EF4-FFF2-40B4-BE49-F238E27FC236}">
                <a16:creationId xmlns:a16="http://schemas.microsoft.com/office/drawing/2014/main" id="{CD425318-2A6A-46AE-AEA6-9C3F009FC4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BB7E137-8C77-4483-A74D-21C272B390BF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BCA217C-F18C-4759-BADE-DD4824740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Selecting Multiple Rows with a Procedure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030DC66-E464-42D2-8BD7-9301A5787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50000"/>
              </a:spcBef>
            </a:pPr>
            <a:r>
              <a:rPr lang="en-US" altLang="en-US"/>
              <a:t>PL/SQL can process only one record at a time</a:t>
            </a:r>
          </a:p>
          <a:p>
            <a:pPr eaLnBrk="1" hangingPunct="1">
              <a:spcBef>
                <a:spcPct val="150000"/>
              </a:spcBef>
            </a:pPr>
            <a:endParaRPr lang="en-US" altLang="en-US"/>
          </a:p>
        </p:txBody>
      </p:sp>
      <p:sp>
        <p:nvSpPr>
          <p:cNvPr id="47109" name="Footer Placeholder 1">
            <a:extLst>
              <a:ext uri="{FF2B5EF4-FFF2-40B4-BE49-F238E27FC236}">
                <a16:creationId xmlns:a16="http://schemas.microsoft.com/office/drawing/2014/main" id="{5AF13646-A180-41A8-91D9-E537B029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>
            <a:extLst>
              <a:ext uri="{FF2B5EF4-FFF2-40B4-BE49-F238E27FC236}">
                <a16:creationId xmlns:a16="http://schemas.microsoft.com/office/drawing/2014/main" id="{19E0A7F4-434C-42BE-B7CC-4625B6FE94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1D27F2A-BEAE-48C6-94F2-AA1E0796F73D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28590B45-6812-4AB3-8C82-CD242F1A8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Using a Cursor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3408EAD-6B7C-4B96-B8D6-18B93B75C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50000"/>
              </a:spcBef>
            </a:pPr>
            <a:r>
              <a:rPr lang="en-US" altLang="en-US"/>
              <a:t>A cursor is a pointer to a row in the collection of rows retrieved by a SQL command</a:t>
            </a:r>
          </a:p>
          <a:p>
            <a:pPr eaLnBrk="1" hangingPunct="1">
              <a:spcBef>
                <a:spcPct val="150000"/>
              </a:spcBef>
            </a:pPr>
            <a:r>
              <a:rPr lang="en-US" altLang="en-US"/>
              <a:t>A cursor advances one row at a time to provide sequential one-record-at-a-time access to retrieved rows</a:t>
            </a:r>
          </a:p>
        </p:txBody>
      </p:sp>
      <p:sp>
        <p:nvSpPr>
          <p:cNvPr id="48133" name="Footer Placeholder 1">
            <a:extLst>
              <a:ext uri="{FF2B5EF4-FFF2-40B4-BE49-F238E27FC236}">
                <a16:creationId xmlns:a16="http://schemas.microsoft.com/office/drawing/2014/main" id="{291F3B3D-500E-4B2D-9857-FD82541A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>
            <a:extLst>
              <a:ext uri="{FF2B5EF4-FFF2-40B4-BE49-F238E27FC236}">
                <a16:creationId xmlns:a16="http://schemas.microsoft.com/office/drawing/2014/main" id="{1DFA1FD8-2D4E-409E-8EDF-0FA1D2CD2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0969718-576C-46B6-B04B-B30D21F7E440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A3AC57F3-782E-40F3-8559-6F9B814E5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Using a Cursor (continued)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9FA9956D-2835-4CE6-811D-25C97B393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114800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en-US" sz="2800"/>
              <a:t>The first step is to declare the cursor and describe the associated query in the declaration section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CURSOR CUSTGROUP IS</a:t>
            </a:r>
            <a:br>
              <a:rPr lang="en-US" altLang="en-US" sz="2400">
                <a:latin typeface="Courier New" panose="02070309020205020404" pitchFamily="49" charset="0"/>
              </a:rPr>
            </a:br>
            <a:r>
              <a:rPr lang="en-US" altLang="en-US" sz="2400">
                <a:latin typeface="Courier New" panose="02070309020205020404" pitchFamily="49" charset="0"/>
              </a:rPr>
              <a:t>SELECT CUSTOMER_NUM, CUSTOMER_NAME</a:t>
            </a:r>
            <a:br>
              <a:rPr lang="en-US" altLang="en-US" sz="2400">
                <a:latin typeface="Courier New" panose="02070309020205020404" pitchFamily="49" charset="0"/>
              </a:rPr>
            </a:br>
            <a:r>
              <a:rPr lang="en-US" altLang="en-US" sz="2400">
                <a:latin typeface="Courier New" panose="02070309020205020404" pitchFamily="49" charset="0"/>
              </a:rPr>
              <a:t>FROM CUSTOMER</a:t>
            </a:r>
            <a:br>
              <a:rPr lang="en-US" altLang="en-US" sz="2400">
                <a:latin typeface="Courier New" panose="02070309020205020404" pitchFamily="49" charset="0"/>
              </a:rPr>
            </a:br>
            <a:r>
              <a:rPr lang="en-US" altLang="en-US" sz="2400">
                <a:latin typeface="Courier New" panose="02070309020205020404" pitchFamily="49" charset="0"/>
              </a:rPr>
              <a:t>WHERE REP_NUM = I_REP_NUM;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en-US" sz="2800"/>
              <a:t>Three commands are needed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sz="2500"/>
              <a:t>OPEN, FETCH, CLOSE</a:t>
            </a:r>
          </a:p>
        </p:txBody>
      </p:sp>
      <p:sp>
        <p:nvSpPr>
          <p:cNvPr id="49157" name="Footer Placeholder 1">
            <a:extLst>
              <a:ext uri="{FF2B5EF4-FFF2-40B4-BE49-F238E27FC236}">
                <a16:creationId xmlns:a16="http://schemas.microsoft.com/office/drawing/2014/main" id="{D451DC60-08FA-4750-9E95-B7C640A0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CE298BED-B3F1-486E-B46E-5AC9791101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4B1D4F8-ED8F-438B-9256-118CC486FF66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265C808-9B3D-4512-9AF8-601D48DCB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 (continued)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9DECCB57-A18B-45E9-AD86-76FECB804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Calculate the number of days between two dates</a:t>
            </a:r>
          </a:p>
          <a:p>
            <a:pPr eaLnBrk="1" hangingPunct="1"/>
            <a:r>
              <a:rPr lang="en-US" altLang="en-US"/>
              <a:t>Use concatenation in a query</a:t>
            </a:r>
          </a:p>
          <a:p>
            <a:pPr eaLnBrk="1" hangingPunct="1"/>
            <a:r>
              <a:rPr lang="en-US" altLang="en-US"/>
              <a:t>Embed SQL commands in PL/SQL and </a:t>
            </a:r>
            <a:br>
              <a:rPr lang="en-US" altLang="en-US"/>
            </a:br>
            <a:r>
              <a:rPr lang="en-US" altLang="en-US"/>
              <a:t>T-SQL procedures</a:t>
            </a:r>
          </a:p>
          <a:p>
            <a:pPr eaLnBrk="1" hangingPunct="1"/>
            <a:r>
              <a:rPr lang="en-US" altLang="en-US"/>
              <a:t>Retrieve single rows using embedded SQL</a:t>
            </a:r>
          </a:p>
          <a:p>
            <a:pPr eaLnBrk="1" hangingPunct="1"/>
            <a:r>
              <a:rPr lang="en-US" altLang="en-US"/>
              <a:t>Update a table using embedded INSERT, UPDATE, and DELETE commands</a:t>
            </a:r>
          </a:p>
        </p:txBody>
      </p:sp>
      <p:sp>
        <p:nvSpPr>
          <p:cNvPr id="20485" name="Footer Placeholder 1">
            <a:extLst>
              <a:ext uri="{FF2B5EF4-FFF2-40B4-BE49-F238E27FC236}">
                <a16:creationId xmlns:a16="http://schemas.microsoft.com/office/drawing/2014/main" id="{0AC47251-946B-4C4E-88BC-2970524B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>
            <a:extLst>
              <a:ext uri="{FF2B5EF4-FFF2-40B4-BE49-F238E27FC236}">
                <a16:creationId xmlns:a16="http://schemas.microsoft.com/office/drawing/2014/main" id="{0BF6C22B-4AB0-447B-A56A-A9EBB757AC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192DB1-8232-42C2-B18D-80D2D811402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816DBBB-09C4-4EF2-B501-58A2541AE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Opening a Cursor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F221B916-50EB-450E-AA74-32AACF672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 sz="2800"/>
              <a:t>OPEN command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z="2500"/>
              <a:t>Opens cursor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z="2500"/>
              <a:t>Causes query to be executed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z="2500"/>
              <a:t>Makes results available to the program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z="2800"/>
              <a:t>Prior to opening, there are no rows available to be fetched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z="2800">
                <a:latin typeface="Courier New" panose="02070309020205020404" pitchFamily="49" charset="0"/>
              </a:rPr>
              <a:t>OPEN CUSTGROUP</a:t>
            </a:r>
          </a:p>
        </p:txBody>
      </p:sp>
      <p:sp>
        <p:nvSpPr>
          <p:cNvPr id="50181" name="Footer Placeholder 1">
            <a:extLst>
              <a:ext uri="{FF2B5EF4-FFF2-40B4-BE49-F238E27FC236}">
                <a16:creationId xmlns:a16="http://schemas.microsoft.com/office/drawing/2014/main" id="{42B84BB4-E2FC-4BE9-A6EE-1E1E3863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>
            <a:extLst>
              <a:ext uri="{FF2B5EF4-FFF2-40B4-BE49-F238E27FC236}">
                <a16:creationId xmlns:a16="http://schemas.microsoft.com/office/drawing/2014/main" id="{B9019BC1-6449-485B-AE8A-3436894B45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535EB2-CEC0-4211-8CEE-30D137C284D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BF76CD19-A4AA-48F1-BA78-0E50DB2DB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Fetching Rows from a Cursor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2DE006A4-9078-43AB-953D-BDD7146C9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US" altLang="en-US" sz="2800" dirty="0"/>
              <a:t>FETCH command 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sz="2500" dirty="0"/>
              <a:t>Advances cursor to next row in set of retrieved rows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sz="2500" dirty="0"/>
              <a:t>Places contents of row in indicated variables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FETCH CUSTGROUP INTO I_CUSTOMER_NUM,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I_CUSTOMER_NAME;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sz="2800" dirty="0"/>
              <a:t>Execution of fetch command produces only a single row</a:t>
            </a:r>
          </a:p>
        </p:txBody>
      </p:sp>
      <p:sp>
        <p:nvSpPr>
          <p:cNvPr id="52229" name="Footer Placeholder 1">
            <a:extLst>
              <a:ext uri="{FF2B5EF4-FFF2-40B4-BE49-F238E27FC236}">
                <a16:creationId xmlns:a16="http://schemas.microsoft.com/office/drawing/2014/main" id="{AD912A5F-891F-412F-98F6-003B80B0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96BE1513-4261-4514-B9AA-D31F266CC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Closing a Cursor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8596416-77C6-4500-BA85-4B7A7C662E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CLOSE command</a:t>
            </a:r>
          </a:p>
          <a:p>
            <a:pPr lvl="1" eaLnBrk="1" hangingPunct="1"/>
            <a:r>
              <a:rPr lang="en-US" altLang="en-US" sz="2400"/>
              <a:t>Closes a cursor and deactivates it</a:t>
            </a:r>
          </a:p>
          <a:p>
            <a:pPr lvl="1" eaLnBrk="1" hangingPunct="1"/>
            <a:r>
              <a:rPr lang="en-US" altLang="en-US" sz="2400"/>
              <a:t>Data retrieved by execution of the query is no longer available</a:t>
            </a:r>
          </a:p>
          <a:p>
            <a:pPr lvl="1" eaLnBrk="1" hangingPunct="1"/>
            <a:endParaRPr lang="en-US" altLang="en-US" sz="2400"/>
          </a:p>
        </p:txBody>
      </p:sp>
      <p:sp>
        <p:nvSpPr>
          <p:cNvPr id="56324" name="Slide Number Placeholder 5">
            <a:extLst>
              <a:ext uri="{FF2B5EF4-FFF2-40B4-BE49-F238E27FC236}">
                <a16:creationId xmlns:a16="http://schemas.microsoft.com/office/drawing/2014/main" id="{34FC9822-71DD-449A-85CA-A70D48BCD9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C86DF70-2CA2-49DE-9894-40EF2607C917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6D1C3920-E5CB-4829-83A5-7275FECE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>
            <a:extLst>
              <a:ext uri="{FF2B5EF4-FFF2-40B4-BE49-F238E27FC236}">
                <a16:creationId xmlns:a16="http://schemas.microsoft.com/office/drawing/2014/main" id="{E9706AFF-8852-46F7-A3EA-8EE170453D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BAF0EAD-C4E0-4A7F-9D61-987F1EDE902B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73099347-3E09-437B-88EE-122FAAFA0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Using More Complex Cursors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A49517E3-5980-49E3-8FE7-040430D04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Any SLQ query is legitimate in a cursor definition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More complicated retrieval requirements result in greater benefits</a:t>
            </a:r>
          </a:p>
          <a:p>
            <a:pPr eaLnBrk="1" hangingPunct="1"/>
            <a:endParaRPr lang="en-US" altLang="en-US" sz="2800"/>
          </a:p>
        </p:txBody>
      </p:sp>
      <p:sp>
        <p:nvSpPr>
          <p:cNvPr id="59397" name="Footer Placeholder 1">
            <a:extLst>
              <a:ext uri="{FF2B5EF4-FFF2-40B4-BE49-F238E27FC236}">
                <a16:creationId xmlns:a16="http://schemas.microsoft.com/office/drawing/2014/main" id="{8C4933B9-8536-49D7-ABFD-88AB0E5A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>
            <a:extLst>
              <a:ext uri="{FF2B5EF4-FFF2-40B4-BE49-F238E27FC236}">
                <a16:creationId xmlns:a16="http://schemas.microsoft.com/office/drawing/2014/main" id="{A2751C9E-77BD-4DD0-A5EC-9DBEB77AF8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0F801FD-EAEE-43AC-94BB-19141452D859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A0D1A7CA-1042-489C-8008-22DEE4A7B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Advantages of Cursors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8E755972-2C3A-47FD-B5A9-9F2E9ADCB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z="2800"/>
              <a:t>Simplifies coding in the program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800"/>
              <a:t>Programs with embedded SQL utilize the optimizer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2500"/>
              <a:t>Programmer doesn’t worry about the best way to retrieve data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2500"/>
              <a:t>Program doesn’t have to change even if the underlying structure does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800"/>
              <a:t>Cursor definition only changes; not procedural code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61445" name="Footer Placeholder 1">
            <a:extLst>
              <a:ext uri="{FF2B5EF4-FFF2-40B4-BE49-F238E27FC236}">
                <a16:creationId xmlns:a16="http://schemas.microsoft.com/office/drawing/2014/main" id="{17C5DA5D-F116-4367-8B77-8E4793AE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>
            <a:extLst>
              <a:ext uri="{FF2B5EF4-FFF2-40B4-BE49-F238E27FC236}">
                <a16:creationId xmlns:a16="http://schemas.microsoft.com/office/drawing/2014/main" id="{4674C6FB-2ACB-45A9-A2A0-DCE8A53EBC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C1CF138-8874-498E-98DE-5A5AEDE60B43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B8B43550-B281-4F50-B633-B515FA182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T-SQL in SQL Server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E4602DF0-2459-49F8-9C57-C892656BE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T-SQL or Transact-SQL</a:t>
            </a:r>
          </a:p>
          <a:p>
            <a:pPr lvl="1" eaLnBrk="1" hangingPunct="1"/>
            <a:r>
              <a:rPr lang="en-US" altLang="en-US"/>
              <a:t>Extended version of SQL</a:t>
            </a:r>
          </a:p>
          <a:p>
            <a:pPr lvl="1" eaLnBrk="1" hangingPunct="1"/>
            <a:r>
              <a:rPr lang="en-US" altLang="en-US"/>
              <a:t>Create stored procedures and use cursors</a:t>
            </a:r>
          </a:p>
        </p:txBody>
      </p:sp>
      <p:sp>
        <p:nvSpPr>
          <p:cNvPr id="62469" name="Footer Placeholder 1">
            <a:extLst>
              <a:ext uri="{FF2B5EF4-FFF2-40B4-BE49-F238E27FC236}">
                <a16:creationId xmlns:a16="http://schemas.microsoft.com/office/drawing/2014/main" id="{B2A062E5-F609-4F2F-A54A-8D97AA5E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>
            <a:extLst>
              <a:ext uri="{FF2B5EF4-FFF2-40B4-BE49-F238E27FC236}">
                <a16:creationId xmlns:a16="http://schemas.microsoft.com/office/drawing/2014/main" id="{D71373EE-5217-454D-8EDE-3EE45748BE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6C361B7-BBF0-4A3E-80F8-E1AE98C43A11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DECA9F40-31F6-4A95-B99B-64253EA51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Retrieving a Single Row and Column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940477DD-0D5B-494E-A960-A1384393E7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eaLnBrk="1" hangingPunct="1"/>
            <a:r>
              <a:rPr lang="en-US" altLang="en-US" sz="2800"/>
              <a:t>Must assign data type to parameters</a:t>
            </a:r>
          </a:p>
          <a:p>
            <a:pPr eaLnBrk="1" hangingPunct="1"/>
            <a:r>
              <a:rPr lang="en-US" altLang="en-US" sz="2800"/>
              <a:t>Arguments start with @</a:t>
            </a:r>
          </a:p>
          <a:p>
            <a:pPr eaLnBrk="1" hangingPunct="1"/>
            <a:r>
              <a:rPr lang="en-US" altLang="en-US" sz="2800"/>
              <a:t>Use EXEC command to call a procedure</a:t>
            </a:r>
          </a:p>
        </p:txBody>
      </p:sp>
      <p:sp>
        <p:nvSpPr>
          <p:cNvPr id="63493" name="Text Box 4">
            <a:extLst>
              <a:ext uri="{FF2B5EF4-FFF2-40B4-BE49-F238E27FC236}">
                <a16:creationId xmlns:a16="http://schemas.microsoft.com/office/drawing/2014/main" id="{6C4158E4-18AF-4210-BEFC-8307148AC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429000"/>
            <a:ext cx="611187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CREATE PROCEDURE usp_DISP_REP_NAME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@repnum char(2)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SELECT RTRIM(FIRST_NAME)+' '+RTRIM(LAST_NAME)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FROM REP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WHERE REP_NUM = @repnum</a:t>
            </a:r>
          </a:p>
        </p:txBody>
      </p:sp>
      <p:sp>
        <p:nvSpPr>
          <p:cNvPr id="63494" name="Text Box 5">
            <a:extLst>
              <a:ext uri="{FF2B5EF4-FFF2-40B4-BE49-F238E27FC236}">
                <a16:creationId xmlns:a16="http://schemas.microsoft.com/office/drawing/2014/main" id="{777E16CE-C2F3-4C3D-A30F-5F7F53DDF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486400"/>
            <a:ext cx="3686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EXEC usp_DISP_REP_NAME'20' </a:t>
            </a:r>
          </a:p>
        </p:txBody>
      </p:sp>
      <p:sp>
        <p:nvSpPr>
          <p:cNvPr id="63495" name="Footer Placeholder 1">
            <a:extLst>
              <a:ext uri="{FF2B5EF4-FFF2-40B4-BE49-F238E27FC236}">
                <a16:creationId xmlns:a16="http://schemas.microsoft.com/office/drawing/2014/main" id="{24F41293-50EE-42B6-B635-FD599E47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1207DEE-D6B4-462A-9565-FC8BFA879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Changing Data with a Stored Procedure</a:t>
            </a:r>
          </a:p>
        </p:txBody>
      </p:sp>
      <p:sp>
        <p:nvSpPr>
          <p:cNvPr id="64515" name="Slide Number Placeholder 3">
            <a:extLst>
              <a:ext uri="{FF2B5EF4-FFF2-40B4-BE49-F238E27FC236}">
                <a16:creationId xmlns:a16="http://schemas.microsoft.com/office/drawing/2014/main" id="{441DD41A-D258-40AA-A1E4-B55A4948F4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61D586-D3F1-49E0-8ABA-CCE855537BE7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B72852F4-92A9-4647-A5D8-C51897FB1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828800"/>
            <a:ext cx="52387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CREATE PROCEDURE usp_CHG_CUST_NAME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@custnum char(3),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@custname char(35)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UPDATE CUSTOMER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SET CUSTOMER_NAME = @custname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WHERE CUSTOMER_NUM = @custnum</a:t>
            </a:r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6F565102-FF25-4ADD-8EFE-2872D8D9D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64050"/>
            <a:ext cx="6521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EXEC usp_CHG_CUST_NAME'260',‘Brookings Family Store' </a:t>
            </a:r>
          </a:p>
        </p:txBody>
      </p:sp>
      <p:sp>
        <p:nvSpPr>
          <p:cNvPr id="64518" name="Footer Placeholder 4">
            <a:extLst>
              <a:ext uri="{FF2B5EF4-FFF2-40B4-BE49-F238E27FC236}">
                <a16:creationId xmlns:a16="http://schemas.microsoft.com/office/drawing/2014/main" id="{48C15423-6899-4B70-8055-915A120BF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6550" y="6234113"/>
            <a:ext cx="6902450" cy="45720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>
            <a:extLst>
              <a:ext uri="{FF2B5EF4-FFF2-40B4-BE49-F238E27FC236}">
                <a16:creationId xmlns:a16="http://schemas.microsoft.com/office/drawing/2014/main" id="{213521B1-8A60-464D-BE4F-38976D32B8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124F3E-0313-4212-9E49-45449B1D1CAB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92C54CF-42C6-486A-86F0-5282805EC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Deleting Data with a Stored Procedure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4F93E285-D5D9-48EC-BB56-4B47520F5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133600"/>
            <a:ext cx="461803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CREATE PROCEDURE usp_DEL_ORDER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@ordernum char(5)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DELETE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FROM ORDER_LINE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WHERE ORDER_NUM = @ordernum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DELETE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FROM ORDERS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WHERE ORDER_NUM = @ordernum</a:t>
            </a:r>
          </a:p>
        </p:txBody>
      </p:sp>
      <p:sp>
        <p:nvSpPr>
          <p:cNvPr id="65541" name="Footer Placeholder 4">
            <a:extLst>
              <a:ext uri="{FF2B5EF4-FFF2-40B4-BE49-F238E27FC236}">
                <a16:creationId xmlns:a16="http://schemas.microsoft.com/office/drawing/2014/main" id="{81FCE3D7-3649-4E9F-AB0A-AD024F2E3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6550" y="6234113"/>
            <a:ext cx="6902450" cy="45720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>
            <a:extLst>
              <a:ext uri="{FF2B5EF4-FFF2-40B4-BE49-F238E27FC236}">
                <a16:creationId xmlns:a16="http://schemas.microsoft.com/office/drawing/2014/main" id="{7711E421-4183-4177-A2B8-0FC431045D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4D5CC9-DC16-4B00-A3B9-EDA483F157C1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18CEABAA-ADCE-48D1-B569-604B49724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4000"/>
              <a:t>Using a Cursor</a:t>
            </a: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5E679379-B7C9-48A1-AEE5-EF9E70F1D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838200"/>
            <a:ext cx="4737100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CREATE PROCEDURE usp_DISP_REP_CUST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@repnum char(2)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DECLARE @custnum char(3)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DECLARE @custname char(35)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DECLARE mycursor CURSOR READ_ONLY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FOR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SELECT CUSTOMER_NUM, CUSTOMER_NAME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FROM CUSTOMER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WHERE REP_NUM = @repnum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OPEN mycursor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FETCH NEXT FROM mycursor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INTO @custnum, @custname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WHILE @@FETCH_STATUS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BEGIN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	PRINT @custnum+' '+@custname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	FETCH NEXT FROM mycursor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	INTO @custnum, @custname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CLOSE mycursor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DEALLOCATE mycursor</a:t>
            </a:r>
          </a:p>
        </p:txBody>
      </p:sp>
      <p:sp>
        <p:nvSpPr>
          <p:cNvPr id="66565" name="Footer Placeholder 4">
            <a:extLst>
              <a:ext uri="{FF2B5EF4-FFF2-40B4-BE49-F238E27FC236}">
                <a16:creationId xmlns:a16="http://schemas.microsoft.com/office/drawing/2014/main" id="{7C6932C9-4790-4E2E-9EB1-517F1C3677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4800" y="6391275"/>
            <a:ext cx="6902450" cy="45720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C8E834AC-FDD5-4013-B82E-45093E04BB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2E50EF5-BE16-49AB-A6D8-8CB52BEA8CE1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4AF1C6C-0519-4BB7-9F4E-601B29E2D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 (continued)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EC1AE3D-41A6-44F7-B2AF-371FCA4BC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cursors to retrieve multiple rows in embedded SQL</a:t>
            </a:r>
          </a:p>
          <a:p>
            <a:pPr eaLnBrk="1" hangingPunct="1"/>
            <a:r>
              <a:rPr lang="en-US" altLang="en-US"/>
              <a:t>Manage errors in procedures containing embedded SQL commands</a:t>
            </a:r>
          </a:p>
          <a:p>
            <a:pPr eaLnBrk="1" hangingPunct="1"/>
            <a:r>
              <a:rPr lang="en-US" altLang="en-US"/>
              <a:t>Use SQL in a language that does not support embedded SQL commands</a:t>
            </a:r>
          </a:p>
          <a:p>
            <a:pPr eaLnBrk="1" hangingPunct="1"/>
            <a:r>
              <a:rPr lang="en-US" altLang="en-US"/>
              <a:t>Use triggers</a:t>
            </a:r>
          </a:p>
        </p:txBody>
      </p:sp>
      <p:sp>
        <p:nvSpPr>
          <p:cNvPr id="21509" name="Footer Placeholder 1">
            <a:extLst>
              <a:ext uri="{FF2B5EF4-FFF2-40B4-BE49-F238E27FC236}">
                <a16:creationId xmlns:a16="http://schemas.microsoft.com/office/drawing/2014/main" id="{B0971A4E-8860-4BC7-A529-99BF9E10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>
            <a:extLst>
              <a:ext uri="{FF2B5EF4-FFF2-40B4-BE49-F238E27FC236}">
                <a16:creationId xmlns:a16="http://schemas.microsoft.com/office/drawing/2014/main" id="{06FB7622-40B0-461A-9036-23A4190C32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1F8ABD6-2BDD-4DC6-BAD6-61FEF442931F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A3083F5D-805A-4A1E-A5CC-B8B4883E8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More Complex Cursors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6BC8AA54-C5B9-4495-9F2E-68532CB05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Declare all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Declare cursor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SELECT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Open cursor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Fetch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While loop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Close cursor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Deallocate cursor</a:t>
            </a:r>
          </a:p>
        </p:txBody>
      </p:sp>
      <p:sp>
        <p:nvSpPr>
          <p:cNvPr id="67589" name="Footer Placeholder 1">
            <a:extLst>
              <a:ext uri="{FF2B5EF4-FFF2-40B4-BE49-F238E27FC236}">
                <a16:creationId xmlns:a16="http://schemas.microsoft.com/office/drawing/2014/main" id="{234E8EB3-56EC-448D-B8E7-087BDE95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4">
            <a:extLst>
              <a:ext uri="{FF2B5EF4-FFF2-40B4-BE49-F238E27FC236}">
                <a16:creationId xmlns:a16="http://schemas.microsoft.com/office/drawing/2014/main" id="{A2F618E2-4891-4969-9069-976CAAE3BA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7422282-4844-4610-B7CB-F581228DDE26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C608C92B-4258-4985-9393-F5E816029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90500"/>
            <a:ext cx="8763000" cy="1104900"/>
          </a:xfrm>
        </p:spPr>
        <p:txBody>
          <a:bodyPr/>
          <a:lstStyle/>
          <a:p>
            <a:pPr eaLnBrk="1" hangingPunct="1"/>
            <a:r>
              <a:rPr lang="en-US" altLang="en-US" sz="4000"/>
              <a:t>Using SQL in Microsoft Access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EA352874-98F3-472E-9C85-C56A5C754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In Access, programs are written in Visual Basic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Does not allow inclusion of SQL commands in the code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If the SQL command is stored in string variable, use the DoCmd.RunSQL command</a:t>
            </a:r>
          </a:p>
        </p:txBody>
      </p:sp>
      <p:sp>
        <p:nvSpPr>
          <p:cNvPr id="68613" name="Footer Placeholder 1">
            <a:extLst>
              <a:ext uri="{FF2B5EF4-FFF2-40B4-BE49-F238E27FC236}">
                <a16:creationId xmlns:a16="http://schemas.microsoft.com/office/drawing/2014/main" id="{CEBB6936-6A27-476D-B92F-0AC9FE63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>
            <a:extLst>
              <a:ext uri="{FF2B5EF4-FFF2-40B4-BE49-F238E27FC236}">
                <a16:creationId xmlns:a16="http://schemas.microsoft.com/office/drawing/2014/main" id="{86ED0CE7-3EB3-42A8-B902-EEF035C3B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C48A35-5F8D-441E-97E9-2E4639494CD7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8F1A12BE-6827-499F-A6E3-C4A0E1B92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Running the Code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EC75C2D5-511C-4889-8CFA-788E3DF09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Normally run by calling it from another procedure or by associating it with an event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Can be run by using the Immediate window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Normally used for testing</a:t>
            </a:r>
          </a:p>
        </p:txBody>
      </p:sp>
      <p:sp>
        <p:nvSpPr>
          <p:cNvPr id="70661" name="Footer Placeholder 1">
            <a:extLst>
              <a:ext uri="{FF2B5EF4-FFF2-40B4-BE49-F238E27FC236}">
                <a16:creationId xmlns:a16="http://schemas.microsoft.com/office/drawing/2014/main" id="{B4C4D734-508C-4D37-8A28-329023ED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>
            <a:extLst>
              <a:ext uri="{FF2B5EF4-FFF2-40B4-BE49-F238E27FC236}">
                <a16:creationId xmlns:a16="http://schemas.microsoft.com/office/drawing/2014/main" id="{240AF2CC-E67D-4E48-8203-34B8DFA95C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78B3FD-FB58-4C12-AAA6-AF0D6FD0A535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2239504-03FB-4C39-BD1B-C789AA7FB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Updating Data with Visual Basic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DC3B3670-A9BC-482E-B3E8-4F24A54B0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Similar to the procedure to delete a sales rep, except: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500"/>
              <a:t>Need the UPDATE command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500"/>
              <a:t>Two arguments rather than one</a:t>
            </a:r>
          </a:p>
          <a:p>
            <a:pPr lvl="2" eaLnBrk="1" hangingPunct="1">
              <a:spcBef>
                <a:spcPct val="100000"/>
              </a:spcBef>
            </a:pPr>
            <a:r>
              <a:rPr lang="en-US" altLang="en-US"/>
              <a:t>Two portions of the construction of the SQL command that involve variables</a:t>
            </a:r>
          </a:p>
        </p:txBody>
      </p:sp>
      <p:sp>
        <p:nvSpPr>
          <p:cNvPr id="72709" name="Footer Placeholder 1">
            <a:extLst>
              <a:ext uri="{FF2B5EF4-FFF2-40B4-BE49-F238E27FC236}">
                <a16:creationId xmlns:a16="http://schemas.microsoft.com/office/drawing/2014/main" id="{6A35AE44-5996-4BCB-BD7A-CBD7D24E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>
            <a:extLst>
              <a:ext uri="{FF2B5EF4-FFF2-40B4-BE49-F238E27FC236}">
                <a16:creationId xmlns:a16="http://schemas.microsoft.com/office/drawing/2014/main" id="{67FE5B5E-1823-44D3-9C47-81BDB51E5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C7D9EAB-FC07-4E96-9B60-103BA8667FF6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968ECD8F-736D-4641-8366-2D7960C67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Inserting Data with Visual Basic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E69EB364-4BAA-48BD-9C9E-21ED31D242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Process is similar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Create the appropriate INSERT command in the strSQL variable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Multiple arguments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One for each value inserted</a:t>
            </a:r>
          </a:p>
        </p:txBody>
      </p:sp>
      <p:sp>
        <p:nvSpPr>
          <p:cNvPr id="74757" name="Footer Placeholder 1">
            <a:extLst>
              <a:ext uri="{FF2B5EF4-FFF2-40B4-BE49-F238E27FC236}">
                <a16:creationId xmlns:a16="http://schemas.microsoft.com/office/drawing/2014/main" id="{D44E5362-083F-4863-B5F3-5C432267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4">
            <a:extLst>
              <a:ext uri="{FF2B5EF4-FFF2-40B4-BE49-F238E27FC236}">
                <a16:creationId xmlns:a16="http://schemas.microsoft.com/office/drawing/2014/main" id="{F2C7F673-81D1-4ECB-8AF2-BC49EC24DC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138F6D8-C742-448E-A09C-03BECC610AE1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F217684D-7A69-4C8C-BAC1-A174702D8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Finding Multiple Rows with Visual Basic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39D8DE39-136A-443A-950D-1E2B1508C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SELECT commands handled differently than in PL/SQL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No cursors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Handle results of query just as you would use a loop to process through the records on the table</a:t>
            </a:r>
          </a:p>
        </p:txBody>
      </p:sp>
      <p:sp>
        <p:nvSpPr>
          <p:cNvPr id="75781" name="Footer Placeholder 1">
            <a:extLst>
              <a:ext uri="{FF2B5EF4-FFF2-40B4-BE49-F238E27FC236}">
                <a16:creationId xmlns:a16="http://schemas.microsoft.com/office/drawing/2014/main" id="{6119749D-3621-4D4F-A2B5-95C86140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4">
            <a:extLst>
              <a:ext uri="{FF2B5EF4-FFF2-40B4-BE49-F238E27FC236}">
                <a16:creationId xmlns:a16="http://schemas.microsoft.com/office/drawing/2014/main" id="{86CE42F8-830C-48D3-B36F-54A8535B97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6F2360E-EBB2-4400-B5BC-4AAE77DA74EB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77827" name="Rectangle 6">
            <a:extLst>
              <a:ext uri="{FF2B5EF4-FFF2-40B4-BE49-F238E27FC236}">
                <a16:creationId xmlns:a16="http://schemas.microsoft.com/office/drawing/2014/main" id="{121775DE-2B4A-4D0A-83DD-EF6D34B87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a Trigger</a:t>
            </a:r>
          </a:p>
        </p:txBody>
      </p:sp>
      <p:sp>
        <p:nvSpPr>
          <p:cNvPr id="77828" name="Rectangle 7">
            <a:extLst>
              <a:ext uri="{FF2B5EF4-FFF2-40B4-BE49-F238E27FC236}">
                <a16:creationId xmlns:a16="http://schemas.microsoft.com/office/drawing/2014/main" id="{A7B6E265-0158-4F8B-A305-B75E7122B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Procedure that is executed automatically in response to an associated database operation</a:t>
            </a:r>
          </a:p>
          <a:p>
            <a:pPr eaLnBrk="1" hangingPunct="1"/>
            <a:r>
              <a:rPr lang="en-US" altLang="en-US" sz="2800"/>
              <a:t>CREATE TRIGGER</a:t>
            </a:r>
          </a:p>
          <a:p>
            <a:pPr eaLnBrk="1" hangingPunct="1"/>
            <a:r>
              <a:rPr lang="en-US" altLang="en-US" sz="2800"/>
              <a:t>SQL commands between BEGIN and END</a:t>
            </a:r>
          </a:p>
          <a:p>
            <a:pPr eaLnBrk="1" hangingPunct="1"/>
            <a:r>
              <a:rPr lang="en-US" altLang="en-US" sz="2800"/>
              <a:t>NEW qualifier refers to row that is added</a:t>
            </a:r>
          </a:p>
          <a:p>
            <a:pPr eaLnBrk="1" hangingPunct="1"/>
            <a:r>
              <a:rPr lang="en-US" altLang="en-US" sz="2800"/>
              <a:t>OLD qualifier refers to row that was deleted or updated </a:t>
            </a:r>
          </a:p>
        </p:txBody>
      </p:sp>
      <p:sp>
        <p:nvSpPr>
          <p:cNvPr id="77829" name="Footer Placeholder 1">
            <a:extLst>
              <a:ext uri="{FF2B5EF4-FFF2-40B4-BE49-F238E27FC236}">
                <a16:creationId xmlns:a16="http://schemas.microsoft.com/office/drawing/2014/main" id="{F2455010-F047-42B6-852F-F8649351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4">
            <a:extLst>
              <a:ext uri="{FF2B5EF4-FFF2-40B4-BE49-F238E27FC236}">
                <a16:creationId xmlns:a16="http://schemas.microsoft.com/office/drawing/2014/main" id="{47D57FE9-0B31-46E0-A5CD-994C2A3C99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D316B87-72D8-4F0B-854A-1986F90E37D9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36F0694E-AD47-4E56-A3A0-C05C3FC63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Using a Trigger (continued)</a:t>
            </a:r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E05A7130-D0FE-4372-B83F-4E053B3E9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T-SQL (example of trigger after INSERT)</a:t>
            </a:r>
          </a:p>
        </p:txBody>
      </p:sp>
      <p:sp>
        <p:nvSpPr>
          <p:cNvPr id="79877" name="Text Box 4">
            <a:extLst>
              <a:ext uri="{FF2B5EF4-FFF2-40B4-BE49-F238E27FC236}">
                <a16:creationId xmlns:a16="http://schemas.microsoft.com/office/drawing/2014/main" id="{4D63D240-DD6D-4A46-9A29-27400FF44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514600"/>
            <a:ext cx="7440613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CREATE TRIGGER ADD_ORDER_LINE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ON ORDER_LINE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AFTER INSERT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DECLARE @numbord decimal(3,0)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SELECT @numbord = (SELECT NUM_ORDERED FROM INSERTED)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UPDATE ITEM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SET ON_0RDER = ON_ORDER + @numbord</a:t>
            </a:r>
          </a:p>
        </p:txBody>
      </p:sp>
      <p:sp>
        <p:nvSpPr>
          <p:cNvPr id="79878" name="Footer Placeholder 1">
            <a:extLst>
              <a:ext uri="{FF2B5EF4-FFF2-40B4-BE49-F238E27FC236}">
                <a16:creationId xmlns:a16="http://schemas.microsoft.com/office/drawing/2014/main" id="{79173695-A326-4892-82AB-815E6B54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4">
            <a:extLst>
              <a:ext uri="{FF2B5EF4-FFF2-40B4-BE49-F238E27FC236}">
                <a16:creationId xmlns:a16="http://schemas.microsoft.com/office/drawing/2014/main" id="{C1DB3AC5-E21A-4BB6-9117-7AC61D32E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AEB180-F429-4906-96CF-DD75AB55331D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33C648FE-0115-4BBF-9F92-43AAF0C1D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ADBD00C4-6675-43BF-AD97-30DC0DBCE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8077200" cy="4114800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US" altLang="en-US" sz="2800"/>
              <a:t>Functions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sz="2400"/>
              <a:t>Character (UPPER, LOWER)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sz="2400"/>
              <a:t>Numeric (ROUND, FLOOR)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sz="2400"/>
              <a:t>Date (ADD_MONTHS, SYSDATE)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sz="2800"/>
              <a:t>Concatenation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sz="2400"/>
              <a:t>RTRIM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sz="2400"/>
              <a:t>(||) lines 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sz="2800"/>
              <a:t>Stored procedure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sz="2400"/>
              <a:t>Query saved in a file that users can execute later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sz="2400"/>
              <a:t>CREATE PROCEDURE</a:t>
            </a:r>
          </a:p>
          <a:p>
            <a:pPr eaLnBrk="1" hangingPunct="1">
              <a:spcBef>
                <a:spcPct val="35000"/>
              </a:spcBef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80901" name="Footer Placeholder 1">
            <a:extLst>
              <a:ext uri="{FF2B5EF4-FFF2-40B4-BE49-F238E27FC236}">
                <a16:creationId xmlns:a16="http://schemas.microsoft.com/office/drawing/2014/main" id="{417D3AFA-A347-4EFC-9CD1-AE82E62A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4">
            <a:extLst>
              <a:ext uri="{FF2B5EF4-FFF2-40B4-BE49-F238E27FC236}">
                <a16:creationId xmlns:a16="http://schemas.microsoft.com/office/drawing/2014/main" id="{F95FBB9A-1D09-45B5-83B6-091F8CE3E9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56491E2-AF70-477F-95C5-986755CD0090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DF5069A6-98F7-40DE-A6BD-FB7663EFC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/>
              <a:t>Summary (continued)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3390B381-4BB2-4068-B3EB-2DEB106E48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en-US" sz="2800"/>
              <a:t>Variables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en-US" sz="2600"/>
              <a:t>Declare 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en-US" sz="2600"/>
              <a:t>%TYPE attribute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en-US" sz="2600"/>
              <a:t>INTO clause in SELECT places results in variables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en-US" sz="2800"/>
              <a:t>INSERT, UPDATE, and DELETE in PL/SQL and T-SQL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en-US" sz="2800"/>
              <a:t>Cursors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en-US" sz="2600"/>
              <a:t>OPEN, FETCH, CLOSE</a:t>
            </a:r>
          </a:p>
        </p:txBody>
      </p:sp>
      <p:sp>
        <p:nvSpPr>
          <p:cNvPr id="81925" name="Footer Placeholder 1">
            <a:extLst>
              <a:ext uri="{FF2B5EF4-FFF2-40B4-BE49-F238E27FC236}">
                <a16:creationId xmlns:a16="http://schemas.microsoft.com/office/drawing/2014/main" id="{A2D665C4-BC2D-4819-BF7A-01D38C8C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B77D0B93-9B1F-4EEE-A5C3-2F23BB5E40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C58764-B1A4-42B7-BB8A-0050656A0EA1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3DF31DDD-0E21-4DF6-9739-3658B40CE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Using SQL in a Programming Environment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CB1527D-DFE9-46F9-8534-217481A42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SQL is a nonprocedural language</a:t>
            </a:r>
          </a:p>
          <a:p>
            <a:pPr lvl="1" eaLnBrk="1" hangingPunct="1"/>
            <a:r>
              <a:rPr lang="en-US" altLang="en-US"/>
              <a:t>Use simple commands to communicate tasks to computer</a:t>
            </a:r>
          </a:p>
          <a:p>
            <a:pPr eaLnBrk="1" hangingPunct="1"/>
            <a:r>
              <a:rPr lang="en-US" altLang="en-US"/>
              <a:t>PL/SQL is a procedural language</a:t>
            </a:r>
          </a:p>
          <a:p>
            <a:pPr lvl="1" eaLnBrk="1" hangingPunct="1"/>
            <a:r>
              <a:rPr lang="en-US" altLang="en-US"/>
              <a:t>Must provide step-by-step process for accomplishing tasks</a:t>
            </a:r>
          </a:p>
          <a:p>
            <a:pPr eaLnBrk="1" hangingPunct="1"/>
            <a:r>
              <a:rPr lang="en-US" altLang="en-US"/>
              <a:t>Can embed SQL in another language, such as PL/SQL or T-SQL (SQL Server)</a:t>
            </a:r>
          </a:p>
          <a:p>
            <a:pPr eaLnBrk="1" hangingPunct="1"/>
            <a:endParaRPr lang="en-US" altLang="en-US"/>
          </a:p>
        </p:txBody>
      </p:sp>
      <p:sp>
        <p:nvSpPr>
          <p:cNvPr id="22533" name="Footer Placeholder 1">
            <a:extLst>
              <a:ext uri="{FF2B5EF4-FFF2-40B4-BE49-F238E27FC236}">
                <a16:creationId xmlns:a16="http://schemas.microsoft.com/office/drawing/2014/main" id="{AC227B21-937C-47F0-B384-574B0180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4">
            <a:extLst>
              <a:ext uri="{FF2B5EF4-FFF2-40B4-BE49-F238E27FC236}">
                <a16:creationId xmlns:a16="http://schemas.microsoft.com/office/drawing/2014/main" id="{65ACC13F-95BE-4FD7-AE84-8E150550F3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8B6FBC-EFE7-44F7-B16E-ABB3ABD0AD4F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B3AD975-B94D-4B21-9BEA-E6C028DC8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 (continued)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C66A0E49-1A0D-4DD5-B00C-903D4FB02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SQL commands in Access</a:t>
            </a:r>
          </a:p>
          <a:p>
            <a:pPr lvl="1" eaLnBrk="1" hangingPunct="1"/>
            <a:r>
              <a:rPr lang="en-US" altLang="en-US" sz="2600"/>
              <a:t>Create in string variable</a:t>
            </a:r>
          </a:p>
          <a:p>
            <a:pPr lvl="1" eaLnBrk="1" hangingPunct="1"/>
            <a:r>
              <a:rPr lang="en-US" altLang="en-US" sz="2600"/>
              <a:t>Run with DoCmd.RunSQL command</a:t>
            </a:r>
          </a:p>
          <a:p>
            <a:pPr eaLnBrk="1" hangingPunct="1"/>
            <a:r>
              <a:rPr lang="en-US" altLang="en-US" sz="2800"/>
              <a:t>Trigger</a:t>
            </a:r>
          </a:p>
          <a:p>
            <a:pPr lvl="1" eaLnBrk="1" hangingPunct="1"/>
            <a:r>
              <a:rPr lang="en-US" altLang="en-US" sz="2600"/>
              <a:t>Action that occurs automatically</a:t>
            </a:r>
          </a:p>
          <a:p>
            <a:pPr lvl="1" eaLnBrk="1" hangingPunct="1"/>
            <a:r>
              <a:rPr lang="en-US" altLang="en-US" sz="2600"/>
              <a:t>Stored and compiled on server</a:t>
            </a:r>
          </a:p>
          <a:p>
            <a:pPr lvl="1" eaLnBrk="1" hangingPunct="1"/>
            <a:r>
              <a:rPr lang="en-US" altLang="en-US" sz="2600"/>
              <a:t>Executed in response to a database operation</a:t>
            </a:r>
          </a:p>
        </p:txBody>
      </p:sp>
      <p:sp>
        <p:nvSpPr>
          <p:cNvPr id="82949" name="Footer Placeholder 1">
            <a:extLst>
              <a:ext uri="{FF2B5EF4-FFF2-40B4-BE49-F238E27FC236}">
                <a16:creationId xmlns:a16="http://schemas.microsoft.com/office/drawing/2014/main" id="{AF49B0D0-93B8-4485-A5C4-0A8F682B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FF0B2B84-716E-47A6-AF39-FECE7B5AD2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621B96D-3032-4105-9265-530EEA43DB6F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29320BD-1EAA-4508-81D3-1537AA107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Using SQL in a Programming Environment (continued)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B3B6FE0-B326-411D-8CA0-EB3A8C637F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Useful when needed tasks are beyond the capabilities of SQL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Cannot embed SQL commands in Access programs</a:t>
            </a:r>
          </a:p>
          <a:p>
            <a:pPr eaLnBrk="1" hangingPunct="1">
              <a:spcBef>
                <a:spcPct val="100000"/>
              </a:spcBef>
            </a:pPr>
            <a:endParaRPr lang="en-US" altLang="en-US" sz="2800"/>
          </a:p>
        </p:txBody>
      </p:sp>
      <p:sp>
        <p:nvSpPr>
          <p:cNvPr id="23557" name="Footer Placeholder 1">
            <a:extLst>
              <a:ext uri="{FF2B5EF4-FFF2-40B4-BE49-F238E27FC236}">
                <a16:creationId xmlns:a16="http://schemas.microsoft.com/office/drawing/2014/main" id="{DCEEEC8F-ED83-452A-9FAE-52EE6BEC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7B0C38B6-637D-4962-89B2-818DA7B088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565D41B-ADE7-4CBC-B917-1E7848A60DA1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FAF1D9A-9BBF-4C28-9693-F749584F9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Functions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70EAEF9E-1541-4FBD-8929-062B80F9C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Aggregate functions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900"/>
              <a:t>Perform calculations based on groups of records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900"/>
              <a:t>SUM is an example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Other SQL functions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/>
              <a:t>Affect single records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/>
              <a:t>Vary from one SQL implementation to another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/>
          </a:p>
        </p:txBody>
      </p:sp>
      <p:sp>
        <p:nvSpPr>
          <p:cNvPr id="24581" name="Footer Placeholder 1">
            <a:extLst>
              <a:ext uri="{FF2B5EF4-FFF2-40B4-BE49-F238E27FC236}">
                <a16:creationId xmlns:a16="http://schemas.microsoft.com/office/drawing/2014/main" id="{FCF6CE59-2F68-4D24-BA38-A256A656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89E356B0-9DDF-4270-B5AB-6EADA9B412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2EED59-4D28-4D80-9FA6-356B75E319BE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5603" name="Rectangle 6">
            <a:extLst>
              <a:ext uri="{FF2B5EF4-FFF2-40B4-BE49-F238E27FC236}">
                <a16:creationId xmlns:a16="http://schemas.microsoft.com/office/drawing/2014/main" id="{8292878D-EE00-4465-B4CD-96B5B0E97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Functions</a:t>
            </a:r>
          </a:p>
        </p:txBody>
      </p:sp>
      <p:sp>
        <p:nvSpPr>
          <p:cNvPr id="25604" name="Rectangle 7">
            <a:extLst>
              <a:ext uri="{FF2B5EF4-FFF2-40B4-BE49-F238E27FC236}">
                <a16:creationId xmlns:a16="http://schemas.microsoft.com/office/drawing/2014/main" id="{AC678186-A8AB-48A1-A1C8-158BF98B0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UPPER function</a:t>
            </a:r>
          </a:p>
          <a:p>
            <a:pPr lvl="1" eaLnBrk="1" hangingPunct="1"/>
            <a:r>
              <a:rPr lang="en-US" altLang="en-US"/>
              <a:t>Displays a value in uppercase letters</a:t>
            </a:r>
          </a:p>
          <a:p>
            <a:pPr lvl="1" eaLnBrk="1" hangingPunct="1"/>
            <a:r>
              <a:rPr lang="en-US" altLang="en-US"/>
              <a:t>Function operates on an argument</a:t>
            </a:r>
          </a:p>
          <a:p>
            <a:pPr eaLnBrk="1" hangingPunct="1"/>
            <a:r>
              <a:rPr lang="en-US" altLang="en-US"/>
              <a:t>LOWER function</a:t>
            </a:r>
          </a:p>
          <a:p>
            <a:pPr lvl="1" eaLnBrk="1" hangingPunct="1"/>
            <a:r>
              <a:rPr lang="en-US" altLang="en-US"/>
              <a:t>Displays a value in lowercase letters</a:t>
            </a:r>
          </a:p>
          <a:p>
            <a:pPr eaLnBrk="1" hangingPunct="1"/>
            <a:r>
              <a:rPr lang="en-US" altLang="en-US"/>
              <a:t>Can use functions in WHERE clauses</a:t>
            </a:r>
          </a:p>
          <a:p>
            <a:pPr eaLnBrk="1" hangingPunct="1"/>
            <a:r>
              <a:rPr lang="en-US" altLang="en-US"/>
              <a:t>Access uses UCASE and LCASE</a:t>
            </a:r>
          </a:p>
        </p:txBody>
      </p:sp>
      <p:sp>
        <p:nvSpPr>
          <p:cNvPr id="25605" name="Footer Placeholder 1">
            <a:extLst>
              <a:ext uri="{FF2B5EF4-FFF2-40B4-BE49-F238E27FC236}">
                <a16:creationId xmlns:a16="http://schemas.microsoft.com/office/drawing/2014/main" id="{CA3B5919-49D7-4460-A4BE-E71B6A56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1460EFB5-CBBD-49DD-9EB1-52196163B7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Functions (continued)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9F4FAA7F-F42F-4C44-AAE3-23C54C1F26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2646F7-2AA2-4E3F-A599-CDF6B49D5817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6629" name="Footer Placeholder 1">
            <a:extLst>
              <a:ext uri="{FF2B5EF4-FFF2-40B4-BE49-F238E27FC236}">
                <a16:creationId xmlns:a16="http://schemas.microsoft.com/office/drawing/2014/main" id="{7DE355B1-A74C-4CE2-B477-E817DAC5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/>
          <a:lstStyle/>
          <a:p>
            <a:r>
              <a:rPr lang="en-US" sz="2800" dirty="0"/>
              <a:t>Using the UPPER function to display character data in uppercase </a:t>
            </a:r>
            <a:r>
              <a:rPr lang="en-US" sz="2800" dirty="0" smtClean="0"/>
              <a:t>letters</a:t>
            </a:r>
          </a:p>
          <a:p>
            <a:pPr marL="400050" lvl="1" indent="0">
              <a:buNone/>
            </a:pP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smtClean="0"/>
              <a:t>SELECT </a:t>
            </a:r>
            <a:r>
              <a:rPr lang="en-US" sz="2400" dirty="0"/>
              <a:t>REP_NUM, UPPER(LAST_NAME)</a:t>
            </a:r>
          </a:p>
          <a:p>
            <a:pPr marL="400050" lvl="1" indent="0">
              <a:buNone/>
            </a:pPr>
            <a:r>
              <a:rPr lang="en-US" sz="2400" dirty="0"/>
              <a:t>FROM REP;</a:t>
            </a:r>
          </a:p>
          <a:p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4261</Words>
  <Application>Microsoft Office PowerPoint</Application>
  <PresentationFormat>On-screen Show (4:3)</PresentationFormat>
  <Paragraphs>441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Courier New</vt:lpstr>
      <vt:lpstr>Times New Roman</vt:lpstr>
      <vt:lpstr>Default Design</vt:lpstr>
      <vt:lpstr>Theme1</vt:lpstr>
      <vt:lpstr>2_Default Design</vt:lpstr>
      <vt:lpstr>1_Default Design</vt:lpstr>
      <vt:lpstr>3_Default Design</vt:lpstr>
      <vt:lpstr>A Guide to SQL, Ninth Edition</vt:lpstr>
      <vt:lpstr>Objectives</vt:lpstr>
      <vt:lpstr>Objectives (continued)</vt:lpstr>
      <vt:lpstr>Objectives (continued)</vt:lpstr>
      <vt:lpstr>Using SQL in a Programming Environment</vt:lpstr>
      <vt:lpstr>Using SQL in a Programming Environment (continued)</vt:lpstr>
      <vt:lpstr>Using Functions</vt:lpstr>
      <vt:lpstr>Character Functions</vt:lpstr>
      <vt:lpstr>Character Functions (continued)</vt:lpstr>
      <vt:lpstr>Number Functions</vt:lpstr>
      <vt:lpstr>Working with Dates</vt:lpstr>
      <vt:lpstr>Working with Dates (continued)</vt:lpstr>
      <vt:lpstr>Working with Dates (continued)</vt:lpstr>
      <vt:lpstr>Working with Dates (continued)</vt:lpstr>
      <vt:lpstr>Working with Dates (continued)</vt:lpstr>
      <vt:lpstr>Concatenating Columns</vt:lpstr>
      <vt:lpstr>Concatenating Columns (continued)</vt:lpstr>
      <vt:lpstr>Stored Procedures</vt:lpstr>
      <vt:lpstr>Retrieving a Single Row and Column (continued)</vt:lpstr>
      <vt:lpstr>Retrieving a Single Row and Column (continued)</vt:lpstr>
      <vt:lpstr>Retrieving a Single Row and Column (continued)</vt:lpstr>
      <vt:lpstr>Retrieving a Single Row and Column</vt:lpstr>
      <vt:lpstr>Error Handling</vt:lpstr>
      <vt:lpstr>Using Update Procedures</vt:lpstr>
      <vt:lpstr>Changing Data with a Procedure</vt:lpstr>
      <vt:lpstr>Changing Data with a Procedure</vt:lpstr>
      <vt:lpstr>Selecting Multiple Rows with a Procedure</vt:lpstr>
      <vt:lpstr>Using a Cursor</vt:lpstr>
      <vt:lpstr>Using a Cursor (continued)</vt:lpstr>
      <vt:lpstr>Opening a Cursor</vt:lpstr>
      <vt:lpstr>Fetching Rows from a Cursor</vt:lpstr>
      <vt:lpstr>Closing a Cursor</vt:lpstr>
      <vt:lpstr>Using More Complex Cursors</vt:lpstr>
      <vt:lpstr>Advantages of Cursors</vt:lpstr>
      <vt:lpstr>Using T-SQL in SQL Server</vt:lpstr>
      <vt:lpstr>Retrieving a Single Row and Column</vt:lpstr>
      <vt:lpstr>Changing Data with a Stored Procedure</vt:lpstr>
      <vt:lpstr>Deleting Data with a Stored Procedure</vt:lpstr>
      <vt:lpstr>Using a Cursor</vt:lpstr>
      <vt:lpstr>Using More Complex Cursors</vt:lpstr>
      <vt:lpstr>Using SQL in Microsoft Access</vt:lpstr>
      <vt:lpstr>Running the Code</vt:lpstr>
      <vt:lpstr>Updating Data with Visual Basic</vt:lpstr>
      <vt:lpstr>Inserting Data with Visual Basic</vt:lpstr>
      <vt:lpstr>Finding Multiple Rows with Visual Basic</vt:lpstr>
      <vt:lpstr>Using a Trigger</vt:lpstr>
      <vt:lpstr>Using a Trigger (continued)</vt:lpstr>
      <vt:lpstr>Summary</vt:lpstr>
      <vt:lpstr>Summary (continued)</vt:lpstr>
      <vt:lpstr>Summary (continued)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Course Technology</dc:creator>
  <cp:lastModifiedBy>John Long</cp:lastModifiedBy>
  <cp:revision>60</cp:revision>
  <dcterms:created xsi:type="dcterms:W3CDTF">2008-09-29T12:22:37Z</dcterms:created>
  <dcterms:modified xsi:type="dcterms:W3CDTF">2020-02-24T16:35:04Z</dcterms:modified>
</cp:coreProperties>
</file>