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3t55vsu7HF41yhnX0nTm/syh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F4131-A3FF-454B-B3EE-66691883F7DC}">
  <a:tblStyle styleId="{353F4131-A3FF-454B-B3EE-66691883F7DC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fill>
          <a:solidFill>
            <a:srgbClr val="CCDF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FE8"/>
          </a:solidFill>
        </a:fill>
      </a:tcStyle>
    </a:band1V>
    <a:band2V>
      <a:tcTxStyle b="off" i="off"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E6FD"/>
              </a:buClr>
              <a:buSzPts val="4800"/>
              <a:buFont typeface="Lucida Sans"/>
              <a:buNone/>
              <a:defRPr b="1" sz="4800" cap="none">
                <a:solidFill>
                  <a:srgbClr val="B7E6F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6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6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showMasterSp="0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showMasterSp="0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27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Lucida Sans"/>
              <a:buNone/>
              <a:defRPr b="1" sz="4800" cap="none">
                <a:solidFill>
                  <a:srgbClr val="7B7B7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" name="Google Shape;47;p29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" name="Google Shape;48;p29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showMasterSp="0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showMasterSp="0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3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3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3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34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34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o.gl/c3XFP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FD5"/>
              </a:buClr>
              <a:buSzPts val="3600"/>
              <a:buFont typeface="Lucida Sans"/>
              <a:buNone/>
            </a:pPr>
            <a:r>
              <a:rPr lang="ru-RU" sz="3600">
                <a:solidFill>
                  <a:srgbClr val="859FD5"/>
                </a:solidFill>
                <a:latin typeface="Lucida Sans"/>
                <a:ea typeface="Lucida Sans"/>
                <a:cs typeface="Lucida Sans"/>
                <a:sym typeface="Lucida Sans"/>
              </a:rPr>
              <a:t>Введение в HTML</a:t>
            </a:r>
            <a:br>
              <a:rPr lang="ru-RU" sz="3600">
                <a:solidFill>
                  <a:srgbClr val="859FD5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lang="ru-RU" sz="6000">
                <a:solidFill>
                  <a:srgbClr val="859FD5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sz="2400">
              <a:solidFill>
                <a:srgbClr val="859F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2843808" y="116632"/>
            <a:ext cx="3754760" cy="418058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ucida Sans"/>
              <a:buNone/>
            </a:pPr>
            <a:r>
              <a:rPr b="1" i="0" lang="ru-RU" sz="2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Пример HTML документа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107504" y="908720"/>
            <a:ext cx="8712968" cy="4824536"/>
          </a:xfrm>
          <a:prstGeom prst="rect">
            <a:avLst/>
          </a:prstGeom>
          <a:solidFill>
            <a:srgbClr val="FFFF00">
              <a:alpha val="1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&lt;title&gt;Название страницы&lt;/title&gt;</a:t>
            </a:r>
            <a:endParaRPr b="1" i="0" sz="24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charset="utf-8"&gt;</a:t>
            </a:r>
            <a:endParaRPr b="1" i="0" sz="24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4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ru-RU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мир !</a:t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/>
          <p:nvPr/>
        </p:nvSpPr>
        <p:spPr>
          <a:xfrm>
            <a:off x="107504" y="548680"/>
            <a:ext cx="8856984" cy="720080"/>
          </a:xfrm>
          <a:prstGeom prst="rect">
            <a:avLst/>
          </a:prstGeom>
          <a:solidFill>
            <a:srgbClr val="FFFF00">
              <a:alpha val="9411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Браузеры игнорируют несколько идущих подряд пробелов между словами и символами в тексте,  и сжимают их до одного.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107504" y="1556792"/>
            <a:ext cx="8856984" cy="360040"/>
          </a:xfrm>
          <a:prstGeom prst="rect">
            <a:avLst/>
          </a:prstGeom>
          <a:solidFill>
            <a:srgbClr val="92D050">
              <a:alpha val="9411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Перенос слов и символов браузеры осуществляют по пробелам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2267744" y="35332"/>
            <a:ext cx="4536504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Обработка браузерами пробелов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2843808" y="140995"/>
            <a:ext cx="3754760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Классификация элементов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467544" y="980728"/>
            <a:ext cx="8568952" cy="864096"/>
          </a:xfrm>
          <a:prstGeom prst="rect">
            <a:avLst/>
          </a:prstGeom>
          <a:solidFill>
            <a:srgbClr val="FFFF00">
              <a:alpha val="1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Структурные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элементы обязательные для документа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(html, head, body)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467544" y="2204864"/>
            <a:ext cx="8568952" cy="864096"/>
          </a:xfrm>
          <a:prstGeom prst="rect">
            <a:avLst/>
          </a:prstGeom>
          <a:solidFill>
            <a:srgbClr val="92D050">
              <a:alpha val="1333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Блочные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элементы предназначены для формирования блоков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(div, p, H1 – H2, pre, …)</a:t>
            </a:r>
            <a:endParaRPr b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467544" y="3501008"/>
            <a:ext cx="8568952" cy="864096"/>
          </a:xfrm>
          <a:prstGeom prst="rect">
            <a:avLst/>
          </a:prstGeom>
          <a:solidFill>
            <a:srgbClr val="00B0F0">
              <a:alpha val="11372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Текстовые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элементы создающие разметку текстов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(span, strong, u, i, small, …)</a:t>
            </a:r>
            <a:endParaRPr b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467544" y="4869160"/>
            <a:ext cx="8568952" cy="864096"/>
          </a:xfrm>
          <a:prstGeom prst="rect">
            <a:avLst/>
          </a:prstGeom>
          <a:solidFill>
            <a:srgbClr val="FBDFD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Специальные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элементы пустой строки (не содержащие контента)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(br, hr, img, embed, …)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1835696" y="111986"/>
            <a:ext cx="5184576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Вложенные  друг в друга элементы</a:t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35496" y="2924944"/>
            <a:ext cx="8928992" cy="629488"/>
          </a:xfrm>
          <a:prstGeom prst="rect">
            <a:avLst/>
          </a:prstGeom>
          <a:solidFill>
            <a:srgbClr val="FFFF00">
              <a:alpha val="1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Структурные элементы могут включать в себя элементы других                       категорий </a:t>
            </a:r>
            <a:r>
              <a:rPr b="1" i="0" lang="ru-RU" sz="1800" u="none" cap="none" strike="noStrike">
                <a:solidFill>
                  <a:srgbClr val="16515F"/>
                </a:solidFill>
                <a:latin typeface="Courier New"/>
                <a:ea typeface="Courier New"/>
                <a:cs typeface="Courier New"/>
                <a:sym typeface="Courier New"/>
              </a:rPr>
              <a:t>(то есть блочные, текстовые и специальные)</a:t>
            </a:r>
            <a:endParaRPr b="1" i="0" sz="1800" u="none" cap="none" strike="noStrike">
              <a:solidFill>
                <a:srgbClr val="1651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53714" y="3861048"/>
            <a:ext cx="8910774" cy="701496"/>
          </a:xfrm>
          <a:prstGeom prst="rect">
            <a:avLst/>
          </a:prstGeom>
          <a:solidFill>
            <a:srgbClr val="92D050">
              <a:alpha val="1333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Блочные  элементы могут включать в себя блочные,  текстовые и специальные  элементы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35496" y="4959752"/>
            <a:ext cx="8928992" cy="701496"/>
          </a:xfrm>
          <a:prstGeom prst="rect">
            <a:avLst/>
          </a:prstGeom>
          <a:solidFill>
            <a:srgbClr val="00B0F0">
              <a:alpha val="11372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Текстовые   элементы могут быть вложеными и могут включать в себя только  текстовые элементы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5496" y="666562"/>
            <a:ext cx="8928992" cy="1754326"/>
          </a:xfrm>
          <a:prstGeom prst="rect">
            <a:avLst/>
          </a:prstGeom>
          <a:solidFill>
            <a:srgbClr val="92D050">
              <a:alpha val="145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Параграф вложен в элемент DIV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Параграф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&lt;i&gt; </a:t>
            </a:r>
            <a:r>
              <a:rPr b="1" i="1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вложеным элементом I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&lt;/i&gt;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2483768" y="140995"/>
            <a:ext cx="4618856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Порядок вложения элементов</a:t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107504" y="670974"/>
            <a:ext cx="8928992" cy="1512168"/>
          </a:xfrm>
          <a:prstGeom prst="rect">
            <a:avLst/>
          </a:prstGeom>
          <a:solidFill>
            <a:srgbClr val="FFFF00">
              <a:alpha val="1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какой то текст 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курсивный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&lt;u&gt;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текст</a:t>
            </a:r>
            <a:r>
              <a:rPr b="1" i="0" lang="ru-RU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&lt;/u&gt;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07504" y="2924944"/>
            <a:ext cx="8928992" cy="1512168"/>
          </a:xfrm>
          <a:prstGeom prst="rect">
            <a:avLst/>
          </a:prstGeom>
          <a:solidFill>
            <a:srgbClr val="FBDFD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какой то текст 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курсивный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&lt;u&gt;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текст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r>
              <a:rPr b="1" i="0" lang="ru-RU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&lt;/u&gt;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Google Shape;245;p14"/>
          <p:cNvCxnSpPr/>
          <p:nvPr/>
        </p:nvCxnSpPr>
        <p:spPr>
          <a:xfrm flipH="1" rot="10800000">
            <a:off x="899592" y="3032956"/>
            <a:ext cx="7056784" cy="1188132"/>
          </a:xfrm>
          <a:prstGeom prst="straightConnector1">
            <a:avLst/>
          </a:prstGeom>
          <a:noFill/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</p:cxnSp>
      <p:cxnSp>
        <p:nvCxnSpPr>
          <p:cNvPr id="246" name="Google Shape;246;p14"/>
          <p:cNvCxnSpPr/>
          <p:nvPr/>
        </p:nvCxnSpPr>
        <p:spPr>
          <a:xfrm rot="10800000">
            <a:off x="899592" y="3032956"/>
            <a:ext cx="7128792" cy="1260140"/>
          </a:xfrm>
          <a:prstGeom prst="straightConnector1">
            <a:avLst/>
          </a:prstGeom>
          <a:noFill/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3054660" y="44624"/>
            <a:ext cx="3034680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Комментарии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35496" y="620688"/>
            <a:ext cx="9001000" cy="936104"/>
          </a:xfrm>
          <a:prstGeom prst="rect">
            <a:avLst/>
          </a:prstGeom>
          <a:solidFill>
            <a:srgbClr val="FFFF00">
              <a:alpha val="1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&lt;!–</a:t>
            </a: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комментарий, он не выводится браузером на экран  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35496" y="2132856"/>
            <a:ext cx="9001000" cy="1224136"/>
          </a:xfrm>
          <a:prstGeom prst="rect">
            <a:avLst/>
          </a:prstGeom>
          <a:solidFill>
            <a:srgbClr val="92D050">
              <a:alpha val="1333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Это комментарий который  написан в двух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строчках   - то есть это многострочный комментарий  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endParaRPr b="1" i="0" sz="2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500" y="3645024"/>
            <a:ext cx="8820980" cy="40011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В комментарий запрещено вкладывать еще один комментарий</a:t>
            </a:r>
            <a:endParaRPr b="1" i="0" sz="20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1763688" y="71715"/>
            <a:ext cx="5544616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Основные правила синтаксиса HTML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107504" y="548680"/>
            <a:ext cx="8928992" cy="5040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Каждый тег начинается с 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и заканчивается 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107504" y="1196752"/>
            <a:ext cx="8928992" cy="6480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Браузеры игнорируют нестандартные теги, поэтому есть набор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четко определенных тегов которые надо использовать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107504" y="1988840"/>
            <a:ext cx="8928992" cy="4320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Имена тегов (как и атрибутов) можно записывать в нижнем регистре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10084" y="2564904"/>
            <a:ext cx="8926411" cy="5760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Допускается  в  html код включать комментарии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 comments 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07503" y="3284984"/>
            <a:ext cx="8928991" cy="12961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Браузеры игнорируют несколько идущих подряд пробелов,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 сжимают их до одного, то есть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Все равно отобразиться          один пробел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107504" y="4725144"/>
            <a:ext cx="8928990" cy="15841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Элемент, включающий в себя начальные тег другого элемента, должен включать и конечный тег этого элемента (исключение составляют одиночные теги)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Вложенный элемент   </a:t>
            </a: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&lt;i&gt;курсивный текст&lt;/i&gt;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еще текст </a:t>
            </a:r>
            <a:r>
              <a:rPr b="1" i="0" lang="ru-RU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821547" y="69745"/>
            <a:ext cx="5410944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Общая структура  HTML документа</a:t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28983" y="2564904"/>
            <a:ext cx="8640960" cy="86409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&lt;!doctype  html&gt;</a:t>
            </a:r>
            <a:endParaRPr b="1" i="0" sz="4400" u="none" cap="none" strike="noStrik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5496" y="764704"/>
            <a:ext cx="9036496" cy="1477328"/>
          </a:xfrm>
          <a:prstGeom prst="rect">
            <a:avLst/>
          </a:prstGeom>
          <a:solidFill>
            <a:srgbClr val="FFFF00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 начале HTML-документа указывается так называемая декларация, в виде элемента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DOCTYPE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DTD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Document Type Definition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служебный элемент, который не отображается и   предназначен он  для указания  браузеру типа текущего документа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18"/>
          <p:cNvGraphicFramePr/>
          <p:nvPr/>
        </p:nvGraphicFramePr>
        <p:xfrm>
          <a:off x="251520" y="4930368"/>
          <a:ext cx="3000000" cy="3000000"/>
        </p:xfrm>
        <a:graphic>
          <a:graphicData uri="http://schemas.openxmlformats.org/drawingml/2006/table">
            <a:tbl>
              <a:tblPr bandCol="1" bandRow="1" firstRow="1">
                <a:solidFill>
                  <a:srgbClr val="DADADA"/>
                </a:solidFill>
                <a:tableStyleId>{353F4131-A3FF-454B-B3EE-66691883F7DC}</a:tableStyleId>
              </a:tblPr>
              <a:tblGrid>
                <a:gridCol w="1944225"/>
                <a:gridCol w="984100"/>
                <a:gridCol w="984100"/>
                <a:gridCol w="984100"/>
                <a:gridCol w="984100"/>
                <a:gridCol w="984100"/>
                <a:gridCol w="984100"/>
              </a:tblGrid>
              <a:tr h="64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H6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соотношение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1.5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1.33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1.17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0.67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18"/>
          <p:cNvSpPr txBox="1"/>
          <p:nvPr/>
        </p:nvSpPr>
        <p:spPr>
          <a:xfrm>
            <a:off x="2763049" y="31502"/>
            <a:ext cx="3600400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Основные HTML элементы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18"/>
          <p:cNvGraphicFramePr/>
          <p:nvPr/>
        </p:nvGraphicFramePr>
        <p:xfrm>
          <a:off x="179512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{353F4131-A3FF-454B-B3EE-66691883F7DC}</a:tableStyleId>
              </a:tblPr>
              <a:tblGrid>
                <a:gridCol w="2520275"/>
                <a:gridCol w="4248475"/>
                <a:gridCol w="214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Элемент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Назначение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Особенности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&lt;p&gt;…&lt;/p&gt;</a:t>
                      </a: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 параграф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Блочный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&lt;div&gt;…&lt;/div&gt; 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 блок на странице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Блочный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&lt;br&gt;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Перевод строки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&lt;span&gt;&lt;/span&gt;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В этот элемент можно заключить часть строки для форматирования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Строчный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&lt;b&gt;&lt;/b&gt;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Полужирный текст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Строчный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&lt;i&gt;&lt;/i&gt;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Курсивный текст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Строчный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dk1"/>
                          </a:solidFill>
                        </a:rPr>
                        <a:t>&lt;u&gt;&lt;/u&gt;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Подчеркнутый текст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cida Sans"/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</a:rPr>
                        <a:t>Строчный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18"/>
          <p:cNvSpPr txBox="1"/>
          <p:nvPr/>
        </p:nvSpPr>
        <p:spPr>
          <a:xfrm>
            <a:off x="251520" y="4077072"/>
            <a:ext cx="7776864" cy="646331"/>
          </a:xfrm>
          <a:prstGeom prst="rect">
            <a:avLst/>
          </a:prstGeom>
          <a:gradFill>
            <a:gsLst>
              <a:gs pos="0">
                <a:srgbClr val="92D3EE"/>
              </a:gs>
              <a:gs pos="65000">
                <a:srgbClr val="C6ECFD"/>
              </a:gs>
              <a:gs pos="100000">
                <a:srgbClr val="D4F2FF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Заголовки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( блочный элемент размер шрифта в котором зависит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от начальных установок браузера)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3203848" y="35332"/>
            <a:ext cx="2669468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Заголовки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179512" y="980729"/>
            <a:ext cx="3175000" cy="38884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1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2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3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4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&lt;h5&gt;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5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6</a:t>
            </a:r>
            <a:r>
              <a:rPr b="1" i="0" lang="ru-RU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5" y="980729"/>
            <a:ext cx="2979265" cy="3888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 txBox="1"/>
          <p:nvPr/>
        </p:nvSpPr>
        <p:spPr>
          <a:xfrm>
            <a:off x="179512" y="5301208"/>
            <a:ext cx="8784976" cy="646331"/>
          </a:xfrm>
          <a:prstGeom prst="rect">
            <a:avLst/>
          </a:prstGeom>
          <a:gradFill>
            <a:gsLst>
              <a:gs pos="0">
                <a:srgbClr val="FF898B"/>
              </a:gs>
              <a:gs pos="65000">
                <a:srgbClr val="FFBFC2"/>
              </a:gs>
              <a:gs pos="100000">
                <a:srgbClr val="FFCFCF"/>
              </a:gs>
            </a:gsLst>
            <a:lin ang="162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h1 – h6  это блочные элементы, и содержать они могут только строчные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элементы </a:t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2146205" y="94566"/>
            <a:ext cx="4923597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Настройка рабочего окружения 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07140" y="548680"/>
            <a:ext cx="8929356" cy="120032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Установить IDE WebStorm (PhpStorm)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ru-RU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или Sublime, Visual Studio Code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Создать в корне диска </a:t>
            </a: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каталог </a:t>
            </a: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81" y="1916832"/>
            <a:ext cx="872414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5" y="2689532"/>
            <a:ext cx="9144000" cy="28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>
            <p:ph type="title"/>
          </p:nvPr>
        </p:nvSpPr>
        <p:spPr>
          <a:xfrm>
            <a:off x="2627784" y="44624"/>
            <a:ext cx="3960440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  p  (параграф)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167407" y="522546"/>
            <a:ext cx="8869089" cy="1754326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Параграфы предназначены для логического форматирования текста.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Между ними образуется пространство для того чтобы визуально разделять текст на параграфы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второй параграф</a:t>
            </a:r>
            <a:r>
              <a:rPr b="1" i="0" lang="ru-RU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8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Google Shape;296;p20"/>
          <p:cNvCxnSpPr/>
          <p:nvPr/>
        </p:nvCxnSpPr>
        <p:spPr>
          <a:xfrm>
            <a:off x="2339752" y="4581128"/>
            <a:ext cx="0" cy="43204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2369643" y="4761148"/>
            <a:ext cx="1296144" cy="1044116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0"/>
          <p:cNvSpPr txBox="1"/>
          <p:nvPr/>
        </p:nvSpPr>
        <p:spPr>
          <a:xfrm>
            <a:off x="1619672" y="5807053"/>
            <a:ext cx="4464496" cy="369332"/>
          </a:xfrm>
          <a:prstGeom prst="rect">
            <a:avLst/>
          </a:prstGeom>
          <a:solidFill>
            <a:srgbClr val="D0ED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Пространство между параграфами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4077072"/>
            <a:ext cx="2687299" cy="271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>
            <p:ph type="title"/>
          </p:nvPr>
        </p:nvSpPr>
        <p:spPr>
          <a:xfrm>
            <a:off x="2051720" y="44624"/>
            <a:ext cx="5184576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Перенос строк текста в браузере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35496" y="539388"/>
            <a:ext cx="8892480" cy="369332"/>
          </a:xfrm>
          <a:prstGeom prst="rect">
            <a:avLst/>
          </a:prstGeom>
          <a:solidFill>
            <a:srgbClr val="92D050">
              <a:alpha val="2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Браузер переносит текст на новую строку по пробельному символу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107504" y="4653136"/>
            <a:ext cx="4824536" cy="12003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Всего есть 3 пробельных символа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пробел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табуляция (клавиша TAB)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клавиша  Enter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7" name="Google Shape;307;p21"/>
          <p:cNvCxnSpPr/>
          <p:nvPr/>
        </p:nvCxnSpPr>
        <p:spPr>
          <a:xfrm flipH="1" rot="10800000">
            <a:off x="3779912" y="5157193"/>
            <a:ext cx="2592288" cy="130429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08" name="Google Shape;3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96" y="1052735"/>
            <a:ext cx="8844980" cy="347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2339752" y="44624"/>
            <a:ext cx="4392488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  br – перенос строки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35496" y="489446"/>
            <a:ext cx="9036496" cy="92333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первая строка</a:t>
            </a: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вторая строка</a:t>
            </a: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третья строка </a:t>
            </a: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1700808"/>
            <a:ext cx="3976006" cy="370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1259632" y="44624"/>
            <a:ext cx="6624736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None/>
            </a:pPr>
            <a:r>
              <a:rPr lang="ru-RU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  &lt;hr&gt; – горизонтальная линия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167407" y="692696"/>
            <a:ext cx="8869089" cy="2616101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Параграфы предназначены для логического форматирования текста.Между ними образуется пространство для того чтобы визуально разделять текст на параграфы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Это второй параграф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07" y="3429000"/>
            <a:ext cx="8561751" cy="3378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3"/>
          <p:cNvCxnSpPr/>
          <p:nvPr/>
        </p:nvCxnSpPr>
        <p:spPr>
          <a:xfrm>
            <a:off x="827584" y="2348880"/>
            <a:ext cx="3620698" cy="360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/>
        </p:nvSpPr>
        <p:spPr>
          <a:xfrm>
            <a:off x="323528" y="404664"/>
            <a:ext cx="8352928" cy="70788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Спасибо за внимание</a:t>
            </a:r>
            <a:endParaRPr b="1" i="0" sz="40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107140" y="116632"/>
            <a:ext cx="8929356" cy="17543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В созданный каталог скопировать каталог </a:t>
            </a: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01_html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из каталога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-RU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01_Введение_в_HTML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В </a:t>
            </a:r>
            <a:r>
              <a:rPr b="1" i="0" lang="ru-RU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WebStorm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создать проект.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Для этого в меню редактора выбрать </a:t>
            </a:r>
            <a:r>
              <a:rPr b="1" i="0" lang="ru-RU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File -&gt; New -&gt; Project</a:t>
            </a:r>
            <a:endParaRPr b="1" i="0" sz="18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и указать путь к проекту  </a:t>
            </a: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D:/projects/01_html/</a:t>
            </a:r>
            <a:endParaRPr b="1" i="0" sz="1800" u="none" cap="none" strike="noStrike">
              <a:solidFill>
                <a:srgbClr val="C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132856"/>
            <a:ext cx="6804248" cy="430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179512" y="548680"/>
            <a:ext cx="8856984" cy="1877437"/>
          </a:xfrm>
          <a:prstGeom prst="rect">
            <a:avLst/>
          </a:prstGeom>
          <a:solidFill>
            <a:srgbClr val="FFFF00">
              <a:alpha val="15294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Мы будем набирать код в файлах которые имеют расширение 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(например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myfile.html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Расширение файла имеет значение для локальной машины, так как именно по расширению файла операционная система Windows определяет с помощью какой программы надо открывать этот файл.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46177" y="2549803"/>
            <a:ext cx="8890317" cy="2031325"/>
          </a:xfrm>
          <a:prstGeom prst="rect">
            <a:avLst/>
          </a:prstGeom>
          <a:solidFill>
            <a:srgbClr val="92D050">
              <a:alpha val="11372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файл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ru-RU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еще называют  HTML-документом (или страницей HTML)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HTML документы (файлы) хранятся на серверах (на хостингах)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 точки зрения сети  Интернет расширение файла не имеет никакого значения так как с сервера браузер получает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не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html-файл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в явном виде, 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html-код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752859" y="35332"/>
            <a:ext cx="1683237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HTML файлы 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07140" y="4850576"/>
            <a:ext cx="8929356" cy="120032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Контент HTML-документа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это текст, изображения, видео, аудио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То есть это те сущности, которые надо отобразить на html-странице</a:t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1415593" y="1569918"/>
            <a:ext cx="9188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72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&lt;</a:t>
            </a:r>
            <a:endParaRPr b="1" i="0" sz="1800" u="none" cap="none" strike="noStrike">
              <a:solidFill>
                <a:srgbClr val="C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2063665" y="1580599"/>
            <a:ext cx="47051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72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Имя_тега </a:t>
            </a:r>
            <a:endParaRPr b="1" i="0" sz="1800" u="none" cap="none" strike="noStrike">
              <a:solidFill>
                <a:srgbClr val="C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312137" y="1569918"/>
            <a:ext cx="12121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72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&gt; </a:t>
            </a:r>
            <a:endParaRPr b="1" i="0" sz="1800" u="none" cap="none" strike="noStrike">
              <a:solidFill>
                <a:srgbClr val="C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48361" y="3284984"/>
            <a:ext cx="19431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&lt;html&gt;</a:t>
            </a:r>
            <a:endParaRPr b="1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334434" y="3284983"/>
            <a:ext cx="1208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&lt;p&gt;</a:t>
            </a:r>
            <a:endParaRPr b="1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3693849" y="3318083"/>
            <a:ext cx="15808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&lt;div&gt;</a:t>
            </a:r>
            <a:endParaRPr b="1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580112" y="3318083"/>
            <a:ext cx="17716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&lt;img&gt;</a:t>
            </a:r>
            <a:endParaRPr b="1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7140" y="2852936"/>
            <a:ext cx="151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Например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48361" y="4509120"/>
            <a:ext cx="8816127" cy="156966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Все имена тегов в языке HTML заранее определены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и разработчик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не может использовать свои имена тегов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Существующие теги можно посмотреть на сайте  консорциума  W3C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http://goo.gl/c3XFPf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915816" y="35332"/>
            <a:ext cx="3201043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Теговая модель  HTML 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07140" y="480154"/>
            <a:ext cx="8929356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Контент в HTML–документе  заключается в теги (tag)</a:t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95536" y="548680"/>
            <a:ext cx="8208912" cy="2956266"/>
          </a:xfrm>
          <a:prstGeom prst="rect">
            <a:avLst/>
          </a:prstGeom>
          <a:solidFill>
            <a:srgbClr val="FFFF00">
              <a:alpha val="10588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Парные теги – </a:t>
            </a:r>
            <a:r>
              <a:rPr b="1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теги имеющие закрывающую пару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&lt;html&gt;…… 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&lt;head&gt;……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&lt;div&gt;…… &lt;/div&gt;</a:t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6"/>
          <p:cNvSpPr/>
          <p:nvPr/>
        </p:nvSpPr>
        <p:spPr>
          <a:xfrm rot="5400000">
            <a:off x="1979712" y="120570"/>
            <a:ext cx="504056" cy="2808312"/>
          </a:xfrm>
          <a:prstGeom prst="rightBrace">
            <a:avLst>
              <a:gd fmla="val 8333" name="adj1"/>
              <a:gd fmla="val 51494" name="adj2"/>
            </a:avLst>
          </a:prstGeom>
          <a:noFill/>
          <a:ln cap="flat" cmpd="thickThin" w="63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" name="Google Shape;149;p6"/>
          <p:cNvSpPr/>
          <p:nvPr/>
        </p:nvSpPr>
        <p:spPr>
          <a:xfrm rot="5400000">
            <a:off x="1979712" y="912657"/>
            <a:ext cx="504056" cy="2808312"/>
          </a:xfrm>
          <a:prstGeom prst="rightBrace">
            <a:avLst>
              <a:gd fmla="val 8333" name="adj1"/>
              <a:gd fmla="val 51494" name="adj2"/>
            </a:avLst>
          </a:prstGeom>
          <a:noFill/>
          <a:ln cap="flat" cmpd="thickThin" w="63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" name="Google Shape;150;p6"/>
          <p:cNvSpPr/>
          <p:nvPr/>
        </p:nvSpPr>
        <p:spPr>
          <a:xfrm rot="5400000">
            <a:off x="1763688" y="1920769"/>
            <a:ext cx="504056" cy="2376264"/>
          </a:xfrm>
          <a:prstGeom prst="rightBrace">
            <a:avLst>
              <a:gd fmla="val 8333" name="adj1"/>
              <a:gd fmla="val 51494" name="adj2"/>
            </a:avLst>
          </a:prstGeom>
          <a:noFill/>
          <a:ln cap="flat" cmpd="thickThin" w="63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076056" y="1560730"/>
            <a:ext cx="3456384" cy="1152128"/>
          </a:xfrm>
          <a:prstGeom prst="roundRect">
            <a:avLst>
              <a:gd fmla="val 16667" name="adj"/>
            </a:avLst>
          </a:prstGeom>
          <a:solidFill>
            <a:srgbClr val="FFC000">
              <a:alpha val="22352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Контейнер, </a:t>
            </a: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который также может включать в себя другие теги, текст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3635896" y="1524726"/>
            <a:ext cx="1440160" cy="396044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6"/>
          <p:cNvCxnSpPr/>
          <p:nvPr/>
        </p:nvCxnSpPr>
        <p:spPr>
          <a:xfrm flipH="1" rot="10800000">
            <a:off x="3635896" y="2208802"/>
            <a:ext cx="1440160" cy="1080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6"/>
          <p:cNvCxnSpPr/>
          <p:nvPr/>
        </p:nvCxnSpPr>
        <p:spPr>
          <a:xfrm flipH="1" rot="10800000">
            <a:off x="3203848" y="2568842"/>
            <a:ext cx="1872208" cy="54005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5" name="Google Shape;155;p6"/>
          <p:cNvSpPr/>
          <p:nvPr/>
        </p:nvSpPr>
        <p:spPr>
          <a:xfrm>
            <a:off x="395536" y="3717032"/>
            <a:ext cx="8208912" cy="2520280"/>
          </a:xfrm>
          <a:prstGeom prst="rect">
            <a:avLst/>
          </a:prstGeom>
          <a:solidFill>
            <a:srgbClr val="92D050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Например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параграф c текстом</a:t>
            </a: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779912" y="35332"/>
            <a:ext cx="1656184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Виды тегов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107504" y="44624"/>
            <a:ext cx="8856984" cy="1656184"/>
          </a:xfrm>
          <a:prstGeom prst="rect">
            <a:avLst/>
          </a:prstGeom>
          <a:solidFill>
            <a:srgbClr val="FFFF00">
              <a:alpha val="10588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Одиночные теги, например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C00000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&lt;meta&gt;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&lt;br&gt;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&lt;img&gt;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&lt;hr&gt;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79512" y="1844824"/>
            <a:ext cx="8712968" cy="2520280"/>
          </a:xfrm>
          <a:prstGeom prst="rect">
            <a:avLst/>
          </a:prstGeom>
          <a:solidFill>
            <a:srgbClr val="92D050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Например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первая строка текста 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 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Это вторая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строка текста 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src="myimg.jpg"&gt;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27088" y="476672"/>
            <a:ext cx="9009408" cy="6480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это пара тегов (открывающий и закрывающий)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 размещенные между ними символьные данные (текст, или код)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779912" y="35332"/>
            <a:ext cx="1656184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Элемент</a:t>
            </a:r>
            <a:endParaRPr b="1" i="0" sz="18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489933" y="1340768"/>
            <a:ext cx="60837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&lt;имя_тега&gt;</a:t>
            </a:r>
            <a:r>
              <a:rPr b="1" i="0" lang="ru-RU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Содержимое</a:t>
            </a:r>
            <a:r>
              <a:rPr b="1" i="0" lang="ru-RU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&lt;/имя_тега&gt;</a:t>
            </a:r>
            <a:endParaRPr b="1" i="0" sz="2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07504" y="2492896"/>
            <a:ext cx="2274982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Открывающий тег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" name="Google Shape;171;p8"/>
          <p:cNvCxnSpPr>
            <a:endCxn id="170" idx="0"/>
          </p:cNvCxnSpPr>
          <p:nvPr/>
        </p:nvCxnSpPr>
        <p:spPr>
          <a:xfrm flipH="1">
            <a:off x="1244995" y="1802296"/>
            <a:ext cx="1526700" cy="69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8"/>
          <p:cNvCxnSpPr/>
          <p:nvPr/>
        </p:nvCxnSpPr>
        <p:spPr>
          <a:xfrm>
            <a:off x="6327012" y="1737829"/>
            <a:ext cx="776357" cy="7550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8"/>
          <p:cNvSpPr txBox="1"/>
          <p:nvPr/>
        </p:nvSpPr>
        <p:spPr>
          <a:xfrm>
            <a:off x="6084168" y="2500410"/>
            <a:ext cx="22525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Закрывающий тег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>
            <a:off x="4283968" y="1737829"/>
            <a:ext cx="7865" cy="7550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8"/>
          <p:cNvSpPr txBox="1"/>
          <p:nvPr/>
        </p:nvSpPr>
        <p:spPr>
          <a:xfrm>
            <a:off x="3658490" y="2491266"/>
            <a:ext cx="114967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Контент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8"/>
          <p:cNvGrpSpPr/>
          <p:nvPr/>
        </p:nvGrpSpPr>
        <p:grpSpPr>
          <a:xfrm>
            <a:off x="228785" y="3284984"/>
            <a:ext cx="8447671" cy="792088"/>
            <a:chOff x="228785" y="2276872"/>
            <a:chExt cx="8447671" cy="792088"/>
          </a:xfrm>
        </p:grpSpPr>
        <p:sp>
          <p:nvSpPr>
            <p:cNvPr id="177" name="Google Shape;177;p8"/>
            <p:cNvSpPr/>
            <p:nvPr/>
          </p:nvSpPr>
          <p:spPr>
            <a:xfrm>
              <a:off x="3347864" y="2276872"/>
              <a:ext cx="5328592" cy="792088"/>
            </a:xfrm>
            <a:prstGeom prst="rect">
              <a:avLst/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&lt;title&gt;</a:t>
              </a: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Пример web-документа</a:t>
              </a: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&lt;/title&gt;</a:t>
              </a:r>
              <a:endParaRPr b="1" i="0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228785" y="2483604"/>
              <a:ext cx="197682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Элемент title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79" name="Google Shape;179;p8"/>
            <p:cNvCxnSpPr>
              <a:endCxn id="177" idx="1"/>
            </p:cNvCxnSpPr>
            <p:nvPr/>
          </p:nvCxnSpPr>
          <p:spPr>
            <a:xfrm>
              <a:off x="2195864" y="2672916"/>
              <a:ext cx="1152000" cy="0"/>
            </a:xfrm>
            <a:prstGeom prst="straightConnector1">
              <a:avLst/>
            </a:prstGeom>
            <a:noFill/>
            <a:ln cap="flat" cmpd="thickThin" w="550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</p:cxnSp>
      </p:grpSp>
      <p:grpSp>
        <p:nvGrpSpPr>
          <p:cNvPr id="180" name="Google Shape;180;p8"/>
          <p:cNvGrpSpPr/>
          <p:nvPr/>
        </p:nvGrpSpPr>
        <p:grpSpPr>
          <a:xfrm>
            <a:off x="228784" y="4365104"/>
            <a:ext cx="8447672" cy="792088"/>
            <a:chOff x="228784" y="3356992"/>
            <a:chExt cx="8447672" cy="792088"/>
          </a:xfrm>
        </p:grpSpPr>
        <p:sp>
          <p:nvSpPr>
            <p:cNvPr id="181" name="Google Shape;181;p8"/>
            <p:cNvSpPr/>
            <p:nvPr/>
          </p:nvSpPr>
          <p:spPr>
            <a:xfrm>
              <a:off x="3347864" y="3356992"/>
              <a:ext cx="5328592" cy="792088"/>
            </a:xfrm>
            <a:prstGeom prst="rect">
              <a:avLst/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&lt;p&gt; </a:t>
              </a: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Первый параграф</a:t>
              </a: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&lt;/p&gt;</a:t>
              </a:r>
              <a:endParaRPr b="1" i="0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228784" y="3563724"/>
              <a:ext cx="1563248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Элемент  p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83" name="Google Shape;183;p8"/>
            <p:cNvCxnSpPr>
              <a:stCxn id="182" idx="3"/>
              <a:endCxn id="181" idx="1"/>
            </p:cNvCxnSpPr>
            <p:nvPr/>
          </p:nvCxnSpPr>
          <p:spPr>
            <a:xfrm>
              <a:off x="1792032" y="3748390"/>
              <a:ext cx="1555800" cy="4500"/>
            </a:xfrm>
            <a:prstGeom prst="straightConnector1">
              <a:avLst/>
            </a:prstGeom>
            <a:noFill/>
            <a:ln cap="flat" cmpd="thickThin" w="550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</p:cxnSp>
      </p:grpSp>
      <p:grpSp>
        <p:nvGrpSpPr>
          <p:cNvPr id="184" name="Google Shape;184;p8"/>
          <p:cNvGrpSpPr/>
          <p:nvPr/>
        </p:nvGrpSpPr>
        <p:grpSpPr>
          <a:xfrm>
            <a:off x="228784" y="5445224"/>
            <a:ext cx="8447672" cy="1296144"/>
            <a:chOff x="228784" y="3356992"/>
            <a:chExt cx="8447672" cy="1296144"/>
          </a:xfrm>
        </p:grpSpPr>
        <p:sp>
          <p:nvSpPr>
            <p:cNvPr id="185" name="Google Shape;185;p8"/>
            <p:cNvSpPr/>
            <p:nvPr/>
          </p:nvSpPr>
          <p:spPr>
            <a:xfrm>
              <a:off x="3347864" y="3356992"/>
              <a:ext cx="5328592" cy="1296144"/>
            </a:xfrm>
            <a:prstGeom prst="rect">
              <a:avLst/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</a:t>
              </a:r>
              <a:r>
                <a:rPr b="1" i="0" lang="ru-RU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&lt;p&gt;</a:t>
              </a: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Первый параграф</a:t>
              </a:r>
              <a:r>
                <a:rPr b="1" i="0" lang="ru-RU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&lt;/p&gt;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</a:t>
              </a:r>
              <a:r>
                <a:rPr b="1" i="0" lang="ru-RU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&lt;p&gt;</a:t>
              </a: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Второй параграф</a:t>
              </a:r>
              <a:r>
                <a:rPr b="1" i="0" lang="ru-RU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&lt;/p&gt;</a:t>
              </a:r>
              <a:endParaRPr b="1" i="0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&lt;/div&gt;</a:t>
              </a:r>
              <a:endParaRPr b="1" i="0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228784" y="3820398"/>
              <a:ext cx="1838965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Элемент  div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87" name="Google Shape;187;p8"/>
            <p:cNvCxnSpPr>
              <a:stCxn id="186" idx="3"/>
              <a:endCxn id="185" idx="1"/>
            </p:cNvCxnSpPr>
            <p:nvPr/>
          </p:nvCxnSpPr>
          <p:spPr>
            <a:xfrm>
              <a:off x="2067749" y="4005064"/>
              <a:ext cx="1280100" cy="0"/>
            </a:xfrm>
            <a:prstGeom prst="straightConnector1">
              <a:avLst/>
            </a:prstGeom>
            <a:noFill/>
            <a:ln cap="flat" cmpd="thickThin" w="550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1259632" y="3429000"/>
            <a:ext cx="7781151" cy="2880320"/>
          </a:xfrm>
          <a:prstGeom prst="rect">
            <a:avLst/>
          </a:prstGeom>
          <a:solidFill>
            <a:srgbClr val="FFFF0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259632" y="1547500"/>
            <a:ext cx="7781151" cy="1881500"/>
          </a:xfrm>
          <a:prstGeom prst="rect">
            <a:avLst/>
          </a:prstGeom>
          <a:solidFill>
            <a:srgbClr val="92D05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107504" y="12687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D0F1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5" name="Google Shape;195;p9"/>
          <p:cNvGrpSpPr/>
          <p:nvPr/>
        </p:nvGrpSpPr>
        <p:grpSpPr>
          <a:xfrm>
            <a:off x="35496" y="1268760"/>
            <a:ext cx="9001000" cy="5328592"/>
            <a:chOff x="35496" y="476672"/>
            <a:chExt cx="9001000" cy="5328592"/>
          </a:xfrm>
        </p:grpSpPr>
        <p:sp>
          <p:nvSpPr>
            <p:cNvPr id="196" name="Google Shape;196;p9"/>
            <p:cNvSpPr txBox="1"/>
            <p:nvPr/>
          </p:nvSpPr>
          <p:spPr>
            <a:xfrm>
              <a:off x="107504" y="476672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&lt;html&gt;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35496" y="5435932"/>
              <a:ext cx="11833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ru-RU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&lt;/html&gt;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98" name="Google Shape;198;p9"/>
            <p:cNvGrpSpPr/>
            <p:nvPr/>
          </p:nvGrpSpPr>
          <p:grpSpPr>
            <a:xfrm>
              <a:off x="1187624" y="755412"/>
              <a:ext cx="7848872" cy="4771112"/>
              <a:chOff x="1187624" y="755412"/>
              <a:chExt cx="7848872" cy="4771112"/>
            </a:xfrm>
          </p:grpSpPr>
          <p:sp>
            <p:nvSpPr>
              <p:cNvPr id="199" name="Google Shape;199;p9"/>
              <p:cNvSpPr txBox="1"/>
              <p:nvPr/>
            </p:nvSpPr>
            <p:spPr>
              <a:xfrm>
                <a:off x="1187624" y="755412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ru-RU" sz="1800" u="none" cap="none" strike="noStrike">
                    <a:solidFill>
                      <a:srgbClr val="0070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0" name="Google Shape;200;p9"/>
              <p:cNvSpPr txBox="1"/>
              <p:nvPr/>
            </p:nvSpPr>
            <p:spPr>
              <a:xfrm>
                <a:off x="1244580" y="2267580"/>
                <a:ext cx="11496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ru-RU" sz="1800" u="none" cap="none" strike="noStrike">
                    <a:solidFill>
                      <a:srgbClr val="0070C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800" u="none" cap="none" strike="noStrike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1" name="Google Shape;201;p9"/>
              <p:cNvSpPr txBox="1"/>
              <p:nvPr/>
            </p:nvSpPr>
            <p:spPr>
              <a:xfrm>
                <a:off x="1244580" y="2627620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800" u="none" cap="none" strike="noStrike">
                  <a:solidFill>
                    <a:srgbClr val="6D0F1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2" name="Google Shape;202;p9"/>
              <p:cNvSpPr txBox="1"/>
              <p:nvPr/>
            </p:nvSpPr>
            <p:spPr>
              <a:xfrm>
                <a:off x="1236565" y="5157192"/>
                <a:ext cx="11496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800" u="none" cap="none" strike="noStrike">
                  <a:solidFill>
                    <a:srgbClr val="6D0F1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3" name="Google Shape;203;p9"/>
              <p:cNvSpPr txBox="1"/>
              <p:nvPr/>
            </p:nvSpPr>
            <p:spPr>
              <a:xfrm>
                <a:off x="1942909" y="908720"/>
                <a:ext cx="48718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ru-RU" sz="1800" u="none" cap="none" strike="noStrike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ru-RU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Название документа</a:t>
                </a:r>
                <a:r>
                  <a:rPr b="1" i="0" lang="ru-RU" sz="1800" u="none" cap="none" strike="noStrike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800" u="none" cap="none" strike="noStrike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123728" y="1254429"/>
                <a:ext cx="6912768" cy="710788"/>
              </a:xfrm>
              <a:prstGeom prst="rect">
                <a:avLst/>
              </a:prstGeom>
              <a:noFill/>
              <a:ln cap="flat" cmpd="thickThin" w="55000">
                <a:solidFill>
                  <a:srgbClr val="D2DE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Служебная информация (теги &lt;meta&gt;), описание стилей, подключение стилевых файлов, файлов JS  </a:t>
                </a:r>
                <a:endParaRPr b="1" i="1" sz="1800" u="none" cap="none" strike="noStrike">
                  <a:solidFill>
                    <a:srgbClr val="6D0F1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123728" y="3078252"/>
                <a:ext cx="6912768" cy="1934924"/>
              </a:xfrm>
              <a:prstGeom prst="rect">
                <a:avLst/>
              </a:prstGeom>
              <a:noFill/>
              <a:ln cap="flat" cmpd="thickThin" w="55000">
                <a:solidFill>
                  <a:srgbClr val="D2DE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Содержимое HTML документа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 теги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 JS код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 текст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 изображения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 медиа файлы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1" lang="ru-RU" sz="1800" u="none" cap="none" strike="noStrike">
                    <a:solidFill>
                      <a:srgbClr val="6D0F1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и т.д.</a:t>
                </a:r>
                <a:endParaRPr b="1" i="1" sz="1800" u="none" cap="none" strike="noStrike">
                  <a:solidFill>
                    <a:srgbClr val="6D0F1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06" name="Google Shape;206;p9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документ должен иметь  3 обязательных элемента 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Один корневой элемент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… 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Два  раздела  - 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&lt;head&gt;…&lt;/head&gt;  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&lt;body&gt;…&lt;/body&gt;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2010-11-04T13:16:08Z</dcterms:created>
  <dc:creator>roman</dc:creator>
</cp:coreProperties>
</file>