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  <p:sldId id="266" r:id="rId12"/>
    <p:sldId id="267" r:id="rId13"/>
    <p:sldId id="269" r:id="rId14"/>
    <p:sldId id="268" r:id="rId15"/>
    <p:sldId id="273" r:id="rId16"/>
    <p:sldId id="272" r:id="rId17"/>
    <p:sldId id="271" r:id="rId18"/>
    <p:sldId id="270" r:id="rId19"/>
    <p:sldId id="275" r:id="rId20"/>
    <p:sldId id="274" r:id="rId21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3"/>
    <p:restoredTop sz="94665"/>
  </p:normalViewPr>
  <p:slideViewPr>
    <p:cSldViewPr snapToGrid="0">
      <p:cViewPr>
        <p:scale>
          <a:sx n="114" d="100"/>
          <a:sy n="114" d="100"/>
        </p:scale>
        <p:origin x="-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7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5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4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9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9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8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7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rful waves of different shades of blue and pink&#10;&#10;AI-generated content may be incorrect.">
            <a:extLst>
              <a:ext uri="{FF2B5EF4-FFF2-40B4-BE49-F238E27FC236}">
                <a16:creationId xmlns:a16="http://schemas.microsoft.com/office/drawing/2014/main" id="{62C2C823-1CE7-4974-CA99-FEBC138AC5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292" r="8819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D47D30-38D8-B651-1620-73ED3F5F6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0949200" cy="3039408"/>
          </a:xfrm>
        </p:spPr>
        <p:txBody>
          <a:bodyPr anchor="t">
            <a:normAutofit fontScale="90000"/>
          </a:bodyPr>
          <a:lstStyle/>
          <a:p>
            <a:r>
              <a:rPr lang="en-GB" dirty="0" err="1"/>
              <a:t>Anticipez</a:t>
            </a:r>
            <a:r>
              <a:rPr lang="en-GB" dirty="0"/>
              <a:t> les </a:t>
            </a:r>
            <a:r>
              <a:rPr lang="en-GB" dirty="0" err="1"/>
              <a:t>besoins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consommations</a:t>
            </a:r>
            <a:r>
              <a:rPr lang="en-GB" dirty="0"/>
              <a:t> de </a:t>
            </a:r>
            <a:r>
              <a:rPr lang="en-GB" dirty="0" err="1"/>
              <a:t>bâtiments</a:t>
            </a:r>
            <a:br>
              <a:rPr lang="en-GB" dirty="0"/>
            </a:br>
            <a:r>
              <a:rPr lang="en-GB" dirty="0"/>
              <a:t>                          </a:t>
            </a:r>
            <a:r>
              <a:rPr lang="en-GB" sz="3100" dirty="0" err="1"/>
              <a:t>Présentation</a:t>
            </a:r>
            <a:r>
              <a:rPr lang="en-GB" sz="3100" dirty="0"/>
              <a:t> du </a:t>
            </a:r>
            <a:r>
              <a:rPr lang="en-GB" sz="3100" dirty="0" err="1"/>
              <a:t>projets</a:t>
            </a:r>
            <a:br>
              <a:rPr lang="en-GB" dirty="0"/>
            </a:br>
            <a:endParaRPr lang="en-FR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F018F-9ABA-BE23-0A7D-57FB61568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8" y="5424616"/>
            <a:ext cx="5040785" cy="454976"/>
          </a:xfrm>
        </p:spPr>
        <p:txBody>
          <a:bodyPr anchor="b">
            <a:normAutofit/>
          </a:bodyPr>
          <a:lstStyle/>
          <a:p>
            <a:r>
              <a:rPr lang="en-GB" dirty="0"/>
              <a:t>BARREAU Valérian 22/09/2025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3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ADA3-A4FA-3C38-7E36-B8ACA4B1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dirty="0" err="1">
                <a:solidFill>
                  <a:schemeClr val="bg1"/>
                </a:solidFill>
              </a:rPr>
              <a:t>Comparaison</a:t>
            </a:r>
            <a:r>
              <a:rPr lang="en-GB" sz="2800" dirty="0">
                <a:solidFill>
                  <a:schemeClr val="bg1"/>
                </a:solidFill>
              </a:rPr>
              <a:t> des </a:t>
            </a:r>
            <a:r>
              <a:rPr lang="en-GB" sz="2800" dirty="0" err="1">
                <a:solidFill>
                  <a:schemeClr val="bg1"/>
                </a:solidFill>
              </a:rPr>
              <a:t>modèles</a:t>
            </a:r>
            <a:r>
              <a:rPr lang="en-GB" sz="2800" dirty="0">
                <a:solidFill>
                  <a:schemeClr val="bg1"/>
                </a:solidFill>
              </a:rPr>
              <a:t> de regression </a:t>
            </a:r>
            <a:br>
              <a:rPr lang="en-GB" sz="2800" dirty="0">
                <a:solidFill>
                  <a:schemeClr val="bg1"/>
                </a:solidFill>
              </a:rPr>
            </a:br>
            <a:r>
              <a:rPr lang="en-GB" sz="2800" dirty="0">
                <a:solidFill>
                  <a:schemeClr val="bg1"/>
                </a:solidFill>
              </a:rPr>
              <a:t>pour la </a:t>
            </a:r>
            <a:r>
              <a:rPr lang="en-GB" sz="2800" dirty="0" err="1">
                <a:solidFill>
                  <a:schemeClr val="bg1"/>
                </a:solidFill>
              </a:rPr>
              <a:t>consommation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d’énergétique</a:t>
            </a:r>
            <a:br>
              <a:rPr lang="en-GB" dirty="0">
                <a:solidFill>
                  <a:schemeClr val="bg1"/>
                </a:solidFill>
              </a:rPr>
            </a:b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3F87-A796-0659-6067-6A582F71E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Pour </a:t>
            </a:r>
            <a:r>
              <a:rPr lang="en-GB" dirty="0" err="1">
                <a:solidFill>
                  <a:schemeClr val="bg1"/>
                </a:solidFill>
              </a:rPr>
              <a:t>prédire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consommation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énergétique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bâtiments</a:t>
            </a:r>
            <a:r>
              <a:rPr lang="en-GB" dirty="0">
                <a:solidFill>
                  <a:schemeClr val="bg1"/>
                </a:solidFill>
              </a:rPr>
              <a:t> non </a:t>
            </a:r>
            <a:r>
              <a:rPr lang="en-GB" dirty="0" err="1">
                <a:solidFill>
                  <a:schemeClr val="bg1"/>
                </a:solidFill>
              </a:rPr>
              <a:t>résidentiels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testé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plusieurs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modèles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régression</a:t>
            </a:r>
            <a:r>
              <a:rPr lang="en-GB" dirty="0">
                <a:solidFill>
                  <a:schemeClr val="bg1"/>
                </a:solidFill>
              </a:rPr>
              <a:t> : </a:t>
            </a:r>
            <a:r>
              <a:rPr lang="en-GB" b="1" dirty="0">
                <a:solidFill>
                  <a:schemeClr val="bg1"/>
                </a:solidFill>
              </a:rPr>
              <a:t>Ridge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b="1" dirty="0">
                <a:solidFill>
                  <a:schemeClr val="bg1"/>
                </a:solidFill>
              </a:rPr>
              <a:t>Lasso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b="1" dirty="0" err="1">
                <a:solidFill>
                  <a:schemeClr val="bg1"/>
                </a:solidFill>
              </a:rPr>
              <a:t>ElasticNet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b="1" dirty="0" err="1">
                <a:solidFill>
                  <a:schemeClr val="bg1"/>
                </a:solidFill>
              </a:rPr>
              <a:t>RandomForest</a:t>
            </a:r>
            <a:r>
              <a:rPr lang="en-GB" dirty="0">
                <a:solidFill>
                  <a:schemeClr val="bg1"/>
                </a:solidFill>
              </a:rPr>
              <a:t> et un </a:t>
            </a:r>
            <a:r>
              <a:rPr lang="en-GB" dirty="0" err="1">
                <a:solidFill>
                  <a:schemeClr val="bg1"/>
                </a:solidFill>
              </a:rPr>
              <a:t>modèle</a:t>
            </a:r>
            <a:r>
              <a:rPr lang="en-GB" dirty="0">
                <a:solidFill>
                  <a:schemeClr val="bg1"/>
                </a:solidFill>
              </a:rPr>
              <a:t> de base (</a:t>
            </a:r>
            <a:r>
              <a:rPr lang="en-GB" i="1" dirty="0">
                <a:solidFill>
                  <a:schemeClr val="bg1"/>
                </a:solidFill>
              </a:rPr>
              <a:t>Dummy</a:t>
            </a:r>
            <a:r>
              <a:rPr lang="en-GB" dirty="0">
                <a:solidFill>
                  <a:schemeClr val="bg1"/>
                </a:solidFill>
              </a:rPr>
              <a:t>). </a:t>
            </a:r>
            <a:r>
              <a:rPr lang="en-GB" dirty="0" err="1">
                <a:solidFill>
                  <a:schemeClr val="bg1"/>
                </a:solidFill>
              </a:rPr>
              <a:t>Chaque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modèle</a:t>
            </a:r>
            <a:r>
              <a:rPr lang="en-GB" dirty="0">
                <a:solidFill>
                  <a:schemeClr val="bg1"/>
                </a:solidFill>
              </a:rPr>
              <a:t> a </a:t>
            </a:r>
            <a:r>
              <a:rPr lang="en-GB" dirty="0" err="1">
                <a:solidFill>
                  <a:schemeClr val="bg1"/>
                </a:solidFill>
              </a:rPr>
              <a:t>été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évalué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selon</a:t>
            </a:r>
            <a:r>
              <a:rPr lang="en-GB" dirty="0">
                <a:solidFill>
                  <a:schemeClr val="bg1"/>
                </a:solidFill>
              </a:rPr>
              <a:t> deux </a:t>
            </a:r>
            <a:r>
              <a:rPr lang="en-GB" dirty="0" err="1">
                <a:solidFill>
                  <a:schemeClr val="bg1"/>
                </a:solidFill>
              </a:rPr>
              <a:t>critères</a:t>
            </a:r>
            <a:r>
              <a:rPr lang="en-GB" dirty="0">
                <a:solidFill>
                  <a:schemeClr val="bg1"/>
                </a:solidFill>
              </a:rPr>
              <a:t> :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R²</a:t>
            </a:r>
            <a:r>
              <a:rPr lang="en-GB" dirty="0">
                <a:solidFill>
                  <a:schemeClr val="bg1"/>
                </a:solidFill>
              </a:rPr>
              <a:t> : plus il </a:t>
            </a:r>
            <a:r>
              <a:rPr lang="en-GB" dirty="0" err="1">
                <a:solidFill>
                  <a:schemeClr val="bg1"/>
                </a:solidFill>
              </a:rPr>
              <a:t>est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élevé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mieux</a:t>
            </a:r>
            <a:r>
              <a:rPr lang="en-GB" dirty="0">
                <a:solidFill>
                  <a:schemeClr val="bg1"/>
                </a:solidFill>
              </a:rPr>
              <a:t> le </a:t>
            </a:r>
            <a:r>
              <a:rPr lang="en-GB" dirty="0" err="1">
                <a:solidFill>
                  <a:schemeClr val="bg1"/>
                </a:solidFill>
              </a:rPr>
              <a:t>modèle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explique</a:t>
            </a:r>
            <a:r>
              <a:rPr lang="en-GB" dirty="0">
                <a:solidFill>
                  <a:schemeClr val="bg1"/>
                </a:solidFill>
              </a:rPr>
              <a:t> la variance des données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MSE (Mean Squared Error)</a:t>
            </a:r>
            <a:r>
              <a:rPr lang="en-GB" dirty="0">
                <a:solidFill>
                  <a:schemeClr val="bg1"/>
                </a:solidFill>
              </a:rPr>
              <a:t> : plus il </a:t>
            </a:r>
            <a:r>
              <a:rPr lang="en-GB" dirty="0" err="1">
                <a:solidFill>
                  <a:schemeClr val="bg1"/>
                </a:solidFill>
              </a:rPr>
              <a:t>est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faible</a:t>
            </a:r>
            <a:r>
              <a:rPr lang="en-GB" dirty="0">
                <a:solidFill>
                  <a:schemeClr val="bg1"/>
                </a:solidFill>
              </a:rPr>
              <a:t>, plus les </a:t>
            </a:r>
            <a:r>
              <a:rPr lang="en-GB" dirty="0" err="1">
                <a:solidFill>
                  <a:schemeClr val="bg1"/>
                </a:solidFill>
              </a:rPr>
              <a:t>prédictions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sont</a:t>
            </a:r>
            <a:r>
              <a:rPr lang="en-GB" dirty="0">
                <a:solidFill>
                  <a:schemeClr val="bg1"/>
                </a:solidFill>
              </a:rPr>
              <a:t> précises</a:t>
            </a:r>
          </a:p>
          <a:p>
            <a:pPr marL="0" indent="0">
              <a:buNone/>
            </a:pPr>
            <a:r>
              <a:rPr lang="en-FR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Les </a:t>
            </a:r>
            <a:r>
              <a:rPr lang="en-GB" dirty="0" err="1">
                <a:solidFill>
                  <a:schemeClr val="bg1"/>
                </a:solidFill>
              </a:rPr>
              <a:t>meilleurs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résultats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été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obtenus</a:t>
            </a:r>
            <a:r>
              <a:rPr lang="en-GB" dirty="0">
                <a:solidFill>
                  <a:schemeClr val="bg1"/>
                </a:solidFill>
              </a:rPr>
              <a:t> avec le </a:t>
            </a:r>
            <a:r>
              <a:rPr lang="en-GB" dirty="0" err="1">
                <a:solidFill>
                  <a:schemeClr val="bg1"/>
                </a:solidFill>
              </a:rPr>
              <a:t>modèle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Lasso</a:t>
            </a:r>
            <a:r>
              <a:rPr lang="en-GB" dirty="0">
                <a:solidFill>
                  <a:schemeClr val="bg1"/>
                </a:solidFill>
              </a:rPr>
              <a:t>, qui </a:t>
            </a:r>
            <a:r>
              <a:rPr lang="en-GB" dirty="0" err="1">
                <a:solidFill>
                  <a:schemeClr val="bg1"/>
                </a:solidFill>
              </a:rPr>
              <a:t>présente</a:t>
            </a:r>
            <a:r>
              <a:rPr lang="en-GB" dirty="0">
                <a:solidFill>
                  <a:schemeClr val="bg1"/>
                </a:solidFill>
              </a:rPr>
              <a:t> le </a:t>
            </a:r>
            <a:r>
              <a:rPr lang="en-GB" b="1" dirty="0" err="1">
                <a:solidFill>
                  <a:schemeClr val="bg1"/>
                </a:solidFill>
              </a:rPr>
              <a:t>meilleur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compromis</a:t>
            </a:r>
            <a:r>
              <a:rPr lang="en-GB" b="1" dirty="0">
                <a:solidFill>
                  <a:schemeClr val="bg1"/>
                </a:solidFill>
              </a:rPr>
              <a:t> entre </a:t>
            </a:r>
            <a:r>
              <a:rPr lang="en-GB" b="1" dirty="0" err="1">
                <a:solidFill>
                  <a:schemeClr val="bg1"/>
                </a:solidFill>
              </a:rPr>
              <a:t>précision</a:t>
            </a:r>
            <a:r>
              <a:rPr lang="en-GB" b="1" dirty="0">
                <a:solidFill>
                  <a:schemeClr val="bg1"/>
                </a:solidFill>
              </a:rPr>
              <a:t> et </a:t>
            </a:r>
            <a:r>
              <a:rPr lang="en-GB" b="1" dirty="0" err="1">
                <a:solidFill>
                  <a:schemeClr val="bg1"/>
                </a:solidFill>
              </a:rPr>
              <a:t>robustesse</a:t>
            </a:r>
            <a:r>
              <a:rPr lang="en-GB" dirty="0">
                <a:solidFill>
                  <a:schemeClr val="bg1"/>
                </a:solidFill>
              </a:rPr>
              <a:t>, avec un R² de 0.52 et un MSE </a:t>
            </a:r>
            <a:r>
              <a:rPr lang="en-GB" dirty="0" err="1">
                <a:solidFill>
                  <a:schemeClr val="bg1"/>
                </a:solidFill>
              </a:rPr>
              <a:t>inférieur</a:t>
            </a:r>
            <a:r>
              <a:rPr lang="en-GB" dirty="0">
                <a:solidFill>
                  <a:schemeClr val="bg1"/>
                </a:solidFill>
              </a:rPr>
              <a:t> à </a:t>
            </a:r>
            <a:r>
              <a:rPr lang="en-GB" dirty="0" err="1">
                <a:solidFill>
                  <a:schemeClr val="bg1"/>
                </a:solidFill>
              </a:rPr>
              <a:t>celui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autres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modèles</a:t>
            </a:r>
            <a:r>
              <a:rPr lang="en-GB" dirty="0">
                <a:solidFill>
                  <a:schemeClr val="bg1"/>
                </a:solidFill>
              </a:rPr>
              <a:t>. Le </a:t>
            </a:r>
            <a:r>
              <a:rPr lang="en-GB" dirty="0" err="1">
                <a:solidFill>
                  <a:schemeClr val="bg1"/>
                </a:solidFill>
              </a:rPr>
              <a:t>modèle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Dummy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utilisé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comme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référence</a:t>
            </a:r>
            <a:r>
              <a:rPr lang="en-GB" dirty="0">
                <a:solidFill>
                  <a:schemeClr val="bg1"/>
                </a:solidFill>
              </a:rPr>
              <a:t>, montre des performances très </a:t>
            </a:r>
            <a:r>
              <a:rPr lang="en-GB" dirty="0" err="1">
                <a:solidFill>
                  <a:schemeClr val="bg1"/>
                </a:solidFill>
              </a:rPr>
              <a:t>faibles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confirmant</a:t>
            </a:r>
            <a:r>
              <a:rPr lang="en-GB" dirty="0">
                <a:solidFill>
                  <a:schemeClr val="bg1"/>
                </a:solidFill>
              </a:rPr>
              <a:t> la pertinence des </a:t>
            </a:r>
            <a:r>
              <a:rPr lang="en-GB" dirty="0" err="1">
                <a:solidFill>
                  <a:schemeClr val="bg1"/>
                </a:solidFill>
              </a:rPr>
              <a:t>modèles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testés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87126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B408E-C2E7-773D-C16C-98CA619B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La </a:t>
            </a:r>
            <a:r>
              <a:rPr lang="en-GB" dirty="0" err="1">
                <a:solidFill>
                  <a:schemeClr val="bg1"/>
                </a:solidFill>
              </a:rPr>
              <a:t>consommation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énergétique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bâtiments</a:t>
            </a:r>
            <a:endParaRPr lang="en-FR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2DB9318-8340-BB08-96B4-E1041DFA4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813" y="4008087"/>
            <a:ext cx="2895600" cy="685800"/>
          </a:xfrm>
        </p:spPr>
      </p:pic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F03E8237-0BA1-F562-BB66-F2DB9F5CF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332" y="2596917"/>
            <a:ext cx="4999147" cy="37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18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F337-D3AA-F666-D361-6468B8E0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 err="1">
                <a:solidFill>
                  <a:schemeClr val="bg1"/>
                </a:solidFill>
              </a:rPr>
              <a:t>Comparaison</a:t>
            </a:r>
            <a:r>
              <a:rPr lang="en-GB" sz="3100" dirty="0">
                <a:solidFill>
                  <a:schemeClr val="bg1"/>
                </a:solidFill>
              </a:rPr>
              <a:t> des </a:t>
            </a:r>
            <a:r>
              <a:rPr lang="en-GB" sz="3100" dirty="0" err="1">
                <a:solidFill>
                  <a:schemeClr val="bg1"/>
                </a:solidFill>
              </a:rPr>
              <a:t>modèles</a:t>
            </a:r>
            <a:r>
              <a:rPr lang="en-GB" sz="3100" dirty="0">
                <a:solidFill>
                  <a:schemeClr val="bg1"/>
                </a:solidFill>
              </a:rPr>
              <a:t> pour les </a:t>
            </a:r>
            <a:r>
              <a:rPr lang="en-GB" sz="3100" dirty="0" err="1">
                <a:solidFill>
                  <a:schemeClr val="bg1"/>
                </a:solidFill>
              </a:rPr>
              <a:t>émissions</a:t>
            </a:r>
            <a:r>
              <a:rPr lang="en-GB" sz="3100" dirty="0">
                <a:solidFill>
                  <a:schemeClr val="bg1"/>
                </a:solidFill>
              </a:rPr>
              <a:t> de </a:t>
            </a:r>
            <a:br>
              <a:rPr lang="en-GB" sz="3100" dirty="0">
                <a:solidFill>
                  <a:schemeClr val="bg1"/>
                </a:solidFill>
              </a:rPr>
            </a:br>
            <a:r>
              <a:rPr lang="en-GB" sz="3100" dirty="0" err="1">
                <a:solidFill>
                  <a:schemeClr val="bg1"/>
                </a:solidFill>
              </a:rPr>
              <a:t>gaz</a:t>
            </a:r>
            <a:r>
              <a:rPr lang="en-GB" sz="3100" dirty="0">
                <a:solidFill>
                  <a:schemeClr val="bg1"/>
                </a:solidFill>
              </a:rPr>
              <a:t> à </a:t>
            </a:r>
            <a:r>
              <a:rPr lang="en-GB" sz="3100" dirty="0" err="1">
                <a:solidFill>
                  <a:schemeClr val="bg1"/>
                </a:solidFill>
              </a:rPr>
              <a:t>effet</a:t>
            </a:r>
            <a:r>
              <a:rPr lang="en-GB" sz="3100" dirty="0">
                <a:solidFill>
                  <a:schemeClr val="bg1"/>
                </a:solidFill>
              </a:rPr>
              <a:t> de serre</a:t>
            </a:r>
            <a:br>
              <a:rPr lang="en-GB" dirty="0">
                <a:solidFill>
                  <a:schemeClr val="bg1"/>
                </a:solidFill>
              </a:rPr>
            </a:b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93E45-9C16-1692-750B-D34FB285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Après </a:t>
            </a:r>
            <a:r>
              <a:rPr lang="en-GB" dirty="0" err="1">
                <a:solidFill>
                  <a:schemeClr val="bg1"/>
                </a:solidFill>
              </a:rPr>
              <a:t>avoir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modélisé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consommation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énergétique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répété</a:t>
            </a:r>
            <a:r>
              <a:rPr lang="en-GB" b="1" dirty="0">
                <a:solidFill>
                  <a:schemeClr val="bg1"/>
                </a:solidFill>
              </a:rPr>
              <a:t> la </a:t>
            </a:r>
            <a:r>
              <a:rPr lang="en-GB" b="1" dirty="0" err="1">
                <a:solidFill>
                  <a:schemeClr val="bg1"/>
                </a:solidFill>
              </a:rPr>
              <a:t>même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approche</a:t>
            </a:r>
            <a:r>
              <a:rPr lang="en-GB" dirty="0">
                <a:solidFill>
                  <a:schemeClr val="bg1"/>
                </a:solidFill>
              </a:rPr>
              <a:t> pour </a:t>
            </a:r>
            <a:r>
              <a:rPr lang="en-GB" dirty="0" err="1">
                <a:solidFill>
                  <a:schemeClr val="bg1"/>
                </a:solidFill>
              </a:rPr>
              <a:t>prédire</a:t>
            </a:r>
            <a:r>
              <a:rPr lang="en-GB" dirty="0">
                <a:solidFill>
                  <a:schemeClr val="bg1"/>
                </a:solidFill>
              </a:rPr>
              <a:t> les </a:t>
            </a:r>
            <a:r>
              <a:rPr lang="en-GB" i="1" dirty="0" err="1">
                <a:solidFill>
                  <a:schemeClr val="bg1"/>
                </a:solidFill>
              </a:rPr>
              <a:t>émissions</a:t>
            </a:r>
            <a:r>
              <a:rPr lang="en-GB" i="1" dirty="0">
                <a:solidFill>
                  <a:schemeClr val="bg1"/>
                </a:solidFill>
              </a:rPr>
              <a:t> de </a:t>
            </a:r>
            <a:r>
              <a:rPr lang="en-GB" i="1" dirty="0" err="1">
                <a:solidFill>
                  <a:schemeClr val="bg1"/>
                </a:solidFill>
              </a:rPr>
              <a:t>gaz</a:t>
            </a:r>
            <a:r>
              <a:rPr lang="en-GB" i="1" dirty="0">
                <a:solidFill>
                  <a:schemeClr val="bg1"/>
                </a:solidFill>
              </a:rPr>
              <a:t> à </a:t>
            </a:r>
            <a:r>
              <a:rPr lang="en-GB" i="1" dirty="0" err="1">
                <a:solidFill>
                  <a:schemeClr val="bg1"/>
                </a:solidFill>
              </a:rPr>
              <a:t>effet</a:t>
            </a:r>
            <a:r>
              <a:rPr lang="en-GB" i="1" dirty="0">
                <a:solidFill>
                  <a:schemeClr val="bg1"/>
                </a:solidFill>
              </a:rPr>
              <a:t> de serre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i="1" dirty="0" err="1">
                <a:solidFill>
                  <a:schemeClr val="bg1"/>
                </a:solidFill>
              </a:rPr>
              <a:t>TotalGHGEmissions</a:t>
            </a:r>
            <a:r>
              <a:rPr lang="en-GB" dirty="0">
                <a:solidFill>
                  <a:schemeClr val="bg1"/>
                </a:solidFill>
              </a:rPr>
              <a:t>).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testé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plusieurs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modèles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régression</a:t>
            </a:r>
            <a:r>
              <a:rPr lang="en-GB" dirty="0">
                <a:solidFill>
                  <a:schemeClr val="bg1"/>
                </a:solidFill>
              </a:rPr>
              <a:t> : </a:t>
            </a:r>
            <a:r>
              <a:rPr lang="en-GB" b="1" dirty="0">
                <a:solidFill>
                  <a:schemeClr val="bg1"/>
                </a:solidFill>
              </a:rPr>
              <a:t>Lasso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b="1" dirty="0">
                <a:solidFill>
                  <a:schemeClr val="bg1"/>
                </a:solidFill>
              </a:rPr>
              <a:t>Ridge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b="1" dirty="0" err="1">
                <a:solidFill>
                  <a:schemeClr val="bg1"/>
                </a:solidFill>
              </a:rPr>
              <a:t>ElasticNet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b="1" dirty="0" err="1">
                <a:solidFill>
                  <a:schemeClr val="bg1"/>
                </a:solidFill>
              </a:rPr>
              <a:t>RandomForest</a:t>
            </a:r>
            <a:r>
              <a:rPr lang="en-GB" dirty="0">
                <a:solidFill>
                  <a:schemeClr val="bg1"/>
                </a:solidFill>
              </a:rPr>
              <a:t> et un </a:t>
            </a:r>
            <a:r>
              <a:rPr lang="en-GB" dirty="0" err="1">
                <a:solidFill>
                  <a:schemeClr val="bg1"/>
                </a:solidFill>
              </a:rPr>
              <a:t>modèle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référence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i="1" dirty="0">
                <a:solidFill>
                  <a:schemeClr val="bg1"/>
                </a:solidFill>
              </a:rPr>
              <a:t>Dummy</a:t>
            </a:r>
            <a:r>
              <a:rPr lang="en-GB" dirty="0">
                <a:solidFill>
                  <a:schemeClr val="bg1"/>
                </a:solidFill>
              </a:rPr>
              <a:t>). Les performances </a:t>
            </a:r>
            <a:r>
              <a:rPr lang="en-GB" dirty="0" err="1">
                <a:solidFill>
                  <a:schemeClr val="bg1"/>
                </a:solidFill>
              </a:rPr>
              <a:t>ont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été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évaluées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selon</a:t>
            </a:r>
            <a:r>
              <a:rPr lang="en-GB" dirty="0">
                <a:solidFill>
                  <a:schemeClr val="bg1"/>
                </a:solidFill>
              </a:rPr>
              <a:t> le </a:t>
            </a:r>
            <a:r>
              <a:rPr lang="en-GB" b="1" dirty="0">
                <a:solidFill>
                  <a:schemeClr val="bg1"/>
                </a:solidFill>
              </a:rPr>
              <a:t>R²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dirty="0" err="1">
                <a:solidFill>
                  <a:schemeClr val="bg1"/>
                </a:solidFill>
              </a:rPr>
              <a:t>capacité</a:t>
            </a:r>
            <a:r>
              <a:rPr lang="en-GB" dirty="0">
                <a:solidFill>
                  <a:schemeClr val="bg1"/>
                </a:solidFill>
              </a:rPr>
              <a:t> à </a:t>
            </a:r>
            <a:r>
              <a:rPr lang="en-GB" dirty="0" err="1">
                <a:solidFill>
                  <a:schemeClr val="bg1"/>
                </a:solidFill>
              </a:rPr>
              <a:t>expliquer</a:t>
            </a:r>
            <a:r>
              <a:rPr lang="en-GB" dirty="0">
                <a:solidFill>
                  <a:schemeClr val="bg1"/>
                </a:solidFill>
              </a:rPr>
              <a:t> la variance) et le </a:t>
            </a:r>
            <a:r>
              <a:rPr lang="en-GB" b="1" dirty="0">
                <a:solidFill>
                  <a:schemeClr val="bg1"/>
                </a:solidFill>
              </a:rPr>
              <a:t>MSE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dirty="0" err="1">
                <a:solidFill>
                  <a:schemeClr val="bg1"/>
                </a:solidFill>
              </a:rPr>
              <a:t>précision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prédictions</a:t>
            </a:r>
            <a:r>
              <a:rPr lang="en-GB" dirty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Le </a:t>
            </a:r>
            <a:r>
              <a:rPr lang="en-GB" dirty="0" err="1">
                <a:solidFill>
                  <a:schemeClr val="bg1"/>
                </a:solidFill>
              </a:rPr>
              <a:t>modèle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RandomForest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s’est</a:t>
            </a:r>
            <a:r>
              <a:rPr lang="en-GB" dirty="0">
                <a:solidFill>
                  <a:schemeClr val="bg1"/>
                </a:solidFill>
              </a:rPr>
              <a:t> distingué par le </a:t>
            </a:r>
            <a:r>
              <a:rPr lang="en-GB" b="1" dirty="0" err="1">
                <a:solidFill>
                  <a:schemeClr val="bg1"/>
                </a:solidFill>
              </a:rPr>
              <a:t>meilleur</a:t>
            </a:r>
            <a:r>
              <a:rPr lang="en-GB" b="1" dirty="0">
                <a:solidFill>
                  <a:schemeClr val="bg1"/>
                </a:solidFill>
              </a:rPr>
              <a:t> score R²</a:t>
            </a:r>
            <a:r>
              <a:rPr lang="en-GB" dirty="0">
                <a:solidFill>
                  <a:schemeClr val="bg1"/>
                </a:solidFill>
              </a:rPr>
              <a:t> et le </a:t>
            </a:r>
            <a:r>
              <a:rPr lang="en-GB" b="1" dirty="0">
                <a:solidFill>
                  <a:schemeClr val="bg1"/>
                </a:solidFill>
              </a:rPr>
              <a:t>plus </a:t>
            </a:r>
            <a:r>
              <a:rPr lang="en-GB" b="1" dirty="0" err="1">
                <a:solidFill>
                  <a:schemeClr val="bg1"/>
                </a:solidFill>
              </a:rPr>
              <a:t>faible</a:t>
            </a:r>
            <a:r>
              <a:rPr lang="en-GB" b="1" dirty="0">
                <a:solidFill>
                  <a:schemeClr val="bg1"/>
                </a:solidFill>
              </a:rPr>
              <a:t> MSE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ce</a:t>
            </a:r>
            <a:r>
              <a:rPr lang="en-GB" dirty="0">
                <a:solidFill>
                  <a:schemeClr val="bg1"/>
                </a:solidFill>
              </a:rPr>
              <a:t> qui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fait le </a:t>
            </a:r>
            <a:r>
              <a:rPr lang="en-GB" dirty="0" err="1">
                <a:solidFill>
                  <a:schemeClr val="bg1"/>
                </a:solidFill>
              </a:rPr>
              <a:t>modèle</a:t>
            </a:r>
            <a:r>
              <a:rPr lang="en-GB" dirty="0">
                <a:solidFill>
                  <a:schemeClr val="bg1"/>
                </a:solidFill>
              </a:rPr>
              <a:t> le plus performant pour </a:t>
            </a:r>
            <a:r>
              <a:rPr lang="en-GB" dirty="0" err="1">
                <a:solidFill>
                  <a:schemeClr val="bg1"/>
                </a:solidFill>
              </a:rPr>
              <a:t>cette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tâche</a:t>
            </a:r>
            <a:r>
              <a:rPr lang="en-GB" dirty="0">
                <a:solidFill>
                  <a:schemeClr val="bg1"/>
                </a:solidFill>
              </a:rPr>
              <a:t>. Les </a:t>
            </a:r>
            <a:r>
              <a:rPr lang="en-GB" dirty="0" err="1">
                <a:solidFill>
                  <a:schemeClr val="bg1"/>
                </a:solidFill>
              </a:rPr>
              <a:t>autres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modèles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linéaires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montré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résultats</a:t>
            </a:r>
            <a:r>
              <a:rPr lang="en-GB" dirty="0">
                <a:solidFill>
                  <a:schemeClr val="bg1"/>
                </a:solidFill>
              </a:rPr>
              <a:t> plus </a:t>
            </a:r>
            <a:r>
              <a:rPr lang="en-GB" dirty="0" err="1">
                <a:solidFill>
                  <a:schemeClr val="bg1"/>
                </a:solidFill>
              </a:rPr>
              <a:t>modestes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tandis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que</a:t>
            </a:r>
            <a:r>
              <a:rPr lang="en-GB" dirty="0">
                <a:solidFill>
                  <a:schemeClr val="bg1"/>
                </a:solidFill>
              </a:rPr>
              <a:t> le </a:t>
            </a:r>
            <a:r>
              <a:rPr lang="en-GB" dirty="0" err="1">
                <a:solidFill>
                  <a:schemeClr val="bg1"/>
                </a:solidFill>
              </a:rPr>
              <a:t>modèle</a:t>
            </a:r>
            <a:r>
              <a:rPr lang="en-GB" dirty="0">
                <a:solidFill>
                  <a:schemeClr val="bg1"/>
                </a:solidFill>
              </a:rPr>
              <a:t> Dummy </a:t>
            </a:r>
            <a:r>
              <a:rPr lang="en-GB" dirty="0" err="1">
                <a:solidFill>
                  <a:schemeClr val="bg1"/>
                </a:solidFill>
              </a:rPr>
              <a:t>confirme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leur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valeur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ajoutée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servant de base comparative.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93199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B4A3-38DC-509A-60C4-DFBE9D84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Les </a:t>
            </a:r>
            <a:r>
              <a:rPr lang="en-GB" i="1" dirty="0" err="1">
                <a:solidFill>
                  <a:schemeClr val="bg1"/>
                </a:solidFill>
              </a:rPr>
              <a:t>émissions</a:t>
            </a:r>
            <a:r>
              <a:rPr lang="en-GB" i="1" dirty="0">
                <a:solidFill>
                  <a:schemeClr val="bg1"/>
                </a:solidFill>
              </a:rPr>
              <a:t> de </a:t>
            </a:r>
            <a:r>
              <a:rPr lang="en-GB" i="1" dirty="0" err="1">
                <a:solidFill>
                  <a:schemeClr val="bg1"/>
                </a:solidFill>
              </a:rPr>
              <a:t>gaz</a:t>
            </a:r>
            <a:r>
              <a:rPr lang="en-GB" i="1" dirty="0">
                <a:solidFill>
                  <a:schemeClr val="bg1"/>
                </a:solidFill>
              </a:rPr>
              <a:t> à </a:t>
            </a:r>
            <a:r>
              <a:rPr lang="en-GB" i="1" dirty="0" err="1">
                <a:solidFill>
                  <a:schemeClr val="bg1"/>
                </a:solidFill>
              </a:rPr>
              <a:t>effet</a:t>
            </a:r>
            <a:r>
              <a:rPr lang="en-GB" i="1" dirty="0">
                <a:solidFill>
                  <a:schemeClr val="bg1"/>
                </a:solidFill>
              </a:rPr>
              <a:t> de serre</a:t>
            </a:r>
            <a:endParaRPr lang="en-FR" dirty="0"/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0A0CF83D-10CD-D183-C1ED-49820D351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8196" y="1919667"/>
            <a:ext cx="5377418" cy="4606529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33CB61-20D5-685B-01E7-A541614E9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86" y="3387835"/>
            <a:ext cx="3650940" cy="102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6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C620-8EDE-D003-3752-AFE2C3E0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Feature Engineering </a:t>
            </a:r>
            <a:r>
              <a:rPr lang="en-GB" dirty="0" err="1">
                <a:solidFill>
                  <a:schemeClr val="bg1"/>
                </a:solidFill>
              </a:rPr>
              <a:t>avancé</a:t>
            </a:r>
            <a:br>
              <a:rPr lang="en-GB" dirty="0">
                <a:solidFill>
                  <a:schemeClr val="bg1"/>
                </a:solidFill>
              </a:rPr>
            </a:b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E7C2-4A1C-2152-24E6-18689D936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Afin </a:t>
            </a:r>
            <a:r>
              <a:rPr lang="en-GB" dirty="0" err="1">
                <a:solidFill>
                  <a:schemeClr val="bg1"/>
                </a:solidFill>
              </a:rPr>
              <a:t>d’améliorer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qualité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prédictive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mes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modèles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réalisé</a:t>
            </a:r>
            <a:r>
              <a:rPr lang="en-GB" dirty="0">
                <a:solidFill>
                  <a:schemeClr val="bg1"/>
                </a:solidFill>
              </a:rPr>
              <a:t> un </a:t>
            </a:r>
            <a:r>
              <a:rPr lang="en-GB" b="1" dirty="0">
                <a:solidFill>
                  <a:schemeClr val="bg1"/>
                </a:solidFill>
              </a:rPr>
              <a:t>travail </a:t>
            </a:r>
            <a:r>
              <a:rPr lang="en-GB" b="1" dirty="0" err="1">
                <a:solidFill>
                  <a:schemeClr val="bg1"/>
                </a:solidFill>
              </a:rPr>
              <a:t>approfondi</a:t>
            </a:r>
            <a:r>
              <a:rPr lang="en-GB" b="1" dirty="0">
                <a:solidFill>
                  <a:schemeClr val="bg1"/>
                </a:solidFill>
              </a:rPr>
              <a:t> de feature engineering</a:t>
            </a:r>
            <a:r>
              <a:rPr lang="en-GB" dirty="0">
                <a:solidFill>
                  <a:schemeClr val="bg1"/>
                </a:solidFill>
              </a:rPr>
              <a:t>.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commencé</a:t>
            </a:r>
            <a:r>
              <a:rPr lang="en-GB" dirty="0">
                <a:solidFill>
                  <a:schemeClr val="bg1"/>
                </a:solidFill>
              </a:rPr>
              <a:t> par </a:t>
            </a:r>
            <a:r>
              <a:rPr lang="en-GB" dirty="0" err="1">
                <a:solidFill>
                  <a:schemeClr val="bg1"/>
                </a:solidFill>
              </a:rPr>
              <a:t>nettoyer</a:t>
            </a:r>
            <a:r>
              <a:rPr lang="en-GB" dirty="0">
                <a:solidFill>
                  <a:schemeClr val="bg1"/>
                </a:solidFill>
              </a:rPr>
              <a:t> les variables </a:t>
            </a:r>
            <a:r>
              <a:rPr lang="en-GB" dirty="0" err="1">
                <a:solidFill>
                  <a:schemeClr val="bg1"/>
                </a:solidFill>
              </a:rPr>
              <a:t>catégorielles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liées</a:t>
            </a:r>
            <a:r>
              <a:rPr lang="en-GB" dirty="0">
                <a:solidFill>
                  <a:schemeClr val="bg1"/>
                </a:solidFill>
              </a:rPr>
              <a:t> aux types de </a:t>
            </a:r>
            <a:r>
              <a:rPr lang="en-GB" dirty="0" err="1">
                <a:solidFill>
                  <a:schemeClr val="bg1"/>
                </a:solidFill>
              </a:rPr>
              <a:t>propriétés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i="1" dirty="0" err="1">
                <a:solidFill>
                  <a:schemeClr val="bg1"/>
                </a:solidFill>
              </a:rPr>
              <a:t>LargestPropertyTypeType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i="1" dirty="0" err="1">
                <a:solidFill>
                  <a:schemeClr val="bg1"/>
                </a:solidFill>
              </a:rPr>
              <a:t>SecondLargestPropertyTypeType</a:t>
            </a:r>
            <a:r>
              <a:rPr lang="en-GB" dirty="0">
                <a:solidFill>
                  <a:schemeClr val="bg1"/>
                </a:solidFill>
              </a:rPr>
              <a:t>, etc.)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harmonisant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leur</a:t>
            </a:r>
            <a:r>
              <a:rPr lang="en-GB" dirty="0">
                <a:solidFill>
                  <a:schemeClr val="bg1"/>
                </a:solidFill>
              </a:rPr>
              <a:t> format (suppression des </a:t>
            </a:r>
            <a:r>
              <a:rPr lang="en-GB" dirty="0" err="1">
                <a:solidFill>
                  <a:schemeClr val="bg1"/>
                </a:solidFill>
              </a:rPr>
              <a:t>espaces</a:t>
            </a:r>
            <a:r>
              <a:rPr lang="en-GB" dirty="0">
                <a:solidFill>
                  <a:schemeClr val="bg1"/>
                </a:solidFill>
              </a:rPr>
              <a:t>, mise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minuscules) et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regroupant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manuellement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certaines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catégories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similaires</a:t>
            </a:r>
            <a:r>
              <a:rPr lang="en-GB" dirty="0">
                <a:solidFill>
                  <a:schemeClr val="bg1"/>
                </a:solidFill>
              </a:rPr>
              <a:t> (ex. : </a:t>
            </a:r>
            <a:r>
              <a:rPr lang="en-GB" i="1" dirty="0">
                <a:solidFill>
                  <a:schemeClr val="bg1"/>
                </a:solidFill>
              </a:rPr>
              <a:t>office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i="1" dirty="0">
                <a:solidFill>
                  <a:schemeClr val="bg1"/>
                </a:solidFill>
              </a:rPr>
              <a:t>education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i="1" dirty="0">
                <a:solidFill>
                  <a:schemeClr val="bg1"/>
                </a:solidFill>
              </a:rPr>
              <a:t>healthcare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regroupés</a:t>
            </a:r>
            <a:r>
              <a:rPr lang="en-GB" dirty="0">
                <a:solidFill>
                  <a:schemeClr val="bg1"/>
                </a:solidFill>
              </a:rPr>
              <a:t> sous "office").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Ensuite,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créé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b="1" dirty="0" err="1">
                <a:solidFill>
                  <a:schemeClr val="bg1"/>
                </a:solidFill>
              </a:rPr>
              <a:t>nouvelles</a:t>
            </a:r>
            <a:r>
              <a:rPr lang="en-GB" b="1" dirty="0">
                <a:solidFill>
                  <a:schemeClr val="bg1"/>
                </a:solidFill>
              </a:rPr>
              <a:t> variables de surface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exprimant</a:t>
            </a:r>
            <a:r>
              <a:rPr lang="en-GB" dirty="0">
                <a:solidFill>
                  <a:schemeClr val="bg1"/>
                </a:solidFill>
              </a:rPr>
              <a:t> la part de </a:t>
            </a:r>
            <a:r>
              <a:rPr lang="en-GB" dirty="0" err="1">
                <a:solidFill>
                  <a:schemeClr val="bg1"/>
                </a:solidFill>
              </a:rPr>
              <a:t>chaque</a:t>
            </a:r>
            <a:r>
              <a:rPr lang="en-GB" dirty="0">
                <a:solidFill>
                  <a:schemeClr val="bg1"/>
                </a:solidFill>
              </a:rPr>
              <a:t> type de </a:t>
            </a:r>
            <a:r>
              <a:rPr lang="en-GB" dirty="0" err="1">
                <a:solidFill>
                  <a:schemeClr val="bg1"/>
                </a:solidFill>
              </a:rPr>
              <a:t>bâtiment</a:t>
            </a:r>
            <a:r>
              <a:rPr lang="en-GB" dirty="0">
                <a:solidFill>
                  <a:schemeClr val="bg1"/>
                </a:solidFill>
              </a:rPr>
              <a:t> dans la surface </a:t>
            </a:r>
            <a:r>
              <a:rPr lang="en-GB" dirty="0" err="1">
                <a:solidFill>
                  <a:schemeClr val="bg1"/>
                </a:solidFill>
              </a:rPr>
              <a:t>totale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i="1" dirty="0" err="1">
                <a:solidFill>
                  <a:schemeClr val="bg1"/>
                </a:solidFill>
              </a:rPr>
              <a:t>Building_share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i="1" dirty="0" err="1">
                <a:solidFill>
                  <a:schemeClr val="bg1"/>
                </a:solidFill>
              </a:rPr>
              <a:t>SecondBuilding_share</a:t>
            </a:r>
            <a:r>
              <a:rPr lang="en-GB" dirty="0">
                <a:solidFill>
                  <a:schemeClr val="bg1"/>
                </a:solidFill>
              </a:rPr>
              <a:t>, etc.), </a:t>
            </a:r>
            <a:r>
              <a:rPr lang="en-GB" dirty="0" err="1">
                <a:solidFill>
                  <a:schemeClr val="bg1"/>
                </a:solidFill>
              </a:rPr>
              <a:t>ce</a:t>
            </a:r>
            <a:r>
              <a:rPr lang="en-GB" dirty="0">
                <a:solidFill>
                  <a:schemeClr val="bg1"/>
                </a:solidFill>
              </a:rPr>
              <a:t> qui </a:t>
            </a:r>
            <a:r>
              <a:rPr lang="en-GB" dirty="0" err="1">
                <a:solidFill>
                  <a:schemeClr val="bg1"/>
                </a:solidFill>
              </a:rPr>
              <a:t>permet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mieux</a:t>
            </a:r>
            <a:r>
              <a:rPr lang="en-GB" dirty="0">
                <a:solidFill>
                  <a:schemeClr val="bg1"/>
                </a:solidFill>
              </a:rPr>
              <a:t> capturer la structure </a:t>
            </a:r>
            <a:r>
              <a:rPr lang="en-GB" dirty="0" err="1">
                <a:solidFill>
                  <a:schemeClr val="bg1"/>
                </a:solidFill>
              </a:rPr>
              <a:t>fonctionnelle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bâtiments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Pour </a:t>
            </a:r>
            <a:r>
              <a:rPr lang="en-GB" dirty="0" err="1">
                <a:solidFill>
                  <a:schemeClr val="bg1"/>
                </a:solidFill>
              </a:rPr>
              <a:t>améliorer</a:t>
            </a:r>
            <a:r>
              <a:rPr lang="en-GB" dirty="0">
                <a:solidFill>
                  <a:schemeClr val="bg1"/>
                </a:solidFill>
              </a:rPr>
              <a:t> la distribution des variables </a:t>
            </a:r>
            <a:r>
              <a:rPr lang="en-GB" dirty="0" err="1">
                <a:solidFill>
                  <a:schemeClr val="bg1"/>
                </a:solidFill>
              </a:rPr>
              <a:t>numériques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analysé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b="1" dirty="0">
                <a:solidFill>
                  <a:schemeClr val="bg1"/>
                </a:solidFill>
              </a:rPr>
              <a:t>skewness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dirty="0" err="1">
                <a:solidFill>
                  <a:schemeClr val="bg1"/>
                </a:solidFill>
              </a:rPr>
              <a:t>asymétrie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statistique</a:t>
            </a:r>
            <a:r>
              <a:rPr lang="en-GB" dirty="0">
                <a:solidFill>
                  <a:schemeClr val="bg1"/>
                </a:solidFill>
              </a:rPr>
              <a:t>) de </a:t>
            </a:r>
            <a:r>
              <a:rPr lang="en-GB" dirty="0" err="1">
                <a:solidFill>
                  <a:schemeClr val="bg1"/>
                </a:solidFill>
              </a:rPr>
              <a:t>chaque</a:t>
            </a:r>
            <a:r>
              <a:rPr lang="en-GB" dirty="0">
                <a:solidFill>
                  <a:schemeClr val="bg1"/>
                </a:solidFill>
              </a:rPr>
              <a:t> variable. Les variables </a:t>
            </a:r>
            <a:r>
              <a:rPr lang="en-GB" dirty="0" err="1">
                <a:solidFill>
                  <a:schemeClr val="bg1"/>
                </a:solidFill>
              </a:rPr>
              <a:t>présentant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une</a:t>
            </a:r>
            <a:r>
              <a:rPr lang="en-GB" dirty="0">
                <a:solidFill>
                  <a:schemeClr val="bg1"/>
                </a:solidFill>
              </a:rPr>
              <a:t> forte skewness (supérieure à 1 </a:t>
            </a:r>
            <a:r>
              <a:rPr lang="en-GB" dirty="0" err="1">
                <a:solidFill>
                  <a:schemeClr val="bg1"/>
                </a:solidFill>
              </a:rPr>
              <a:t>ou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inférieure</a:t>
            </a:r>
            <a:r>
              <a:rPr lang="en-GB" dirty="0">
                <a:solidFill>
                  <a:schemeClr val="bg1"/>
                </a:solidFill>
              </a:rPr>
              <a:t> à -1) </a:t>
            </a:r>
            <a:r>
              <a:rPr lang="en-GB" dirty="0" err="1">
                <a:solidFill>
                  <a:schemeClr val="bg1"/>
                </a:solidFill>
              </a:rPr>
              <a:t>ont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été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transformées</a:t>
            </a:r>
            <a:r>
              <a:rPr lang="en-GB" dirty="0">
                <a:solidFill>
                  <a:schemeClr val="bg1"/>
                </a:solidFill>
              </a:rPr>
              <a:t> par </a:t>
            </a:r>
            <a:r>
              <a:rPr lang="en-GB" dirty="0" err="1">
                <a:solidFill>
                  <a:schemeClr val="bg1"/>
                </a:solidFill>
              </a:rPr>
              <a:t>une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log-transformation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i="1" dirty="0">
                <a:solidFill>
                  <a:schemeClr val="bg1"/>
                </a:solidFill>
              </a:rPr>
              <a:t>log1p</a:t>
            </a:r>
            <a:r>
              <a:rPr lang="en-GB" dirty="0">
                <a:solidFill>
                  <a:schemeClr val="bg1"/>
                </a:solidFill>
              </a:rPr>
              <a:t>) </a:t>
            </a:r>
            <a:r>
              <a:rPr lang="en-GB" dirty="0" err="1">
                <a:solidFill>
                  <a:schemeClr val="bg1"/>
                </a:solidFill>
              </a:rPr>
              <a:t>afin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réduire</a:t>
            </a:r>
            <a:r>
              <a:rPr lang="en-GB" dirty="0">
                <a:solidFill>
                  <a:schemeClr val="bg1"/>
                </a:solidFill>
              </a:rPr>
              <a:t> les </a:t>
            </a:r>
            <a:r>
              <a:rPr lang="en-GB" dirty="0" err="1">
                <a:solidFill>
                  <a:schemeClr val="bg1"/>
                </a:solidFill>
              </a:rPr>
              <a:t>effets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distorsion</a:t>
            </a:r>
            <a:r>
              <a:rPr lang="en-GB" dirty="0">
                <a:solidFill>
                  <a:schemeClr val="bg1"/>
                </a:solidFill>
              </a:rPr>
              <a:t> et </a:t>
            </a:r>
            <a:r>
              <a:rPr lang="en-GB" dirty="0" err="1">
                <a:solidFill>
                  <a:schemeClr val="bg1"/>
                </a:solidFill>
              </a:rPr>
              <a:t>améliorer</a:t>
            </a:r>
            <a:r>
              <a:rPr lang="en-GB" dirty="0">
                <a:solidFill>
                  <a:schemeClr val="bg1"/>
                </a:solidFill>
              </a:rPr>
              <a:t> la performance des </a:t>
            </a:r>
            <a:r>
              <a:rPr lang="en-GB" dirty="0" err="1">
                <a:solidFill>
                  <a:schemeClr val="bg1"/>
                </a:solidFill>
              </a:rPr>
              <a:t>modèles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Ce travail de transformation et de </a:t>
            </a:r>
            <a:r>
              <a:rPr lang="en-GB" dirty="0" err="1">
                <a:solidFill>
                  <a:schemeClr val="bg1"/>
                </a:solidFill>
              </a:rPr>
              <a:t>création</a:t>
            </a:r>
            <a:r>
              <a:rPr lang="en-GB" dirty="0">
                <a:solidFill>
                  <a:schemeClr val="bg1"/>
                </a:solidFill>
              </a:rPr>
              <a:t> de variables </a:t>
            </a:r>
            <a:r>
              <a:rPr lang="en-GB" dirty="0" err="1">
                <a:solidFill>
                  <a:schemeClr val="bg1"/>
                </a:solidFill>
              </a:rPr>
              <a:t>permet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d’enrichir</a:t>
            </a:r>
            <a:r>
              <a:rPr lang="en-GB" dirty="0">
                <a:solidFill>
                  <a:schemeClr val="bg1"/>
                </a:solidFill>
              </a:rPr>
              <a:t> les données, de </a:t>
            </a:r>
            <a:r>
              <a:rPr lang="en-GB" dirty="0" err="1">
                <a:solidFill>
                  <a:schemeClr val="bg1"/>
                </a:solidFill>
              </a:rPr>
              <a:t>mieux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représenter</a:t>
            </a:r>
            <a:r>
              <a:rPr lang="en-GB" dirty="0">
                <a:solidFill>
                  <a:schemeClr val="bg1"/>
                </a:solidFill>
              </a:rPr>
              <a:t> les </a:t>
            </a:r>
            <a:r>
              <a:rPr lang="en-GB" dirty="0" err="1">
                <a:solidFill>
                  <a:schemeClr val="bg1"/>
                </a:solidFill>
              </a:rPr>
              <a:t>phénomènes</a:t>
            </a:r>
            <a:r>
              <a:rPr lang="en-GB" dirty="0">
                <a:solidFill>
                  <a:schemeClr val="bg1"/>
                </a:solidFill>
              </a:rPr>
              <a:t> sous-</a:t>
            </a:r>
            <a:r>
              <a:rPr lang="en-GB" dirty="0" err="1">
                <a:solidFill>
                  <a:schemeClr val="bg1"/>
                </a:solidFill>
              </a:rPr>
              <a:t>jacents</a:t>
            </a:r>
            <a:r>
              <a:rPr lang="en-GB" dirty="0">
                <a:solidFill>
                  <a:schemeClr val="bg1"/>
                </a:solidFill>
              </a:rPr>
              <a:t>, et </a:t>
            </a:r>
            <a:r>
              <a:rPr lang="en-GB" dirty="0" err="1">
                <a:solidFill>
                  <a:schemeClr val="bg1"/>
                </a:solidFill>
              </a:rPr>
              <a:t>d’optimiser</a:t>
            </a:r>
            <a:r>
              <a:rPr lang="en-GB" dirty="0">
                <a:solidFill>
                  <a:schemeClr val="bg1"/>
                </a:solidFill>
              </a:rPr>
              <a:t> les </a:t>
            </a:r>
            <a:r>
              <a:rPr lang="en-GB" dirty="0" err="1">
                <a:solidFill>
                  <a:schemeClr val="bg1"/>
                </a:solidFill>
              </a:rPr>
              <a:t>résultats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modèles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régression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104353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A599-696B-DD45-A079-4F7D5E9B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931" y="456468"/>
            <a:ext cx="11155680" cy="917300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F</a:t>
            </a:r>
            <a:r>
              <a:rPr lang="en-FR" sz="2800" dirty="0">
                <a:solidFill>
                  <a:schemeClr val="bg1"/>
                </a:solidFill>
              </a:rPr>
              <a:t>eature Engineering</a:t>
            </a: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F9B5C4F-EA4A-D131-A002-792B91821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6312" y="1373768"/>
            <a:ext cx="5690568" cy="4976338"/>
          </a:xfrm>
        </p:spPr>
      </p:pic>
    </p:spTree>
    <p:extLst>
      <p:ext uri="{BB962C8B-B14F-4D97-AF65-F5344CB8AC3E}">
        <p14:creationId xmlns:p14="http://schemas.microsoft.com/office/powerpoint/2010/main" val="3113776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72AD-7CD2-A058-4803-2D391B03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FR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Impact du Feature Engineering sur la performance des </a:t>
            </a:r>
            <a:r>
              <a:rPr lang="en-GB" dirty="0" err="1">
                <a:solidFill>
                  <a:schemeClr val="bg1"/>
                </a:solidFill>
              </a:rPr>
              <a:t>modèles</a:t>
            </a:r>
            <a:br>
              <a:rPr lang="en-GB" dirty="0"/>
            </a:b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B4810-9CAF-C647-551D-E116D4097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Grâce à un </a:t>
            </a:r>
            <a:r>
              <a:rPr lang="en-GB" b="1" dirty="0">
                <a:solidFill>
                  <a:schemeClr val="bg1"/>
                </a:solidFill>
              </a:rPr>
              <a:t>travail </a:t>
            </a:r>
            <a:r>
              <a:rPr lang="en-GB" b="1" dirty="0" err="1">
                <a:solidFill>
                  <a:schemeClr val="bg1"/>
                </a:solidFill>
              </a:rPr>
              <a:t>approfondi</a:t>
            </a:r>
            <a:r>
              <a:rPr lang="en-GB" b="1" dirty="0">
                <a:solidFill>
                  <a:schemeClr val="bg1"/>
                </a:solidFill>
              </a:rPr>
              <a:t> de feature engineering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significativement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amélioré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qualité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prédictions</a:t>
            </a:r>
            <a:r>
              <a:rPr lang="en-GB" dirty="0">
                <a:solidFill>
                  <a:schemeClr val="bg1"/>
                </a:solidFill>
              </a:rPr>
              <a:t>. Ce processus a </a:t>
            </a:r>
            <a:r>
              <a:rPr lang="en-GB" dirty="0" err="1">
                <a:solidFill>
                  <a:schemeClr val="bg1"/>
                </a:solidFill>
              </a:rPr>
              <a:t>inclus</a:t>
            </a:r>
            <a:r>
              <a:rPr lang="en-GB" dirty="0">
                <a:solidFill>
                  <a:schemeClr val="bg1"/>
                </a:solidFill>
              </a:rPr>
              <a:t> le </a:t>
            </a:r>
            <a:r>
              <a:rPr lang="en-GB" dirty="0" err="1">
                <a:solidFill>
                  <a:schemeClr val="bg1"/>
                </a:solidFill>
              </a:rPr>
              <a:t>nettoyage</a:t>
            </a:r>
            <a:r>
              <a:rPr lang="en-GB" dirty="0">
                <a:solidFill>
                  <a:schemeClr val="bg1"/>
                </a:solidFill>
              </a:rPr>
              <a:t> des variables </a:t>
            </a:r>
            <a:r>
              <a:rPr lang="en-GB" dirty="0" err="1">
                <a:solidFill>
                  <a:schemeClr val="bg1"/>
                </a:solidFill>
              </a:rPr>
              <a:t>catégorielles</a:t>
            </a:r>
            <a:r>
              <a:rPr lang="en-GB" dirty="0">
                <a:solidFill>
                  <a:schemeClr val="bg1"/>
                </a:solidFill>
              </a:rPr>
              <a:t>, la </a:t>
            </a:r>
            <a:r>
              <a:rPr lang="en-GB" dirty="0" err="1">
                <a:solidFill>
                  <a:schemeClr val="bg1"/>
                </a:solidFill>
              </a:rPr>
              <a:t>création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nouvelles</a:t>
            </a:r>
            <a:r>
              <a:rPr lang="en-GB" dirty="0">
                <a:solidFill>
                  <a:schemeClr val="bg1"/>
                </a:solidFill>
              </a:rPr>
              <a:t> variables de surface (</a:t>
            </a:r>
            <a:r>
              <a:rPr lang="en-GB" i="1" dirty="0" err="1">
                <a:solidFill>
                  <a:schemeClr val="bg1"/>
                </a:solidFill>
              </a:rPr>
              <a:t>Building_share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i="1" dirty="0" err="1">
                <a:solidFill>
                  <a:schemeClr val="bg1"/>
                </a:solidFill>
              </a:rPr>
              <a:t>GFA_LessParking</a:t>
            </a:r>
            <a:r>
              <a:rPr lang="en-GB" dirty="0">
                <a:solidFill>
                  <a:schemeClr val="bg1"/>
                </a:solidFill>
              </a:rPr>
              <a:t>, etc.), </a:t>
            </a:r>
            <a:r>
              <a:rPr lang="en-GB" dirty="0" err="1">
                <a:solidFill>
                  <a:schemeClr val="bg1"/>
                </a:solidFill>
              </a:rPr>
              <a:t>ainsi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que</a:t>
            </a:r>
            <a:r>
              <a:rPr lang="en-GB" dirty="0">
                <a:solidFill>
                  <a:schemeClr val="bg1"/>
                </a:solidFill>
              </a:rPr>
              <a:t> la transformation des variables </a:t>
            </a:r>
            <a:r>
              <a:rPr lang="en-GB" dirty="0" err="1">
                <a:solidFill>
                  <a:schemeClr val="bg1"/>
                </a:solidFill>
              </a:rPr>
              <a:t>numériques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fortement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asymétriques</a:t>
            </a:r>
            <a:r>
              <a:rPr lang="en-GB" dirty="0">
                <a:solidFill>
                  <a:schemeClr val="bg1"/>
                </a:solidFill>
              </a:rPr>
              <a:t> via </a:t>
            </a:r>
            <a:r>
              <a:rPr lang="en-GB" dirty="0" err="1">
                <a:solidFill>
                  <a:schemeClr val="bg1"/>
                </a:solidFill>
              </a:rPr>
              <a:t>une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log-transformation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Après </a:t>
            </a:r>
            <a:r>
              <a:rPr lang="en-GB" dirty="0" err="1">
                <a:solidFill>
                  <a:schemeClr val="bg1"/>
                </a:solidFill>
              </a:rPr>
              <a:t>cette</a:t>
            </a:r>
            <a:r>
              <a:rPr lang="en-GB" dirty="0">
                <a:solidFill>
                  <a:schemeClr val="bg1"/>
                </a:solidFill>
              </a:rPr>
              <a:t> étape,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testé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plusieurs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modèles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régression</a:t>
            </a:r>
            <a:r>
              <a:rPr lang="en-GB" dirty="0">
                <a:solidFill>
                  <a:schemeClr val="bg1"/>
                </a:solidFill>
              </a:rPr>
              <a:t> : </a:t>
            </a:r>
            <a:r>
              <a:rPr lang="en-GB" b="1" dirty="0" err="1">
                <a:solidFill>
                  <a:schemeClr val="bg1"/>
                </a:solidFill>
              </a:rPr>
              <a:t>ElasticNet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b="1" dirty="0">
                <a:solidFill>
                  <a:schemeClr val="bg1"/>
                </a:solidFill>
              </a:rPr>
              <a:t>Ridge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b="1" dirty="0">
                <a:solidFill>
                  <a:schemeClr val="bg1"/>
                </a:solidFill>
              </a:rPr>
              <a:t>Lasso</a:t>
            </a:r>
            <a:r>
              <a:rPr lang="en-GB" dirty="0">
                <a:solidFill>
                  <a:schemeClr val="bg1"/>
                </a:solidFill>
              </a:rPr>
              <a:t> et </a:t>
            </a:r>
            <a:r>
              <a:rPr lang="en-GB" b="1" dirty="0" err="1">
                <a:solidFill>
                  <a:schemeClr val="bg1"/>
                </a:solidFill>
              </a:rPr>
              <a:t>RandomForest</a:t>
            </a:r>
            <a:r>
              <a:rPr lang="en-GB" dirty="0">
                <a:solidFill>
                  <a:schemeClr val="bg1"/>
                </a:solidFill>
              </a:rPr>
              <a:t>. Les </a:t>
            </a:r>
            <a:r>
              <a:rPr lang="en-GB" dirty="0" err="1">
                <a:solidFill>
                  <a:schemeClr val="bg1"/>
                </a:solidFill>
              </a:rPr>
              <a:t>résultats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montrent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une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amélioration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nette</a:t>
            </a:r>
            <a:r>
              <a:rPr lang="en-GB" b="1" dirty="0">
                <a:solidFill>
                  <a:schemeClr val="bg1"/>
                </a:solidFill>
              </a:rPr>
              <a:t> des scores R²</a:t>
            </a:r>
            <a:r>
              <a:rPr lang="en-GB" dirty="0">
                <a:solidFill>
                  <a:schemeClr val="bg1"/>
                </a:solidFill>
              </a:rPr>
              <a:t> et </a:t>
            </a:r>
            <a:r>
              <a:rPr lang="en-GB" dirty="0" err="1">
                <a:solidFill>
                  <a:schemeClr val="bg1"/>
                </a:solidFill>
              </a:rPr>
              <a:t>une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réduction</a:t>
            </a:r>
            <a:r>
              <a:rPr lang="en-GB" b="1" dirty="0">
                <a:solidFill>
                  <a:schemeClr val="bg1"/>
                </a:solidFill>
              </a:rPr>
              <a:t> des </a:t>
            </a:r>
            <a:r>
              <a:rPr lang="en-GB" b="1" dirty="0" err="1">
                <a:solidFill>
                  <a:schemeClr val="bg1"/>
                </a:solidFill>
              </a:rPr>
              <a:t>erreurs</a:t>
            </a:r>
            <a:r>
              <a:rPr lang="en-GB" b="1" dirty="0">
                <a:solidFill>
                  <a:schemeClr val="bg1"/>
                </a:solidFill>
              </a:rPr>
              <a:t> MSE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confirmant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que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l’enrichissement</a:t>
            </a:r>
            <a:r>
              <a:rPr lang="en-GB" dirty="0">
                <a:solidFill>
                  <a:schemeClr val="bg1"/>
                </a:solidFill>
              </a:rPr>
              <a:t> des données a </a:t>
            </a:r>
            <a:r>
              <a:rPr lang="en-GB" dirty="0" err="1">
                <a:solidFill>
                  <a:schemeClr val="bg1"/>
                </a:solidFill>
              </a:rPr>
              <a:t>permis</a:t>
            </a:r>
            <a:r>
              <a:rPr lang="en-GB" dirty="0">
                <a:solidFill>
                  <a:schemeClr val="bg1"/>
                </a:solidFill>
              </a:rPr>
              <a:t> aux </a:t>
            </a:r>
            <a:r>
              <a:rPr lang="en-GB" dirty="0" err="1">
                <a:solidFill>
                  <a:schemeClr val="bg1"/>
                </a:solidFill>
              </a:rPr>
              <a:t>modèles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mieux</a:t>
            </a:r>
            <a:r>
              <a:rPr lang="en-GB" dirty="0">
                <a:solidFill>
                  <a:schemeClr val="bg1"/>
                </a:solidFill>
              </a:rPr>
              <a:t> capturer les relations complexes entre les variables.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Le </a:t>
            </a:r>
            <a:r>
              <a:rPr lang="en-GB" dirty="0" err="1">
                <a:solidFill>
                  <a:schemeClr val="bg1"/>
                </a:solidFill>
              </a:rPr>
              <a:t>modèle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ElasticNet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s’est</a:t>
            </a:r>
            <a:r>
              <a:rPr lang="en-GB" dirty="0">
                <a:solidFill>
                  <a:schemeClr val="bg1"/>
                </a:solidFill>
              </a:rPr>
              <a:t> distingué avec le </a:t>
            </a:r>
            <a:r>
              <a:rPr lang="en-GB" b="1" dirty="0" err="1">
                <a:solidFill>
                  <a:schemeClr val="bg1"/>
                </a:solidFill>
              </a:rPr>
              <a:t>meilleur</a:t>
            </a:r>
            <a:r>
              <a:rPr lang="en-GB" b="1" dirty="0">
                <a:solidFill>
                  <a:schemeClr val="bg1"/>
                </a:solidFill>
              </a:rPr>
              <a:t> score R² (0.62)</a:t>
            </a:r>
            <a:r>
              <a:rPr lang="en-GB" dirty="0">
                <a:solidFill>
                  <a:schemeClr val="bg1"/>
                </a:solidFill>
              </a:rPr>
              <a:t> et un </a:t>
            </a:r>
            <a:r>
              <a:rPr lang="en-GB" b="1" dirty="0">
                <a:solidFill>
                  <a:schemeClr val="bg1"/>
                </a:solidFill>
              </a:rPr>
              <a:t>MSE plus </a:t>
            </a:r>
            <a:r>
              <a:rPr lang="en-GB" b="1" dirty="0" err="1">
                <a:solidFill>
                  <a:schemeClr val="bg1"/>
                </a:solidFill>
              </a:rPr>
              <a:t>faible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démontrant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que</a:t>
            </a:r>
            <a:r>
              <a:rPr lang="en-GB" dirty="0">
                <a:solidFill>
                  <a:schemeClr val="bg1"/>
                </a:solidFill>
              </a:rPr>
              <a:t> le feature engineering a </a:t>
            </a:r>
            <a:r>
              <a:rPr lang="en-GB" dirty="0" err="1">
                <a:solidFill>
                  <a:schemeClr val="bg1"/>
                </a:solidFill>
              </a:rPr>
              <a:t>renforcé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capacité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modèles</a:t>
            </a:r>
            <a:r>
              <a:rPr lang="en-GB" dirty="0">
                <a:solidFill>
                  <a:schemeClr val="bg1"/>
                </a:solidFill>
              </a:rPr>
              <a:t> à </a:t>
            </a:r>
            <a:r>
              <a:rPr lang="en-GB" dirty="0" err="1">
                <a:solidFill>
                  <a:schemeClr val="bg1"/>
                </a:solidFill>
              </a:rPr>
              <a:t>prédire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consommation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énergétique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bâtiments</a:t>
            </a:r>
            <a:r>
              <a:rPr lang="en-GB" dirty="0">
                <a:solidFill>
                  <a:schemeClr val="bg1"/>
                </a:solidFill>
              </a:rPr>
              <a:t> non </a:t>
            </a:r>
            <a:r>
              <a:rPr lang="en-GB" dirty="0" err="1">
                <a:solidFill>
                  <a:schemeClr val="bg1"/>
                </a:solidFill>
              </a:rPr>
              <a:t>résidentiels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33650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905D-FCFA-E136-D28D-E3DBCC38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La </a:t>
            </a:r>
            <a:r>
              <a:rPr lang="en-GB" dirty="0" err="1">
                <a:solidFill>
                  <a:schemeClr val="bg1"/>
                </a:solidFill>
              </a:rPr>
              <a:t>consommation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énergétique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bâtiments</a:t>
            </a:r>
            <a:r>
              <a:rPr lang="en-GB" dirty="0">
                <a:solidFill>
                  <a:schemeClr val="bg1"/>
                </a:solidFill>
              </a:rPr>
              <a:t> (Feature engineering </a:t>
            </a:r>
            <a:r>
              <a:rPr lang="en-GB" dirty="0" err="1">
                <a:solidFill>
                  <a:schemeClr val="bg1"/>
                </a:solidFill>
              </a:rPr>
              <a:t>avancé</a:t>
            </a:r>
            <a:r>
              <a:rPr lang="en-GB" dirty="0">
                <a:solidFill>
                  <a:schemeClr val="bg1"/>
                </a:solidFill>
              </a:rPr>
              <a:t>)</a:t>
            </a:r>
            <a:endParaRPr lang="en-FR" dirty="0"/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2C218DC7-7C10-53AC-B449-107BAFCC2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666128"/>
            <a:ext cx="4345526" cy="3767138"/>
          </a:xfrm>
        </p:spPr>
      </p:pic>
      <p:pic>
        <p:nvPicPr>
          <p:cNvPr id="7" name="Picture 6" descr="A number and mathematical equation&#10;&#10;AI-generated content may be incorrect.">
            <a:extLst>
              <a:ext uri="{FF2B5EF4-FFF2-40B4-BE49-F238E27FC236}">
                <a16:creationId xmlns:a16="http://schemas.microsoft.com/office/drawing/2014/main" id="{56FA2ED1-7DD5-CCD5-B109-CF53D379A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1" y="3598901"/>
            <a:ext cx="4207778" cy="95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1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5423-1582-0131-E008-C3934446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100" dirty="0">
                <a:solidFill>
                  <a:schemeClr val="bg1"/>
                </a:solidFill>
              </a:rPr>
              <a:t>Impact du Feature Engineering sur la </a:t>
            </a:r>
            <a:r>
              <a:rPr lang="en-GB" sz="3100" dirty="0" err="1">
                <a:solidFill>
                  <a:schemeClr val="bg1"/>
                </a:solidFill>
              </a:rPr>
              <a:t>prédiction</a:t>
            </a:r>
            <a:r>
              <a:rPr lang="en-GB" sz="3100" dirty="0">
                <a:solidFill>
                  <a:schemeClr val="bg1"/>
                </a:solidFill>
              </a:rPr>
              <a:t> des </a:t>
            </a:r>
            <a:r>
              <a:rPr lang="en-GB" sz="3100" dirty="0" err="1">
                <a:solidFill>
                  <a:schemeClr val="bg1"/>
                </a:solidFill>
              </a:rPr>
              <a:t>émissions</a:t>
            </a:r>
            <a:r>
              <a:rPr lang="en-GB" sz="3100" dirty="0">
                <a:solidFill>
                  <a:schemeClr val="bg1"/>
                </a:solidFill>
              </a:rPr>
              <a:t> de </a:t>
            </a:r>
            <a:r>
              <a:rPr lang="en-GB" sz="3100" dirty="0" err="1">
                <a:solidFill>
                  <a:schemeClr val="bg1"/>
                </a:solidFill>
              </a:rPr>
              <a:t>gaz</a:t>
            </a:r>
            <a:r>
              <a:rPr lang="en-GB" sz="3100" dirty="0">
                <a:solidFill>
                  <a:schemeClr val="bg1"/>
                </a:solidFill>
              </a:rPr>
              <a:t> à </a:t>
            </a:r>
            <a:r>
              <a:rPr lang="en-GB" sz="3100" dirty="0" err="1">
                <a:solidFill>
                  <a:schemeClr val="bg1"/>
                </a:solidFill>
              </a:rPr>
              <a:t>effet</a:t>
            </a:r>
            <a:r>
              <a:rPr lang="en-GB" sz="3100" dirty="0">
                <a:solidFill>
                  <a:schemeClr val="bg1"/>
                </a:solidFill>
              </a:rPr>
              <a:t> de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sz="3100" dirty="0">
                <a:solidFill>
                  <a:schemeClr val="bg1"/>
                </a:solidFill>
              </a:rPr>
              <a:t>serre</a:t>
            </a:r>
            <a:br>
              <a:rPr lang="en-GB" dirty="0">
                <a:solidFill>
                  <a:schemeClr val="bg1"/>
                </a:solidFill>
              </a:rPr>
            </a:b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D124-055B-498B-7D72-C8C606CEE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Comme pour la </a:t>
            </a:r>
            <a:r>
              <a:rPr lang="en-GB" dirty="0" err="1">
                <a:solidFill>
                  <a:schemeClr val="bg1"/>
                </a:solidFill>
              </a:rPr>
              <a:t>consommation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énergétique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appliqué un </a:t>
            </a:r>
            <a:r>
              <a:rPr lang="en-GB" b="1" dirty="0">
                <a:solidFill>
                  <a:schemeClr val="bg1"/>
                </a:solidFill>
              </a:rPr>
              <a:t>feature engineering </a:t>
            </a:r>
            <a:r>
              <a:rPr lang="en-GB" b="1" dirty="0" err="1">
                <a:solidFill>
                  <a:schemeClr val="bg1"/>
                </a:solidFill>
              </a:rPr>
              <a:t>avancé</a:t>
            </a:r>
            <a:r>
              <a:rPr lang="en-GB" dirty="0">
                <a:solidFill>
                  <a:schemeClr val="bg1"/>
                </a:solidFill>
              </a:rPr>
              <a:t> pour </a:t>
            </a:r>
            <a:r>
              <a:rPr lang="en-GB" dirty="0" err="1">
                <a:solidFill>
                  <a:schemeClr val="bg1"/>
                </a:solidFill>
              </a:rPr>
              <a:t>améliorer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prédiction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i="1" dirty="0" err="1">
                <a:solidFill>
                  <a:schemeClr val="bg1"/>
                </a:solidFill>
              </a:rPr>
              <a:t>émissions</a:t>
            </a:r>
            <a:r>
              <a:rPr lang="en-GB" i="1" dirty="0">
                <a:solidFill>
                  <a:schemeClr val="bg1"/>
                </a:solidFill>
              </a:rPr>
              <a:t> de </a:t>
            </a:r>
            <a:r>
              <a:rPr lang="en-GB" i="1" dirty="0" err="1">
                <a:solidFill>
                  <a:schemeClr val="bg1"/>
                </a:solidFill>
              </a:rPr>
              <a:t>gaz</a:t>
            </a:r>
            <a:r>
              <a:rPr lang="en-GB" i="1" dirty="0">
                <a:solidFill>
                  <a:schemeClr val="bg1"/>
                </a:solidFill>
              </a:rPr>
              <a:t> à </a:t>
            </a:r>
            <a:r>
              <a:rPr lang="en-GB" i="1" dirty="0" err="1">
                <a:solidFill>
                  <a:schemeClr val="bg1"/>
                </a:solidFill>
              </a:rPr>
              <a:t>effet</a:t>
            </a:r>
            <a:r>
              <a:rPr lang="en-GB" i="1" dirty="0">
                <a:solidFill>
                  <a:schemeClr val="bg1"/>
                </a:solidFill>
              </a:rPr>
              <a:t> de serre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i="1" dirty="0" err="1">
                <a:solidFill>
                  <a:schemeClr val="bg1"/>
                </a:solidFill>
              </a:rPr>
              <a:t>TotalGHGEmissions</a:t>
            </a:r>
            <a:r>
              <a:rPr lang="en-GB" dirty="0">
                <a:solidFill>
                  <a:schemeClr val="bg1"/>
                </a:solidFill>
              </a:rPr>
              <a:t>). Ce travail a </a:t>
            </a:r>
            <a:r>
              <a:rPr lang="en-GB" dirty="0" err="1">
                <a:solidFill>
                  <a:schemeClr val="bg1"/>
                </a:solidFill>
              </a:rPr>
              <a:t>inclus</a:t>
            </a:r>
            <a:r>
              <a:rPr lang="en-GB" dirty="0">
                <a:solidFill>
                  <a:schemeClr val="bg1"/>
                </a:solidFill>
              </a:rPr>
              <a:t> le </a:t>
            </a:r>
            <a:r>
              <a:rPr lang="en-GB" dirty="0" err="1">
                <a:solidFill>
                  <a:schemeClr val="bg1"/>
                </a:solidFill>
              </a:rPr>
              <a:t>nettoyage</a:t>
            </a:r>
            <a:r>
              <a:rPr lang="en-GB" dirty="0">
                <a:solidFill>
                  <a:schemeClr val="bg1"/>
                </a:solidFill>
              </a:rPr>
              <a:t> des variables </a:t>
            </a:r>
            <a:r>
              <a:rPr lang="en-GB" dirty="0" err="1">
                <a:solidFill>
                  <a:schemeClr val="bg1"/>
                </a:solidFill>
              </a:rPr>
              <a:t>catégorielles</a:t>
            </a:r>
            <a:r>
              <a:rPr lang="en-GB" dirty="0">
                <a:solidFill>
                  <a:schemeClr val="bg1"/>
                </a:solidFill>
              </a:rPr>
              <a:t>, la </a:t>
            </a:r>
            <a:r>
              <a:rPr lang="en-GB" dirty="0" err="1">
                <a:solidFill>
                  <a:schemeClr val="bg1"/>
                </a:solidFill>
              </a:rPr>
              <a:t>création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nouvelles</a:t>
            </a:r>
            <a:r>
              <a:rPr lang="en-GB" dirty="0">
                <a:solidFill>
                  <a:schemeClr val="bg1"/>
                </a:solidFill>
              </a:rPr>
              <a:t> variables de surface (ex. : </a:t>
            </a:r>
            <a:r>
              <a:rPr lang="en-GB" i="1" dirty="0" err="1">
                <a:solidFill>
                  <a:schemeClr val="bg1"/>
                </a:solidFill>
              </a:rPr>
              <a:t>Building_share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i="1" dirty="0" err="1">
                <a:solidFill>
                  <a:schemeClr val="bg1"/>
                </a:solidFill>
              </a:rPr>
              <a:t>GFA_LessParking</a:t>
            </a:r>
            <a:r>
              <a:rPr lang="en-GB" dirty="0">
                <a:solidFill>
                  <a:schemeClr val="bg1"/>
                </a:solidFill>
              </a:rPr>
              <a:t>), et la transformation </a:t>
            </a:r>
            <a:r>
              <a:rPr lang="en-GB" dirty="0" err="1">
                <a:solidFill>
                  <a:schemeClr val="bg1"/>
                </a:solidFill>
              </a:rPr>
              <a:t>logarithmique</a:t>
            </a:r>
            <a:r>
              <a:rPr lang="en-GB" dirty="0">
                <a:solidFill>
                  <a:schemeClr val="bg1"/>
                </a:solidFill>
              </a:rPr>
              <a:t> des variables </a:t>
            </a:r>
            <a:r>
              <a:rPr lang="en-GB" dirty="0" err="1">
                <a:solidFill>
                  <a:schemeClr val="bg1"/>
                </a:solidFill>
              </a:rPr>
              <a:t>numériques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fortement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asymétriques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Après </a:t>
            </a:r>
            <a:r>
              <a:rPr lang="en-GB" dirty="0" err="1">
                <a:solidFill>
                  <a:schemeClr val="bg1"/>
                </a:solidFill>
              </a:rPr>
              <a:t>cette</a:t>
            </a:r>
            <a:r>
              <a:rPr lang="en-GB" dirty="0">
                <a:solidFill>
                  <a:schemeClr val="bg1"/>
                </a:solidFill>
              </a:rPr>
              <a:t> étape,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comparé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plusieurs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modèles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régression</a:t>
            </a:r>
            <a:r>
              <a:rPr lang="en-GB" dirty="0">
                <a:solidFill>
                  <a:schemeClr val="bg1"/>
                </a:solidFill>
              </a:rPr>
              <a:t> : </a:t>
            </a:r>
            <a:r>
              <a:rPr lang="en-GB" b="1" dirty="0">
                <a:solidFill>
                  <a:schemeClr val="bg1"/>
                </a:solidFill>
              </a:rPr>
              <a:t>Ridge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b="1" dirty="0">
                <a:solidFill>
                  <a:schemeClr val="bg1"/>
                </a:solidFill>
              </a:rPr>
              <a:t>Lasso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b="1" dirty="0" err="1">
                <a:solidFill>
                  <a:schemeClr val="bg1"/>
                </a:solidFill>
              </a:rPr>
              <a:t>ElasticNet</a:t>
            </a:r>
            <a:r>
              <a:rPr lang="en-GB" dirty="0">
                <a:solidFill>
                  <a:schemeClr val="bg1"/>
                </a:solidFill>
              </a:rPr>
              <a:t> et </a:t>
            </a:r>
            <a:r>
              <a:rPr lang="en-GB" b="1" dirty="0" err="1">
                <a:solidFill>
                  <a:schemeClr val="bg1"/>
                </a:solidFill>
              </a:rPr>
              <a:t>RandomForest</a:t>
            </a:r>
            <a:r>
              <a:rPr lang="en-GB" dirty="0">
                <a:solidFill>
                  <a:schemeClr val="bg1"/>
                </a:solidFill>
              </a:rPr>
              <a:t>. Les </a:t>
            </a:r>
            <a:r>
              <a:rPr lang="en-GB" dirty="0" err="1">
                <a:solidFill>
                  <a:schemeClr val="bg1"/>
                </a:solidFill>
              </a:rPr>
              <a:t>résultats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montrent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que</a:t>
            </a:r>
            <a:r>
              <a:rPr lang="en-GB" dirty="0">
                <a:solidFill>
                  <a:schemeClr val="bg1"/>
                </a:solidFill>
              </a:rPr>
              <a:t> le </a:t>
            </a:r>
            <a:r>
              <a:rPr lang="en-GB" b="1" dirty="0">
                <a:solidFill>
                  <a:schemeClr val="bg1"/>
                </a:solidFill>
              </a:rPr>
              <a:t>feature engineering a </a:t>
            </a:r>
            <a:r>
              <a:rPr lang="en-GB" b="1" dirty="0" err="1">
                <a:solidFill>
                  <a:schemeClr val="bg1"/>
                </a:solidFill>
              </a:rPr>
              <a:t>permis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d’améliorer</a:t>
            </a:r>
            <a:r>
              <a:rPr lang="en-GB" b="1" dirty="0">
                <a:solidFill>
                  <a:schemeClr val="bg1"/>
                </a:solidFill>
              </a:rPr>
              <a:t> la </a:t>
            </a:r>
            <a:r>
              <a:rPr lang="en-GB" b="1" dirty="0" err="1">
                <a:solidFill>
                  <a:schemeClr val="bg1"/>
                </a:solidFill>
              </a:rPr>
              <a:t>qualité</a:t>
            </a:r>
            <a:r>
              <a:rPr lang="en-GB" b="1" dirty="0">
                <a:solidFill>
                  <a:schemeClr val="bg1"/>
                </a:solidFill>
              </a:rPr>
              <a:t> des </a:t>
            </a:r>
            <a:r>
              <a:rPr lang="en-GB" b="1" dirty="0" err="1">
                <a:solidFill>
                  <a:schemeClr val="bg1"/>
                </a:solidFill>
              </a:rPr>
              <a:t>prédictions</a:t>
            </a:r>
            <a:r>
              <a:rPr lang="en-GB" dirty="0">
                <a:solidFill>
                  <a:schemeClr val="bg1"/>
                </a:solidFill>
              </a:rPr>
              <a:t>, avec des scores R² plus </a:t>
            </a:r>
            <a:r>
              <a:rPr lang="en-GB" dirty="0" err="1">
                <a:solidFill>
                  <a:schemeClr val="bg1"/>
                </a:solidFill>
              </a:rPr>
              <a:t>élevés</a:t>
            </a:r>
            <a:r>
              <a:rPr lang="en-GB" dirty="0">
                <a:solidFill>
                  <a:schemeClr val="bg1"/>
                </a:solidFill>
              </a:rPr>
              <a:t> et des MSE plus </a:t>
            </a:r>
            <a:r>
              <a:rPr lang="en-GB" dirty="0" err="1">
                <a:solidFill>
                  <a:schemeClr val="bg1"/>
                </a:solidFill>
              </a:rPr>
              <a:t>faibles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que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lors</a:t>
            </a:r>
            <a:r>
              <a:rPr lang="en-GB" dirty="0">
                <a:solidFill>
                  <a:schemeClr val="bg1"/>
                </a:solidFill>
              </a:rPr>
              <a:t> des premières </a:t>
            </a:r>
            <a:r>
              <a:rPr lang="en-GB" dirty="0" err="1">
                <a:solidFill>
                  <a:schemeClr val="bg1"/>
                </a:solidFill>
              </a:rPr>
              <a:t>tentatives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FR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Bien </a:t>
            </a:r>
            <a:r>
              <a:rPr lang="en-GB" dirty="0" err="1">
                <a:solidFill>
                  <a:schemeClr val="bg1"/>
                </a:solidFill>
              </a:rPr>
              <a:t>que</a:t>
            </a:r>
            <a:r>
              <a:rPr lang="en-GB" dirty="0">
                <a:solidFill>
                  <a:schemeClr val="bg1"/>
                </a:solidFill>
              </a:rPr>
              <a:t> les performances </a:t>
            </a:r>
            <a:r>
              <a:rPr lang="en-GB" dirty="0" err="1">
                <a:solidFill>
                  <a:schemeClr val="bg1"/>
                </a:solidFill>
              </a:rPr>
              <a:t>soient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globalement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proches</a:t>
            </a:r>
            <a:r>
              <a:rPr lang="en-GB" dirty="0">
                <a:solidFill>
                  <a:schemeClr val="bg1"/>
                </a:solidFill>
              </a:rPr>
              <a:t>, le </a:t>
            </a:r>
            <a:r>
              <a:rPr lang="en-GB" dirty="0" err="1">
                <a:solidFill>
                  <a:schemeClr val="bg1"/>
                </a:solidFill>
              </a:rPr>
              <a:t>modèle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Ridge</a:t>
            </a:r>
            <a:r>
              <a:rPr lang="en-GB" dirty="0">
                <a:solidFill>
                  <a:schemeClr val="bg1"/>
                </a:solidFill>
              </a:rPr>
              <a:t> et </a:t>
            </a:r>
            <a:r>
              <a:rPr lang="en-GB" b="1" dirty="0" err="1">
                <a:solidFill>
                  <a:schemeClr val="bg1"/>
                </a:solidFill>
              </a:rPr>
              <a:t>ElasticNet</a:t>
            </a:r>
            <a:r>
              <a:rPr lang="en-GB" dirty="0">
                <a:solidFill>
                  <a:schemeClr val="bg1"/>
                </a:solidFill>
              </a:rPr>
              <a:t> se </a:t>
            </a:r>
            <a:r>
              <a:rPr lang="en-GB" dirty="0" err="1">
                <a:solidFill>
                  <a:schemeClr val="bg1"/>
                </a:solidFill>
              </a:rPr>
              <a:t>démarquent</a:t>
            </a:r>
            <a:r>
              <a:rPr lang="en-GB" dirty="0">
                <a:solidFill>
                  <a:schemeClr val="bg1"/>
                </a:solidFill>
              </a:rPr>
              <a:t> par </a:t>
            </a:r>
            <a:r>
              <a:rPr lang="en-GB" dirty="0" err="1">
                <a:solidFill>
                  <a:schemeClr val="bg1"/>
                </a:solidFill>
              </a:rPr>
              <a:t>leur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équilibre</a:t>
            </a:r>
            <a:r>
              <a:rPr lang="en-GB" b="1" dirty="0">
                <a:solidFill>
                  <a:schemeClr val="bg1"/>
                </a:solidFill>
              </a:rPr>
              <a:t> entre </a:t>
            </a:r>
            <a:r>
              <a:rPr lang="en-GB" b="1" dirty="0" err="1">
                <a:solidFill>
                  <a:schemeClr val="bg1"/>
                </a:solidFill>
              </a:rPr>
              <a:t>précision</a:t>
            </a:r>
            <a:r>
              <a:rPr lang="en-GB" b="1" dirty="0">
                <a:solidFill>
                  <a:schemeClr val="bg1"/>
                </a:solidFill>
              </a:rPr>
              <a:t> et </a:t>
            </a:r>
            <a:r>
              <a:rPr lang="en-GB" b="1" dirty="0" err="1">
                <a:solidFill>
                  <a:schemeClr val="bg1"/>
                </a:solidFill>
              </a:rPr>
              <a:t>stabilité</a:t>
            </a:r>
            <a:r>
              <a:rPr lang="en-GB" dirty="0">
                <a:solidFill>
                  <a:schemeClr val="bg1"/>
                </a:solidFill>
              </a:rPr>
              <a:t>, avec un R² de 0.33 et un MSE </a:t>
            </a:r>
            <a:r>
              <a:rPr lang="en-GB" dirty="0" err="1">
                <a:solidFill>
                  <a:schemeClr val="bg1"/>
                </a:solidFill>
              </a:rPr>
              <a:t>autour</a:t>
            </a:r>
            <a:r>
              <a:rPr lang="en-GB" dirty="0">
                <a:solidFill>
                  <a:schemeClr val="bg1"/>
                </a:solidFill>
              </a:rPr>
              <a:t> de 12,400. Cela </a:t>
            </a:r>
            <a:r>
              <a:rPr lang="en-GB" dirty="0" err="1">
                <a:solidFill>
                  <a:schemeClr val="bg1"/>
                </a:solidFill>
              </a:rPr>
              <a:t>confirme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que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l’enrichissement</a:t>
            </a:r>
            <a:r>
              <a:rPr lang="en-GB" dirty="0">
                <a:solidFill>
                  <a:schemeClr val="bg1"/>
                </a:solidFill>
              </a:rPr>
              <a:t> des variables a </a:t>
            </a:r>
            <a:r>
              <a:rPr lang="en-GB" dirty="0" err="1">
                <a:solidFill>
                  <a:schemeClr val="bg1"/>
                </a:solidFill>
              </a:rPr>
              <a:t>renforcé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capacité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modèles</a:t>
            </a:r>
            <a:r>
              <a:rPr lang="en-GB" dirty="0">
                <a:solidFill>
                  <a:schemeClr val="bg1"/>
                </a:solidFill>
              </a:rPr>
              <a:t> à capturer les </a:t>
            </a:r>
            <a:r>
              <a:rPr lang="en-GB" dirty="0" err="1">
                <a:solidFill>
                  <a:schemeClr val="bg1"/>
                </a:solidFill>
              </a:rPr>
              <a:t>dynamiques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liées</a:t>
            </a:r>
            <a:r>
              <a:rPr lang="en-GB" dirty="0">
                <a:solidFill>
                  <a:schemeClr val="bg1"/>
                </a:solidFill>
              </a:rPr>
              <a:t> aux </a:t>
            </a:r>
            <a:r>
              <a:rPr lang="en-GB" dirty="0" err="1">
                <a:solidFill>
                  <a:schemeClr val="bg1"/>
                </a:solidFill>
              </a:rPr>
              <a:t>émissions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468284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89BF-FA1D-A3C5-E895-1011ADF1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la </a:t>
            </a:r>
            <a:r>
              <a:rPr lang="en-GB" dirty="0" err="1">
                <a:solidFill>
                  <a:schemeClr val="bg1"/>
                </a:solidFill>
              </a:rPr>
              <a:t>prédiction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émissions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gaz</a:t>
            </a:r>
            <a:r>
              <a:rPr lang="en-GB" dirty="0">
                <a:solidFill>
                  <a:schemeClr val="bg1"/>
                </a:solidFill>
              </a:rPr>
              <a:t> à </a:t>
            </a:r>
            <a:r>
              <a:rPr lang="en-GB" dirty="0" err="1">
                <a:solidFill>
                  <a:schemeClr val="bg1"/>
                </a:solidFill>
              </a:rPr>
              <a:t>effet</a:t>
            </a:r>
            <a:r>
              <a:rPr lang="en-GB" dirty="0">
                <a:solidFill>
                  <a:schemeClr val="bg1"/>
                </a:solidFill>
              </a:rPr>
              <a:t> de serre (Feature engineering </a:t>
            </a:r>
            <a:r>
              <a:rPr lang="en-GB" dirty="0" err="1">
                <a:solidFill>
                  <a:schemeClr val="bg1"/>
                </a:solidFill>
              </a:rPr>
              <a:t>avancé</a:t>
            </a:r>
            <a:r>
              <a:rPr lang="en-GB" dirty="0">
                <a:solidFill>
                  <a:schemeClr val="bg1"/>
                </a:solidFill>
              </a:rPr>
              <a:t>)</a:t>
            </a:r>
            <a:br>
              <a:rPr lang="en-GB" dirty="0">
                <a:solidFill>
                  <a:schemeClr val="bg1"/>
                </a:solidFill>
              </a:rPr>
            </a:br>
            <a:endParaRPr lang="en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EF121-A543-5778-5038-EBEC90DE4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1121" y="2532984"/>
            <a:ext cx="4221923" cy="3767138"/>
          </a:xfrm>
        </p:spPr>
      </p:pic>
      <p:pic>
        <p:nvPicPr>
          <p:cNvPr id="7" name="Picture 6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9B04A513-647D-C49B-F20F-8EE7A24C3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891" y="3429000"/>
            <a:ext cx="3778735" cy="99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1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C949-2EBD-E22B-C734-E9447E2C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Introduction du </a:t>
            </a:r>
            <a:r>
              <a:rPr lang="en-GB" dirty="0" err="1">
                <a:solidFill>
                  <a:schemeClr val="bg1"/>
                </a:solidFill>
              </a:rPr>
              <a:t>projet</a:t>
            </a:r>
            <a:br>
              <a:rPr lang="en-GB" dirty="0"/>
            </a:b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7EAC2-02B8-6B6A-A57F-B8472883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Le </a:t>
            </a:r>
            <a:r>
              <a:rPr lang="en-GB" dirty="0" err="1">
                <a:solidFill>
                  <a:schemeClr val="bg1"/>
                </a:solidFill>
              </a:rPr>
              <a:t>projet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s’inscrit</a:t>
            </a:r>
            <a:r>
              <a:rPr lang="en-GB" dirty="0">
                <a:solidFill>
                  <a:schemeClr val="bg1"/>
                </a:solidFill>
              </a:rPr>
              <a:t> dans la </a:t>
            </a:r>
            <a:r>
              <a:rPr lang="en-GB" dirty="0" err="1">
                <a:solidFill>
                  <a:schemeClr val="bg1"/>
                </a:solidFill>
              </a:rPr>
              <a:t>stratégie</a:t>
            </a:r>
            <a:r>
              <a:rPr lang="en-GB" dirty="0">
                <a:solidFill>
                  <a:schemeClr val="bg1"/>
                </a:solidFill>
              </a:rPr>
              <a:t> de la </a:t>
            </a:r>
            <a:r>
              <a:rPr lang="en-GB" dirty="0" err="1">
                <a:solidFill>
                  <a:schemeClr val="bg1"/>
                </a:solidFill>
              </a:rPr>
              <a:t>ville</a:t>
            </a:r>
            <a:r>
              <a:rPr lang="en-GB" dirty="0">
                <a:solidFill>
                  <a:schemeClr val="bg1"/>
                </a:solidFill>
              </a:rPr>
              <a:t> de Seattle </a:t>
            </a:r>
            <a:r>
              <a:rPr lang="en-GB" dirty="0" err="1">
                <a:solidFill>
                  <a:schemeClr val="bg1"/>
                </a:solidFill>
              </a:rPr>
              <a:t>visant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neutralité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carbone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2050.</a:t>
            </a:r>
          </a:p>
          <a:p>
            <a:r>
              <a:rPr lang="en-GB" dirty="0">
                <a:solidFill>
                  <a:schemeClr val="bg1"/>
                </a:solidFill>
              </a:rPr>
              <a:t>Nous </a:t>
            </a:r>
            <a:r>
              <a:rPr lang="en-GB" dirty="0" err="1">
                <a:solidFill>
                  <a:schemeClr val="bg1"/>
                </a:solidFill>
              </a:rPr>
              <a:t>disposons</a:t>
            </a:r>
            <a:r>
              <a:rPr lang="en-GB" dirty="0">
                <a:solidFill>
                  <a:schemeClr val="bg1"/>
                </a:solidFill>
              </a:rPr>
              <a:t> de données </a:t>
            </a:r>
            <a:r>
              <a:rPr lang="en-GB" dirty="0" err="1">
                <a:solidFill>
                  <a:schemeClr val="bg1"/>
                </a:solidFill>
              </a:rPr>
              <a:t>collectées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2016 sur les </a:t>
            </a:r>
            <a:r>
              <a:rPr lang="en-GB" dirty="0" err="1">
                <a:solidFill>
                  <a:schemeClr val="bg1"/>
                </a:solidFill>
              </a:rPr>
              <a:t>bâtiments</a:t>
            </a:r>
            <a:r>
              <a:rPr lang="en-GB" dirty="0">
                <a:solidFill>
                  <a:schemeClr val="bg1"/>
                </a:solidFill>
              </a:rPr>
              <a:t> non </a:t>
            </a:r>
            <a:r>
              <a:rPr lang="en-GB" dirty="0" err="1">
                <a:solidFill>
                  <a:schemeClr val="bg1"/>
                </a:solidFill>
              </a:rPr>
              <a:t>résidentiels</a:t>
            </a:r>
            <a:r>
              <a:rPr lang="en-GB" dirty="0">
                <a:solidFill>
                  <a:schemeClr val="bg1"/>
                </a:solidFill>
              </a:rPr>
              <a:t> : </a:t>
            </a:r>
            <a:r>
              <a:rPr lang="en-GB" dirty="0" err="1">
                <a:solidFill>
                  <a:schemeClr val="bg1"/>
                </a:solidFill>
              </a:rPr>
              <a:t>leurs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caractéristiques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structurelles</a:t>
            </a:r>
            <a:r>
              <a:rPr lang="en-GB" dirty="0">
                <a:solidFill>
                  <a:schemeClr val="bg1"/>
                </a:solidFill>
              </a:rPr>
              <a:t> (taille, usage, localisation, </a:t>
            </a:r>
            <a:r>
              <a:rPr lang="en-GB" dirty="0" err="1">
                <a:solidFill>
                  <a:schemeClr val="bg1"/>
                </a:solidFill>
              </a:rPr>
              <a:t>année</a:t>
            </a:r>
            <a:r>
              <a:rPr lang="en-GB" dirty="0">
                <a:solidFill>
                  <a:schemeClr val="bg1"/>
                </a:solidFill>
              </a:rPr>
              <a:t> de construction, etc.) </a:t>
            </a:r>
            <a:r>
              <a:rPr lang="en-GB" dirty="0" err="1">
                <a:solidFill>
                  <a:schemeClr val="bg1"/>
                </a:solidFill>
              </a:rPr>
              <a:t>ainsi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que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leur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consommation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énergétique</a:t>
            </a:r>
            <a:r>
              <a:rPr lang="en-GB" dirty="0">
                <a:solidFill>
                  <a:schemeClr val="bg1"/>
                </a:solidFill>
              </a:rPr>
              <a:t> et </a:t>
            </a:r>
            <a:r>
              <a:rPr lang="en-GB" dirty="0" err="1">
                <a:solidFill>
                  <a:schemeClr val="bg1"/>
                </a:solidFill>
              </a:rPr>
              <a:t>leurs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émissions</a:t>
            </a:r>
            <a:r>
              <a:rPr lang="en-GB" dirty="0">
                <a:solidFill>
                  <a:schemeClr val="bg1"/>
                </a:solidFill>
              </a:rPr>
              <a:t> de CO₂.</a:t>
            </a:r>
          </a:p>
          <a:p>
            <a:r>
              <a:rPr lang="en-GB" dirty="0" err="1">
                <a:solidFill>
                  <a:schemeClr val="bg1"/>
                </a:solidFill>
              </a:rPr>
              <a:t>L’objectif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ce</a:t>
            </a:r>
            <a:r>
              <a:rPr lang="en-GB" dirty="0">
                <a:solidFill>
                  <a:schemeClr val="bg1"/>
                </a:solidFill>
              </a:rPr>
              <a:t> travail </a:t>
            </a:r>
            <a:r>
              <a:rPr lang="en-GB" dirty="0" err="1">
                <a:solidFill>
                  <a:schemeClr val="bg1"/>
                </a:solidFill>
              </a:rPr>
              <a:t>est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développer</a:t>
            </a:r>
            <a:r>
              <a:rPr lang="en-GB" dirty="0">
                <a:solidFill>
                  <a:schemeClr val="bg1"/>
                </a:solidFill>
              </a:rPr>
              <a:t> un </a:t>
            </a:r>
            <a:r>
              <a:rPr lang="en-GB" dirty="0" err="1">
                <a:solidFill>
                  <a:schemeClr val="bg1"/>
                </a:solidFill>
              </a:rPr>
              <a:t>modèle</a:t>
            </a:r>
            <a:r>
              <a:rPr lang="en-GB" dirty="0">
                <a:solidFill>
                  <a:schemeClr val="bg1"/>
                </a:solidFill>
              </a:rPr>
              <a:t> de machine learning capable de </a:t>
            </a:r>
            <a:r>
              <a:rPr lang="en-GB" dirty="0" err="1">
                <a:solidFill>
                  <a:schemeClr val="bg1"/>
                </a:solidFill>
              </a:rPr>
              <a:t>prédire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consommation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d’énergie</a:t>
            </a:r>
            <a:r>
              <a:rPr lang="en-GB" dirty="0">
                <a:solidFill>
                  <a:schemeClr val="bg1"/>
                </a:solidFill>
              </a:rPr>
              <a:t> et les </a:t>
            </a:r>
            <a:r>
              <a:rPr lang="en-GB" dirty="0" err="1">
                <a:solidFill>
                  <a:schemeClr val="bg1"/>
                </a:solidFill>
              </a:rPr>
              <a:t>émissions</a:t>
            </a:r>
            <a:r>
              <a:rPr lang="en-GB" dirty="0">
                <a:solidFill>
                  <a:schemeClr val="bg1"/>
                </a:solidFill>
              </a:rPr>
              <a:t> de CO₂ à </a:t>
            </a:r>
            <a:r>
              <a:rPr lang="en-GB" dirty="0" err="1">
                <a:solidFill>
                  <a:schemeClr val="bg1"/>
                </a:solidFill>
              </a:rPr>
              <a:t>partir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seules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caractéristiques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bâtiments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r>
              <a:rPr lang="en-GB" dirty="0">
                <a:solidFill>
                  <a:schemeClr val="bg1"/>
                </a:solidFill>
              </a:rPr>
              <a:t>Cette démarche </a:t>
            </a:r>
            <a:r>
              <a:rPr lang="en-GB" dirty="0" err="1">
                <a:solidFill>
                  <a:schemeClr val="bg1"/>
                </a:solidFill>
              </a:rPr>
              <a:t>permet</a:t>
            </a:r>
            <a:r>
              <a:rPr lang="en-GB" dirty="0">
                <a:solidFill>
                  <a:schemeClr val="bg1"/>
                </a:solidFill>
              </a:rPr>
              <a:t> non </a:t>
            </a:r>
            <a:r>
              <a:rPr lang="en-GB" dirty="0" err="1">
                <a:solidFill>
                  <a:schemeClr val="bg1"/>
                </a:solidFill>
              </a:rPr>
              <a:t>seulement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d’anticiper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l’impact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environnemental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bâtiments</a:t>
            </a:r>
            <a:r>
              <a:rPr lang="en-GB" dirty="0">
                <a:solidFill>
                  <a:schemeClr val="bg1"/>
                </a:solidFill>
              </a:rPr>
              <a:t> pour </a:t>
            </a:r>
            <a:r>
              <a:rPr lang="en-GB" dirty="0" err="1">
                <a:solidFill>
                  <a:schemeClr val="bg1"/>
                </a:solidFill>
              </a:rPr>
              <a:t>lesquels</a:t>
            </a:r>
            <a:r>
              <a:rPr lang="en-GB" dirty="0">
                <a:solidFill>
                  <a:schemeClr val="bg1"/>
                </a:solidFill>
              </a:rPr>
              <a:t> les </a:t>
            </a:r>
            <a:r>
              <a:rPr lang="en-GB" dirty="0" err="1">
                <a:solidFill>
                  <a:schemeClr val="bg1"/>
                </a:solidFill>
              </a:rPr>
              <a:t>mesures</a:t>
            </a:r>
            <a:r>
              <a:rPr lang="en-GB" dirty="0">
                <a:solidFill>
                  <a:schemeClr val="bg1"/>
                </a:solidFill>
              </a:rPr>
              <a:t> ne </a:t>
            </a:r>
            <a:r>
              <a:rPr lang="en-GB" dirty="0" err="1">
                <a:solidFill>
                  <a:schemeClr val="bg1"/>
                </a:solidFill>
              </a:rPr>
              <a:t>sont</a:t>
            </a:r>
            <a:r>
              <a:rPr lang="en-GB" dirty="0">
                <a:solidFill>
                  <a:schemeClr val="bg1"/>
                </a:solidFill>
              </a:rPr>
              <a:t> pas encore </a:t>
            </a:r>
            <a:r>
              <a:rPr lang="en-GB" dirty="0" err="1">
                <a:solidFill>
                  <a:schemeClr val="bg1"/>
                </a:solidFill>
              </a:rPr>
              <a:t>disponibles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mais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aussi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d’identifier</a:t>
            </a:r>
            <a:r>
              <a:rPr lang="en-GB" dirty="0">
                <a:solidFill>
                  <a:schemeClr val="bg1"/>
                </a:solidFill>
              </a:rPr>
              <a:t> les </a:t>
            </a:r>
            <a:r>
              <a:rPr lang="en-GB" dirty="0" err="1">
                <a:solidFill>
                  <a:schemeClr val="bg1"/>
                </a:solidFill>
              </a:rPr>
              <a:t>facteurs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déterminants</a:t>
            </a:r>
            <a:r>
              <a:rPr lang="en-GB" dirty="0">
                <a:solidFill>
                  <a:schemeClr val="bg1"/>
                </a:solidFill>
              </a:rPr>
              <a:t> dans </a:t>
            </a:r>
            <a:r>
              <a:rPr lang="en-GB" dirty="0" err="1">
                <a:solidFill>
                  <a:schemeClr val="bg1"/>
                </a:solidFill>
              </a:rPr>
              <a:t>leur</a:t>
            </a:r>
            <a:r>
              <a:rPr lang="en-GB" dirty="0">
                <a:solidFill>
                  <a:schemeClr val="bg1"/>
                </a:solidFill>
              </a:rPr>
              <a:t> performance </a:t>
            </a:r>
            <a:r>
              <a:rPr lang="en-GB" dirty="0" err="1">
                <a:solidFill>
                  <a:schemeClr val="bg1"/>
                </a:solidFill>
              </a:rPr>
              <a:t>énergétique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endParaRPr lang="en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77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A122-FA91-800C-D225-9CF7B793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866" y="1234886"/>
            <a:ext cx="11155680" cy="671972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Conclusion</a:t>
            </a:r>
            <a:br>
              <a:rPr lang="en-GB" dirty="0">
                <a:solidFill>
                  <a:schemeClr val="bg1"/>
                </a:solidFill>
              </a:rPr>
            </a:b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8078-E1D3-33F4-D4E2-8CC3E428A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</a:rPr>
              <a:t>Ce </a:t>
            </a:r>
            <a:r>
              <a:rPr lang="en-GB" dirty="0" err="1">
                <a:solidFill>
                  <a:schemeClr val="bg1"/>
                </a:solidFill>
              </a:rPr>
              <a:t>projet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m’a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permis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d’explorer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profondeur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modélisation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prédictive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appliquée</a:t>
            </a:r>
            <a:r>
              <a:rPr lang="en-GB" dirty="0">
                <a:solidFill>
                  <a:schemeClr val="bg1"/>
                </a:solidFill>
              </a:rPr>
              <a:t> à deux </a:t>
            </a:r>
            <a:r>
              <a:rPr lang="en-GB" dirty="0" err="1">
                <a:solidFill>
                  <a:schemeClr val="bg1"/>
                </a:solidFill>
              </a:rPr>
              <a:t>enjeux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majeurs</a:t>
            </a:r>
            <a:r>
              <a:rPr lang="en-GB" dirty="0">
                <a:solidFill>
                  <a:schemeClr val="bg1"/>
                </a:solidFill>
              </a:rPr>
              <a:t> : la </a:t>
            </a:r>
            <a:r>
              <a:rPr lang="en-GB" b="1" dirty="0" err="1">
                <a:solidFill>
                  <a:schemeClr val="bg1"/>
                </a:solidFill>
              </a:rPr>
              <a:t>consommation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énergétique</a:t>
            </a:r>
            <a:r>
              <a:rPr lang="en-GB" dirty="0">
                <a:solidFill>
                  <a:schemeClr val="bg1"/>
                </a:solidFill>
              </a:rPr>
              <a:t> et les </a:t>
            </a:r>
            <a:r>
              <a:rPr lang="en-GB" b="1" dirty="0" err="1">
                <a:solidFill>
                  <a:schemeClr val="bg1"/>
                </a:solidFill>
              </a:rPr>
              <a:t>émissions</a:t>
            </a:r>
            <a:r>
              <a:rPr lang="en-GB" b="1" dirty="0">
                <a:solidFill>
                  <a:schemeClr val="bg1"/>
                </a:solidFill>
              </a:rPr>
              <a:t> de </a:t>
            </a:r>
            <a:r>
              <a:rPr lang="en-GB" b="1" dirty="0" err="1">
                <a:solidFill>
                  <a:schemeClr val="bg1"/>
                </a:solidFill>
              </a:rPr>
              <a:t>gaz</a:t>
            </a:r>
            <a:r>
              <a:rPr lang="en-GB" b="1" dirty="0">
                <a:solidFill>
                  <a:schemeClr val="bg1"/>
                </a:solidFill>
              </a:rPr>
              <a:t> à </a:t>
            </a:r>
            <a:r>
              <a:rPr lang="en-GB" b="1" dirty="0" err="1">
                <a:solidFill>
                  <a:schemeClr val="bg1"/>
                </a:solidFill>
              </a:rPr>
              <a:t>effet</a:t>
            </a:r>
            <a:r>
              <a:rPr lang="en-GB" b="1" dirty="0">
                <a:solidFill>
                  <a:schemeClr val="bg1"/>
                </a:solidFill>
              </a:rPr>
              <a:t> de serre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bâtiments</a:t>
            </a:r>
            <a:r>
              <a:rPr lang="en-GB" dirty="0">
                <a:solidFill>
                  <a:schemeClr val="bg1"/>
                </a:solidFill>
              </a:rPr>
              <a:t> non </a:t>
            </a:r>
            <a:r>
              <a:rPr lang="en-GB" dirty="0" err="1">
                <a:solidFill>
                  <a:schemeClr val="bg1"/>
                </a:solidFill>
              </a:rPr>
              <a:t>résidentiels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</a:rPr>
              <a:t>Grâce à un </a:t>
            </a:r>
            <a:r>
              <a:rPr lang="en-GB" b="1" dirty="0">
                <a:solidFill>
                  <a:schemeClr val="bg1"/>
                </a:solidFill>
              </a:rPr>
              <a:t>feature engineering </a:t>
            </a:r>
            <a:r>
              <a:rPr lang="en-GB" b="1" dirty="0" err="1">
                <a:solidFill>
                  <a:schemeClr val="bg1"/>
                </a:solidFill>
              </a:rPr>
              <a:t>avancé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incluant</a:t>
            </a:r>
            <a:r>
              <a:rPr lang="en-GB" dirty="0">
                <a:solidFill>
                  <a:schemeClr val="bg1"/>
                </a:solidFill>
              </a:rPr>
              <a:t> le </a:t>
            </a:r>
            <a:r>
              <a:rPr lang="en-GB" dirty="0" err="1">
                <a:solidFill>
                  <a:schemeClr val="bg1"/>
                </a:solidFill>
              </a:rPr>
              <a:t>nettoyage</a:t>
            </a:r>
            <a:r>
              <a:rPr lang="en-GB" dirty="0">
                <a:solidFill>
                  <a:schemeClr val="bg1"/>
                </a:solidFill>
              </a:rPr>
              <a:t> des données, la </a:t>
            </a:r>
            <a:r>
              <a:rPr lang="en-GB" dirty="0" err="1">
                <a:solidFill>
                  <a:schemeClr val="bg1"/>
                </a:solidFill>
              </a:rPr>
              <a:t>création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nouvelles</a:t>
            </a:r>
            <a:r>
              <a:rPr lang="en-GB" dirty="0">
                <a:solidFill>
                  <a:schemeClr val="bg1"/>
                </a:solidFill>
              </a:rPr>
              <a:t> variables de surface, et la transformation des distributions </a:t>
            </a:r>
            <a:r>
              <a:rPr lang="en-GB" dirty="0" err="1">
                <a:solidFill>
                  <a:schemeClr val="bg1"/>
                </a:solidFill>
              </a:rPr>
              <a:t>asymétriques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significativement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amélioré</a:t>
            </a:r>
            <a:r>
              <a:rPr lang="en-GB" b="1" dirty="0">
                <a:solidFill>
                  <a:schemeClr val="bg1"/>
                </a:solidFill>
              </a:rPr>
              <a:t> la </a:t>
            </a:r>
            <a:r>
              <a:rPr lang="en-GB" b="1" dirty="0" err="1">
                <a:solidFill>
                  <a:schemeClr val="bg1"/>
                </a:solidFill>
              </a:rPr>
              <a:t>qualité</a:t>
            </a:r>
            <a:r>
              <a:rPr lang="en-GB" b="1" dirty="0">
                <a:solidFill>
                  <a:schemeClr val="bg1"/>
                </a:solidFill>
              </a:rPr>
              <a:t> des </a:t>
            </a:r>
            <a:r>
              <a:rPr lang="en-GB" b="1" dirty="0" err="1">
                <a:solidFill>
                  <a:schemeClr val="bg1"/>
                </a:solidFill>
              </a:rPr>
              <a:t>prédictions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</a:rPr>
              <a:t>Les </a:t>
            </a:r>
            <a:r>
              <a:rPr lang="en-GB" dirty="0" err="1">
                <a:solidFill>
                  <a:schemeClr val="bg1"/>
                </a:solidFill>
              </a:rPr>
              <a:t>comparaisons</a:t>
            </a:r>
            <a:r>
              <a:rPr lang="en-GB" dirty="0">
                <a:solidFill>
                  <a:schemeClr val="bg1"/>
                </a:solidFill>
              </a:rPr>
              <a:t> entre </a:t>
            </a:r>
            <a:r>
              <a:rPr lang="en-GB" dirty="0" err="1">
                <a:solidFill>
                  <a:schemeClr val="bg1"/>
                </a:solidFill>
              </a:rPr>
              <a:t>plusieurs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modèles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régression</a:t>
            </a:r>
            <a:r>
              <a:rPr lang="en-GB" dirty="0">
                <a:solidFill>
                  <a:schemeClr val="bg1"/>
                </a:solidFill>
              </a:rPr>
              <a:t> (Ridge, Lasso, </a:t>
            </a:r>
            <a:r>
              <a:rPr lang="en-GB" dirty="0" err="1">
                <a:solidFill>
                  <a:schemeClr val="bg1"/>
                </a:solidFill>
              </a:rPr>
              <a:t>ElasticNet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RandomForest</a:t>
            </a:r>
            <a:r>
              <a:rPr lang="en-GB" dirty="0">
                <a:solidFill>
                  <a:schemeClr val="bg1"/>
                </a:solidFill>
              </a:rPr>
              <a:t>) </a:t>
            </a:r>
            <a:r>
              <a:rPr lang="en-GB" dirty="0" err="1">
                <a:solidFill>
                  <a:schemeClr val="bg1"/>
                </a:solidFill>
              </a:rPr>
              <a:t>ont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montré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que</a:t>
            </a:r>
            <a:r>
              <a:rPr lang="en-GB" dirty="0">
                <a:solidFill>
                  <a:schemeClr val="bg1"/>
                </a:solidFill>
              </a:rPr>
              <a:t> :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</a:rPr>
              <a:t>Pour la </a:t>
            </a:r>
            <a:r>
              <a:rPr lang="en-GB" b="1" dirty="0" err="1">
                <a:solidFill>
                  <a:schemeClr val="bg1"/>
                </a:solidFill>
              </a:rPr>
              <a:t>consommation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énergétique</a:t>
            </a:r>
            <a:r>
              <a:rPr lang="en-GB" dirty="0">
                <a:solidFill>
                  <a:schemeClr val="bg1"/>
                </a:solidFill>
              </a:rPr>
              <a:t>, le </a:t>
            </a:r>
            <a:r>
              <a:rPr lang="en-GB" dirty="0" err="1">
                <a:solidFill>
                  <a:schemeClr val="bg1"/>
                </a:solidFill>
              </a:rPr>
              <a:t>modèle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Lasso</a:t>
            </a:r>
            <a:r>
              <a:rPr lang="en-GB" dirty="0">
                <a:solidFill>
                  <a:schemeClr val="bg1"/>
                </a:solidFill>
              </a:rPr>
              <a:t> a </a:t>
            </a:r>
            <a:r>
              <a:rPr lang="en-GB" dirty="0" err="1">
                <a:solidFill>
                  <a:schemeClr val="bg1"/>
                </a:solidFill>
              </a:rPr>
              <a:t>offert</a:t>
            </a:r>
            <a:r>
              <a:rPr lang="en-GB" dirty="0">
                <a:solidFill>
                  <a:schemeClr val="bg1"/>
                </a:solidFill>
              </a:rPr>
              <a:t> le </a:t>
            </a:r>
            <a:r>
              <a:rPr lang="en-GB" dirty="0" err="1">
                <a:solidFill>
                  <a:schemeClr val="bg1"/>
                </a:solidFill>
              </a:rPr>
              <a:t>meilleur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compromis</a:t>
            </a:r>
            <a:r>
              <a:rPr lang="en-GB" dirty="0">
                <a:solidFill>
                  <a:schemeClr val="bg1"/>
                </a:solidFill>
              </a:rPr>
              <a:t> entre </a:t>
            </a:r>
            <a:r>
              <a:rPr lang="en-GB" dirty="0" err="1">
                <a:solidFill>
                  <a:schemeClr val="bg1"/>
                </a:solidFill>
              </a:rPr>
              <a:t>précision</a:t>
            </a:r>
            <a:r>
              <a:rPr lang="en-GB" dirty="0">
                <a:solidFill>
                  <a:schemeClr val="bg1"/>
                </a:solidFill>
              </a:rPr>
              <a:t> et </a:t>
            </a:r>
            <a:r>
              <a:rPr lang="en-GB" dirty="0" err="1">
                <a:solidFill>
                  <a:schemeClr val="bg1"/>
                </a:solidFill>
              </a:rPr>
              <a:t>robustesse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</a:rPr>
              <a:t>Pour les </a:t>
            </a:r>
            <a:r>
              <a:rPr lang="en-GB" b="1" dirty="0" err="1">
                <a:solidFill>
                  <a:schemeClr val="bg1"/>
                </a:solidFill>
              </a:rPr>
              <a:t>émissions</a:t>
            </a:r>
            <a:r>
              <a:rPr lang="en-GB" b="1" dirty="0">
                <a:solidFill>
                  <a:schemeClr val="bg1"/>
                </a:solidFill>
              </a:rPr>
              <a:t> de GES</a:t>
            </a:r>
            <a:r>
              <a:rPr lang="en-GB" dirty="0">
                <a:solidFill>
                  <a:schemeClr val="bg1"/>
                </a:solidFill>
              </a:rPr>
              <a:t>, le </a:t>
            </a:r>
            <a:r>
              <a:rPr lang="en-GB" dirty="0" err="1">
                <a:solidFill>
                  <a:schemeClr val="bg1"/>
                </a:solidFill>
              </a:rPr>
              <a:t>modèle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ElasticNet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s’est</a:t>
            </a:r>
            <a:r>
              <a:rPr lang="en-GB" dirty="0">
                <a:solidFill>
                  <a:schemeClr val="bg1"/>
                </a:solidFill>
              </a:rPr>
              <a:t> distingué par son </a:t>
            </a:r>
            <a:r>
              <a:rPr lang="en-GB" dirty="0" err="1">
                <a:solidFill>
                  <a:schemeClr val="bg1"/>
                </a:solidFill>
              </a:rPr>
              <a:t>efficacité</a:t>
            </a:r>
            <a:r>
              <a:rPr lang="en-GB" dirty="0">
                <a:solidFill>
                  <a:schemeClr val="bg1"/>
                </a:solidFill>
              </a:rPr>
              <a:t> après </a:t>
            </a:r>
            <a:r>
              <a:rPr lang="en-GB" dirty="0" err="1">
                <a:solidFill>
                  <a:schemeClr val="bg1"/>
                </a:solidFill>
              </a:rPr>
              <a:t>enrichissement</a:t>
            </a:r>
            <a:r>
              <a:rPr lang="en-GB" dirty="0">
                <a:solidFill>
                  <a:schemeClr val="bg1"/>
                </a:solidFill>
              </a:rPr>
              <a:t> des variables.</a:t>
            </a:r>
          </a:p>
          <a:p>
            <a:pPr marL="0" indent="0" algn="just">
              <a:buNone/>
            </a:pPr>
            <a:r>
              <a:rPr lang="en-FR" dirty="0">
                <a:solidFill>
                  <a:schemeClr val="bg1"/>
                </a:solidFill>
              </a:rPr>
              <a:t>🔍 </a:t>
            </a:r>
            <a:r>
              <a:rPr lang="en-GB" dirty="0" err="1">
                <a:solidFill>
                  <a:schemeClr val="bg1"/>
                </a:solidFill>
              </a:rPr>
              <a:t>Ces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résultats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confirment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que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qualité</a:t>
            </a:r>
            <a:r>
              <a:rPr lang="en-GB" dirty="0">
                <a:solidFill>
                  <a:schemeClr val="bg1"/>
                </a:solidFill>
              </a:rPr>
              <a:t> du </a:t>
            </a:r>
            <a:r>
              <a:rPr lang="en-GB" b="1" dirty="0" err="1">
                <a:solidFill>
                  <a:schemeClr val="bg1"/>
                </a:solidFill>
              </a:rPr>
              <a:t>prétraitement</a:t>
            </a:r>
            <a:r>
              <a:rPr lang="en-GB" b="1" dirty="0">
                <a:solidFill>
                  <a:schemeClr val="bg1"/>
                </a:solidFill>
              </a:rPr>
              <a:t> des données</a:t>
            </a:r>
            <a:r>
              <a:rPr lang="en-GB" dirty="0">
                <a:solidFill>
                  <a:schemeClr val="bg1"/>
                </a:solidFill>
              </a:rPr>
              <a:t> et le choix </a:t>
            </a:r>
            <a:r>
              <a:rPr lang="en-GB" dirty="0" err="1">
                <a:solidFill>
                  <a:schemeClr val="bg1"/>
                </a:solidFill>
              </a:rPr>
              <a:t>judicieux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b="1" dirty="0" err="1">
                <a:solidFill>
                  <a:schemeClr val="bg1"/>
                </a:solidFill>
              </a:rPr>
              <a:t>modèles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sont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essentiels</a:t>
            </a:r>
            <a:r>
              <a:rPr lang="en-GB" dirty="0">
                <a:solidFill>
                  <a:schemeClr val="bg1"/>
                </a:solidFill>
              </a:rPr>
              <a:t> pour </a:t>
            </a:r>
            <a:r>
              <a:rPr lang="en-GB" dirty="0" err="1">
                <a:solidFill>
                  <a:schemeClr val="bg1"/>
                </a:solidFill>
              </a:rPr>
              <a:t>obtenir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prédictions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fiables</a:t>
            </a:r>
            <a:r>
              <a:rPr lang="en-GB" dirty="0">
                <a:solidFill>
                  <a:schemeClr val="bg1"/>
                </a:solidFill>
              </a:rPr>
              <a:t> et </a:t>
            </a:r>
            <a:r>
              <a:rPr lang="en-GB" dirty="0" err="1">
                <a:solidFill>
                  <a:schemeClr val="bg1"/>
                </a:solidFill>
              </a:rPr>
              <a:t>exploitables</a:t>
            </a:r>
            <a:r>
              <a:rPr lang="en-GB" dirty="0">
                <a:solidFill>
                  <a:schemeClr val="bg1"/>
                </a:solidFill>
              </a:rPr>
              <a:t> dans </a:t>
            </a:r>
            <a:r>
              <a:rPr lang="en-GB" dirty="0" err="1">
                <a:solidFill>
                  <a:schemeClr val="bg1"/>
                </a:solidFill>
              </a:rPr>
              <a:t>une</a:t>
            </a:r>
            <a:r>
              <a:rPr lang="en-GB" dirty="0">
                <a:solidFill>
                  <a:schemeClr val="bg1"/>
                </a:solidFill>
              </a:rPr>
              <a:t> démarche de performance </a:t>
            </a:r>
            <a:r>
              <a:rPr lang="en-GB" dirty="0" err="1">
                <a:solidFill>
                  <a:schemeClr val="bg1"/>
                </a:solidFill>
              </a:rPr>
              <a:t>énergétique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01509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8F6D650-2200-469A-4F6D-B05271488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AD1C-6E29-E675-8172-6CF56D0B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12064"/>
            <a:ext cx="11155680" cy="804672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1"/>
                </a:solidFill>
              </a:rPr>
              <a:t>Analyse des données</a:t>
            </a:r>
            <a:br>
              <a:rPr lang="en-GB" dirty="0"/>
            </a:b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113A-E03D-BF98-0D60-D3F046F41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316736"/>
            <a:ext cx="11155680" cy="5029200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commencé</a:t>
            </a:r>
            <a:r>
              <a:rPr lang="en-GB" dirty="0">
                <a:solidFill>
                  <a:schemeClr val="bg1"/>
                </a:solidFill>
              </a:rPr>
              <a:t> par </a:t>
            </a:r>
            <a:r>
              <a:rPr lang="en-GB" dirty="0" err="1">
                <a:solidFill>
                  <a:schemeClr val="bg1"/>
                </a:solidFill>
              </a:rPr>
              <a:t>créer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mon</a:t>
            </a:r>
            <a:r>
              <a:rPr lang="en-GB" dirty="0">
                <a:solidFill>
                  <a:schemeClr val="bg1"/>
                </a:solidFill>
              </a:rPr>
              <a:t> notebook et </a:t>
            </a:r>
            <a:r>
              <a:rPr lang="en-GB" dirty="0" err="1">
                <a:solidFill>
                  <a:schemeClr val="bg1"/>
                </a:solidFill>
              </a:rPr>
              <a:t>mettre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place </a:t>
            </a:r>
            <a:r>
              <a:rPr lang="en-GB" dirty="0" err="1">
                <a:solidFill>
                  <a:schemeClr val="bg1"/>
                </a:solidFill>
              </a:rPr>
              <a:t>mon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environnement</a:t>
            </a:r>
            <a:r>
              <a:rPr lang="en-GB" dirty="0">
                <a:solidFill>
                  <a:schemeClr val="bg1"/>
                </a:solidFill>
              </a:rPr>
              <a:t> de travail. Ensuite,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analysé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mes</a:t>
            </a:r>
            <a:r>
              <a:rPr lang="en-GB" dirty="0">
                <a:solidFill>
                  <a:schemeClr val="bg1"/>
                </a:solidFill>
              </a:rPr>
              <a:t> données et </a:t>
            </a:r>
            <a:r>
              <a:rPr lang="en-GB" dirty="0" err="1">
                <a:solidFill>
                  <a:schemeClr val="bg1"/>
                </a:solidFill>
              </a:rPr>
              <a:t>réalisé</a:t>
            </a:r>
            <a:r>
              <a:rPr lang="en-GB" dirty="0">
                <a:solidFill>
                  <a:schemeClr val="bg1"/>
                </a:solidFill>
              </a:rPr>
              <a:t> un premier </a:t>
            </a:r>
            <a:r>
              <a:rPr lang="en-GB" dirty="0" err="1">
                <a:solidFill>
                  <a:schemeClr val="bg1"/>
                </a:solidFill>
              </a:rPr>
              <a:t>nettoyage</a:t>
            </a:r>
            <a:r>
              <a:rPr lang="en-GB" dirty="0">
                <a:solidFill>
                  <a:schemeClr val="bg1"/>
                </a:solidFill>
              </a:rPr>
              <a:t>.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sélectionné</a:t>
            </a:r>
            <a:r>
              <a:rPr lang="en-GB" dirty="0">
                <a:solidFill>
                  <a:schemeClr val="bg1"/>
                </a:solidFill>
              </a:rPr>
              <a:t> les </a:t>
            </a:r>
            <a:r>
              <a:rPr lang="en-GB" dirty="0" err="1">
                <a:solidFill>
                  <a:schemeClr val="bg1"/>
                </a:solidFill>
              </a:rPr>
              <a:t>colonnes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mon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DataFrame</a:t>
            </a:r>
            <a:r>
              <a:rPr lang="en-GB" dirty="0">
                <a:solidFill>
                  <a:schemeClr val="bg1"/>
                </a:solidFill>
              </a:rPr>
              <a:t> à utiliser pour le </a:t>
            </a:r>
            <a:r>
              <a:rPr lang="en-GB" dirty="0" err="1">
                <a:solidFill>
                  <a:schemeClr val="bg1"/>
                </a:solidFill>
              </a:rPr>
              <a:t>projet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puis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étudié</a:t>
            </a:r>
            <a:r>
              <a:rPr lang="en-GB" dirty="0">
                <a:solidFill>
                  <a:schemeClr val="bg1"/>
                </a:solidFill>
              </a:rPr>
              <a:t> les </a:t>
            </a:r>
            <a:r>
              <a:rPr lang="en-GB" dirty="0" err="1">
                <a:solidFill>
                  <a:schemeClr val="bg1"/>
                </a:solidFill>
              </a:rPr>
              <a:t>corrélations</a:t>
            </a:r>
            <a:r>
              <a:rPr lang="en-GB" dirty="0">
                <a:solidFill>
                  <a:schemeClr val="bg1"/>
                </a:solidFill>
              </a:rPr>
              <a:t> entre les </a:t>
            </a:r>
            <a:r>
              <a:rPr lang="en-GB" dirty="0" err="1">
                <a:solidFill>
                  <a:schemeClr val="bg1"/>
                </a:solidFill>
              </a:rPr>
              <a:t>différentes</a:t>
            </a:r>
            <a:r>
              <a:rPr lang="en-GB" dirty="0">
                <a:solidFill>
                  <a:schemeClr val="bg1"/>
                </a:solidFill>
              </a:rPr>
              <a:t> variables.</a:t>
            </a:r>
          </a:p>
          <a:p>
            <a:endParaRPr lang="en-FR" dirty="0">
              <a:solidFill>
                <a:schemeClr val="bg1"/>
              </a:solidFill>
            </a:endParaRPr>
          </a:p>
          <a:p>
            <a:endParaRPr lang="en-FR" dirty="0">
              <a:solidFill>
                <a:schemeClr val="bg1"/>
              </a:solidFill>
            </a:endParaRPr>
          </a:p>
          <a:p>
            <a:endParaRPr lang="en-FR" dirty="0">
              <a:solidFill>
                <a:schemeClr val="bg1"/>
              </a:solidFill>
            </a:endParaRPr>
          </a:p>
          <a:p>
            <a:endParaRPr lang="en-FR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analysé</a:t>
            </a:r>
            <a:r>
              <a:rPr lang="en-GB" dirty="0">
                <a:solidFill>
                  <a:schemeClr val="bg1"/>
                </a:solidFill>
              </a:rPr>
              <a:t> les données à </a:t>
            </a:r>
            <a:r>
              <a:rPr lang="en-GB" dirty="0" err="1">
                <a:solidFill>
                  <a:schemeClr val="bg1"/>
                </a:solidFill>
              </a:rPr>
              <a:t>l’aide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b="1" dirty="0">
                <a:solidFill>
                  <a:schemeClr val="bg1"/>
                </a:solidFill>
              </a:rPr>
              <a:t>matplotlib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</a:rPr>
              <a:t>sur la variable </a:t>
            </a:r>
            <a:r>
              <a:rPr lang="en-GB" dirty="0" err="1">
                <a:solidFill>
                  <a:schemeClr val="bg1"/>
                </a:solidFill>
              </a:rPr>
              <a:t>siteEnergieUse</a:t>
            </a:r>
            <a:r>
              <a:rPr lang="en-GB" dirty="0">
                <a:solidFill>
                  <a:schemeClr val="bg1"/>
                </a:solidFill>
              </a:rPr>
              <a:t> par rapport au variable </a:t>
            </a:r>
          </a:p>
          <a:p>
            <a:pPr marL="0" indent="0" algn="just">
              <a:buNone/>
            </a:pPr>
            <a:r>
              <a:rPr lang="en-GB" dirty="0" err="1">
                <a:solidFill>
                  <a:schemeClr val="bg1"/>
                </a:solidFill>
              </a:rPr>
              <a:t>BuildingType</a:t>
            </a:r>
            <a:r>
              <a:rPr lang="en-GB" dirty="0">
                <a:solidFill>
                  <a:schemeClr val="bg1"/>
                </a:solidFill>
              </a:rPr>
              <a:t> et </a:t>
            </a:r>
            <a:r>
              <a:rPr lang="en-GB" dirty="0" err="1">
                <a:solidFill>
                  <a:schemeClr val="bg1"/>
                </a:solidFill>
              </a:rPr>
              <a:t>PrimaryPropertyType</a:t>
            </a:r>
            <a:r>
              <a:rPr lang="en-GB" dirty="0">
                <a:solidFill>
                  <a:schemeClr val="bg1"/>
                </a:solidFill>
              </a:rPr>
              <a:t>, </a:t>
            </a:r>
          </a:p>
          <a:p>
            <a:pPr marL="0" indent="0" algn="just">
              <a:buNone/>
            </a:pPr>
            <a:r>
              <a:rPr lang="en-GB" dirty="0" err="1">
                <a:solidFill>
                  <a:schemeClr val="bg1"/>
                </a:solidFill>
              </a:rPr>
              <a:t>afin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poursuivre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sélection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bâtiments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</a:rPr>
              <a:t>non </a:t>
            </a:r>
            <a:r>
              <a:rPr lang="en-GB" dirty="0" err="1">
                <a:solidFill>
                  <a:schemeClr val="bg1"/>
                </a:solidFill>
              </a:rPr>
              <a:t>résidentiels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endParaRPr lang="en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7CC6AB-F8AA-649F-D710-80364A7D4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8" y="2341281"/>
            <a:ext cx="11491485" cy="1352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3FA5B8-0824-35E0-04A2-8DF7110E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823" y="3693759"/>
            <a:ext cx="3591026" cy="307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5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1990-5A75-4D4B-6F65-6303F5D9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Préparation</a:t>
            </a:r>
            <a:r>
              <a:rPr lang="en-GB" dirty="0">
                <a:solidFill>
                  <a:schemeClr val="bg1"/>
                </a:solidFill>
              </a:rPr>
              <a:t> des données non </a:t>
            </a:r>
            <a:r>
              <a:rPr lang="en-GB" dirty="0" err="1">
                <a:solidFill>
                  <a:schemeClr val="bg1"/>
                </a:solidFill>
              </a:rPr>
              <a:t>résidentielles</a:t>
            </a:r>
            <a:br>
              <a:rPr lang="en-GB" dirty="0">
                <a:solidFill>
                  <a:schemeClr val="bg1"/>
                </a:solidFill>
              </a:rPr>
            </a:b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BD49-F119-286F-1C6F-4BCB0BC7A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Filtrage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bâtiments</a:t>
            </a:r>
            <a:r>
              <a:rPr lang="en-GB" dirty="0">
                <a:solidFill>
                  <a:schemeClr val="bg1"/>
                </a:solidFill>
              </a:rPr>
              <a:t> non </a:t>
            </a:r>
            <a:r>
              <a:rPr lang="en-GB" dirty="0" err="1">
                <a:solidFill>
                  <a:schemeClr val="bg1"/>
                </a:solidFill>
              </a:rPr>
              <a:t>résidentiels</a:t>
            </a:r>
            <a:r>
              <a:rPr lang="en-GB" dirty="0">
                <a:solidFill>
                  <a:schemeClr val="bg1"/>
                </a:solidFill>
              </a:rPr>
              <a:t> dans la base de données.</a:t>
            </a:r>
          </a:p>
          <a:p>
            <a:r>
              <a:rPr lang="en-GB" dirty="0">
                <a:solidFill>
                  <a:schemeClr val="bg1"/>
                </a:solidFill>
              </a:rPr>
              <a:t>Suppression des </a:t>
            </a:r>
            <a:r>
              <a:rPr lang="en-GB" dirty="0" err="1">
                <a:solidFill>
                  <a:schemeClr val="bg1"/>
                </a:solidFill>
              </a:rPr>
              <a:t>valeurs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manquantes</a:t>
            </a:r>
            <a:r>
              <a:rPr lang="en-GB" dirty="0">
                <a:solidFill>
                  <a:schemeClr val="bg1"/>
                </a:solidFill>
              </a:rPr>
              <a:t> pour </a:t>
            </a:r>
            <a:r>
              <a:rPr lang="en-GB" dirty="0" err="1">
                <a:solidFill>
                  <a:schemeClr val="bg1"/>
                </a:solidFill>
              </a:rPr>
              <a:t>garder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uniquement</a:t>
            </a:r>
            <a:r>
              <a:rPr lang="en-GB" dirty="0">
                <a:solidFill>
                  <a:schemeClr val="bg1"/>
                </a:solidFill>
              </a:rPr>
              <a:t> les </a:t>
            </a:r>
            <a:r>
              <a:rPr lang="en-GB" dirty="0" err="1">
                <a:solidFill>
                  <a:schemeClr val="bg1"/>
                </a:solidFill>
              </a:rPr>
              <a:t>échantillons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valides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r>
              <a:rPr lang="en-GB" dirty="0" err="1">
                <a:solidFill>
                  <a:schemeClr val="bg1"/>
                </a:solidFill>
              </a:rPr>
              <a:t>Encodage</a:t>
            </a:r>
            <a:r>
              <a:rPr lang="en-GB" dirty="0">
                <a:solidFill>
                  <a:schemeClr val="bg1"/>
                </a:solidFill>
              </a:rPr>
              <a:t> du type de </a:t>
            </a:r>
            <a:r>
              <a:rPr lang="en-GB" dirty="0" err="1">
                <a:solidFill>
                  <a:schemeClr val="bg1"/>
                </a:solidFill>
              </a:rPr>
              <a:t>bâtiment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b="1" dirty="0">
                <a:solidFill>
                  <a:schemeClr val="bg1"/>
                </a:solidFill>
              </a:rPr>
              <a:t>One-Hot Encoding</a:t>
            </a:r>
            <a:r>
              <a:rPr lang="en-GB" dirty="0">
                <a:solidFill>
                  <a:schemeClr val="bg1"/>
                </a:solidFill>
              </a:rPr>
              <a:t>) pour transformer les </a:t>
            </a:r>
            <a:r>
              <a:rPr lang="en-GB" dirty="0" err="1">
                <a:solidFill>
                  <a:schemeClr val="bg1"/>
                </a:solidFill>
              </a:rPr>
              <a:t>catégories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variables </a:t>
            </a:r>
            <a:r>
              <a:rPr lang="en-GB" dirty="0" err="1">
                <a:solidFill>
                  <a:schemeClr val="bg1"/>
                </a:solidFill>
              </a:rPr>
              <a:t>numériques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r>
              <a:rPr lang="en-GB" dirty="0" err="1">
                <a:solidFill>
                  <a:schemeClr val="bg1"/>
                </a:solidFill>
              </a:rPr>
              <a:t>Résultat</a:t>
            </a:r>
            <a:r>
              <a:rPr lang="en-GB" dirty="0">
                <a:solidFill>
                  <a:schemeClr val="bg1"/>
                </a:solidFill>
              </a:rPr>
              <a:t> : 1644 </a:t>
            </a:r>
            <a:r>
              <a:rPr lang="en-GB" dirty="0" err="1">
                <a:solidFill>
                  <a:schemeClr val="bg1"/>
                </a:solidFill>
              </a:rPr>
              <a:t>échantillons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répartis</a:t>
            </a:r>
            <a:r>
              <a:rPr lang="en-GB" dirty="0">
                <a:solidFill>
                  <a:schemeClr val="bg1"/>
                </a:solidFill>
              </a:rPr>
              <a:t> sur 4 types de </a:t>
            </a:r>
            <a:r>
              <a:rPr lang="en-GB" dirty="0" err="1">
                <a:solidFill>
                  <a:schemeClr val="bg1"/>
                </a:solidFill>
              </a:rPr>
              <a:t>bâtiments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extrait </a:t>
            </a:r>
            <a:r>
              <a:rPr lang="en-GB" dirty="0" err="1">
                <a:solidFill>
                  <a:schemeClr val="bg1"/>
                </a:solidFill>
              </a:rPr>
              <a:t>uniquement</a:t>
            </a:r>
            <a:r>
              <a:rPr lang="en-GB" dirty="0">
                <a:solidFill>
                  <a:schemeClr val="bg1"/>
                </a:solidFill>
              </a:rPr>
              <a:t> les </a:t>
            </a:r>
            <a:r>
              <a:rPr lang="en-GB" dirty="0" err="1">
                <a:solidFill>
                  <a:schemeClr val="bg1"/>
                </a:solidFill>
              </a:rPr>
              <a:t>bâtiments</a:t>
            </a:r>
            <a:r>
              <a:rPr lang="en-GB" dirty="0">
                <a:solidFill>
                  <a:schemeClr val="bg1"/>
                </a:solidFill>
              </a:rPr>
              <a:t> non </a:t>
            </a:r>
            <a:r>
              <a:rPr lang="en-GB" dirty="0" err="1">
                <a:solidFill>
                  <a:schemeClr val="bg1"/>
                </a:solidFill>
              </a:rPr>
              <a:t>résidentiels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nettoyé</a:t>
            </a:r>
            <a:r>
              <a:rPr lang="en-GB" dirty="0">
                <a:solidFill>
                  <a:schemeClr val="bg1"/>
                </a:solidFill>
              </a:rPr>
              <a:t> les données pour </a:t>
            </a:r>
            <a:r>
              <a:rPr lang="en-GB" dirty="0" err="1">
                <a:solidFill>
                  <a:schemeClr val="bg1"/>
                </a:solidFill>
              </a:rPr>
              <a:t>enlever</a:t>
            </a:r>
            <a:r>
              <a:rPr lang="en-GB" dirty="0">
                <a:solidFill>
                  <a:schemeClr val="bg1"/>
                </a:solidFill>
              </a:rPr>
              <a:t> les </a:t>
            </a:r>
            <a:r>
              <a:rPr lang="en-GB" dirty="0" err="1">
                <a:solidFill>
                  <a:schemeClr val="bg1"/>
                </a:solidFill>
              </a:rPr>
              <a:t>valeurs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manquantes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puis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transformé</a:t>
            </a:r>
            <a:r>
              <a:rPr lang="en-GB" dirty="0">
                <a:solidFill>
                  <a:schemeClr val="bg1"/>
                </a:solidFill>
              </a:rPr>
              <a:t> la variable </a:t>
            </a:r>
            <a:r>
              <a:rPr lang="en-GB" i="1" dirty="0" err="1">
                <a:solidFill>
                  <a:schemeClr val="bg1"/>
                </a:solidFill>
              </a:rPr>
              <a:t>BuildingType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format numérique grâce au One-Hot Encoding. Cela </a:t>
            </a:r>
            <a:r>
              <a:rPr lang="en-GB" dirty="0" err="1">
                <a:solidFill>
                  <a:schemeClr val="bg1"/>
                </a:solidFill>
              </a:rPr>
              <a:t>permet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préparer</a:t>
            </a:r>
            <a:r>
              <a:rPr lang="en-GB" dirty="0">
                <a:solidFill>
                  <a:schemeClr val="bg1"/>
                </a:solidFill>
              </a:rPr>
              <a:t> les données pour </a:t>
            </a:r>
            <a:r>
              <a:rPr lang="en-GB" dirty="0" err="1">
                <a:solidFill>
                  <a:schemeClr val="bg1"/>
                </a:solidFill>
              </a:rPr>
              <a:t>une</a:t>
            </a:r>
            <a:r>
              <a:rPr lang="en-GB" dirty="0">
                <a:solidFill>
                  <a:schemeClr val="bg1"/>
                </a:solidFill>
              </a:rPr>
              <a:t> utilisation dans des </a:t>
            </a:r>
            <a:r>
              <a:rPr lang="en-GB" dirty="0" err="1">
                <a:solidFill>
                  <a:schemeClr val="bg1"/>
                </a:solidFill>
              </a:rPr>
              <a:t>modèles</a:t>
            </a:r>
            <a:r>
              <a:rPr lang="en-GB" dirty="0">
                <a:solidFill>
                  <a:schemeClr val="bg1"/>
                </a:solidFill>
              </a:rPr>
              <a:t> de Machine Learning.</a:t>
            </a:r>
          </a:p>
          <a:p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23289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5A036F-9975-4D7C-8141-77791C714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0405AB-F9EB-0014-6489-03A19F0D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88" y="497392"/>
            <a:ext cx="1116624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9B5EBD-A2ED-F62A-2971-EA69A9987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9859" b="1"/>
          <a:stretch>
            <a:fillRect/>
          </a:stretch>
        </p:blipFill>
        <p:spPr>
          <a:xfrm>
            <a:off x="517871" y="839336"/>
            <a:ext cx="11176496" cy="550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6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2B2F-BA50-E312-EC75-9FDBBD1C3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88" y="412595"/>
            <a:ext cx="11331200" cy="5933341"/>
          </a:xfrm>
        </p:spPr>
        <p:txBody>
          <a:bodyPr numCol="3"/>
          <a:lstStyle/>
          <a:p>
            <a:pPr marL="457200" lvl="1" indent="0" algn="just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GB" dirty="0">
                <a:solidFill>
                  <a:schemeClr val="bg1"/>
                </a:solidFill>
              </a:rPr>
              <a:t>Cette heatmap montre </a:t>
            </a:r>
            <a:r>
              <a:rPr lang="en-GB" dirty="0" err="1">
                <a:solidFill>
                  <a:schemeClr val="bg1"/>
                </a:solidFill>
              </a:rPr>
              <a:t>que</a:t>
            </a:r>
            <a:r>
              <a:rPr lang="en-GB" dirty="0">
                <a:solidFill>
                  <a:schemeClr val="bg1"/>
                </a:solidFill>
              </a:rPr>
              <a:t> la taille des </a:t>
            </a:r>
            <a:r>
              <a:rPr lang="en-GB" dirty="0" err="1">
                <a:solidFill>
                  <a:schemeClr val="bg1"/>
                </a:solidFill>
              </a:rPr>
              <a:t>bâtiments</a:t>
            </a:r>
            <a:r>
              <a:rPr lang="en-GB" dirty="0">
                <a:solidFill>
                  <a:schemeClr val="bg1"/>
                </a:solidFill>
              </a:rPr>
              <a:t> et </a:t>
            </a:r>
            <a:r>
              <a:rPr lang="en-GB" dirty="0" err="1">
                <a:solidFill>
                  <a:schemeClr val="bg1"/>
                </a:solidFill>
              </a:rPr>
              <a:t>leur</a:t>
            </a:r>
            <a:r>
              <a:rPr lang="en-GB" dirty="0">
                <a:solidFill>
                  <a:schemeClr val="bg1"/>
                </a:solidFill>
              </a:rPr>
              <a:t> surface </a:t>
            </a:r>
            <a:r>
              <a:rPr lang="en-GB" dirty="0" err="1">
                <a:solidFill>
                  <a:schemeClr val="bg1"/>
                </a:solidFill>
              </a:rPr>
              <a:t>utilisée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expliquent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grande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partie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consommation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d’énergie</a:t>
            </a:r>
            <a:r>
              <a:rPr lang="en-GB" dirty="0">
                <a:solidFill>
                  <a:schemeClr val="bg1"/>
                </a:solidFill>
              </a:rPr>
              <a:t> et les </a:t>
            </a:r>
            <a:r>
              <a:rPr lang="en-GB" dirty="0" err="1">
                <a:solidFill>
                  <a:schemeClr val="bg1"/>
                </a:solidFill>
              </a:rPr>
              <a:t>émissions</a:t>
            </a:r>
            <a:r>
              <a:rPr lang="en-GB" dirty="0">
                <a:solidFill>
                  <a:schemeClr val="bg1"/>
                </a:solidFill>
              </a:rPr>
              <a:t> de </a:t>
            </a:r>
            <a:r>
              <a:rPr lang="en-GB" dirty="0" err="1">
                <a:solidFill>
                  <a:schemeClr val="bg1"/>
                </a:solidFill>
              </a:rPr>
              <a:t>gaz</a:t>
            </a:r>
            <a:r>
              <a:rPr lang="en-GB" dirty="0">
                <a:solidFill>
                  <a:schemeClr val="bg1"/>
                </a:solidFill>
              </a:rPr>
              <a:t> à </a:t>
            </a:r>
            <a:r>
              <a:rPr lang="en-GB" dirty="0" err="1">
                <a:solidFill>
                  <a:schemeClr val="bg1"/>
                </a:solidFill>
              </a:rPr>
              <a:t>effet</a:t>
            </a:r>
            <a:r>
              <a:rPr lang="en-GB" dirty="0">
                <a:solidFill>
                  <a:schemeClr val="bg1"/>
                </a:solidFill>
              </a:rPr>
              <a:t> de serre. Les </a:t>
            </a:r>
            <a:r>
              <a:rPr lang="en-GB" dirty="0" err="1">
                <a:solidFill>
                  <a:schemeClr val="bg1"/>
                </a:solidFill>
              </a:rPr>
              <a:t>caractéristiques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géographiques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ou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l’année</a:t>
            </a:r>
            <a:r>
              <a:rPr lang="en-GB" dirty="0">
                <a:solidFill>
                  <a:schemeClr val="bg1"/>
                </a:solidFill>
              </a:rPr>
              <a:t> de construction </a:t>
            </a:r>
            <a:r>
              <a:rPr lang="en-GB" dirty="0" err="1">
                <a:solidFill>
                  <a:schemeClr val="bg1"/>
                </a:solidFill>
              </a:rPr>
              <a:t>ont</a:t>
            </a:r>
            <a:r>
              <a:rPr lang="en-GB" dirty="0">
                <a:solidFill>
                  <a:schemeClr val="bg1"/>
                </a:solidFill>
              </a:rPr>
              <a:t> peu </a:t>
            </a:r>
            <a:r>
              <a:rPr lang="en-GB" dirty="0" err="1">
                <a:solidFill>
                  <a:schemeClr val="bg1"/>
                </a:solidFill>
              </a:rPr>
              <a:t>d’impact</a:t>
            </a:r>
            <a:r>
              <a:rPr lang="en-GB" dirty="0">
                <a:solidFill>
                  <a:schemeClr val="bg1"/>
                </a:solidFill>
              </a:rPr>
              <a:t> direct.</a:t>
            </a:r>
            <a:endParaRPr lang="en-FR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A3A1DE5A-DC3C-FE14-128F-13F240CE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980" y="836341"/>
            <a:ext cx="6057604" cy="483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3221-598F-6457-476E-42167A75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Premiers Feature Engineering</a:t>
            </a:r>
            <a:br>
              <a:rPr lang="en-GB" dirty="0"/>
            </a:b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A7FC-6788-3D66-8529-07FB23EDC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200" dirty="0" err="1">
                <a:solidFill>
                  <a:schemeClr val="bg1"/>
                </a:solidFill>
              </a:rPr>
              <a:t>L’objectif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est</a:t>
            </a:r>
            <a:r>
              <a:rPr lang="en-GB" sz="1200" dirty="0">
                <a:solidFill>
                  <a:schemeClr val="bg1"/>
                </a:solidFill>
              </a:rPr>
              <a:t> de </a:t>
            </a:r>
            <a:r>
              <a:rPr lang="en-GB" sz="1200" dirty="0" err="1">
                <a:solidFill>
                  <a:schemeClr val="bg1"/>
                </a:solidFill>
              </a:rPr>
              <a:t>créer</a:t>
            </a:r>
            <a:r>
              <a:rPr lang="en-GB" sz="1200" dirty="0">
                <a:solidFill>
                  <a:schemeClr val="bg1"/>
                </a:solidFill>
              </a:rPr>
              <a:t> des variables plus </a:t>
            </a:r>
            <a:r>
              <a:rPr lang="en-GB" sz="1200" dirty="0" err="1">
                <a:solidFill>
                  <a:schemeClr val="bg1"/>
                </a:solidFill>
              </a:rPr>
              <a:t>pertinentes</a:t>
            </a:r>
            <a:r>
              <a:rPr lang="en-GB" sz="1200" dirty="0">
                <a:solidFill>
                  <a:schemeClr val="bg1"/>
                </a:solidFill>
              </a:rPr>
              <a:t> pour </a:t>
            </a:r>
            <a:r>
              <a:rPr lang="en-GB" sz="1200" dirty="0" err="1">
                <a:solidFill>
                  <a:schemeClr val="bg1"/>
                </a:solidFill>
              </a:rPr>
              <a:t>l’analyse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ou</a:t>
            </a:r>
            <a:r>
              <a:rPr lang="en-GB" sz="1200" dirty="0">
                <a:solidFill>
                  <a:schemeClr val="bg1"/>
                </a:solidFill>
              </a:rPr>
              <a:t> la </a:t>
            </a:r>
            <a:r>
              <a:rPr lang="en-GB" sz="1200" dirty="0" err="1">
                <a:solidFill>
                  <a:schemeClr val="bg1"/>
                </a:solidFill>
              </a:rPr>
              <a:t>modélisation</a:t>
            </a:r>
            <a:r>
              <a:rPr lang="en-GB" sz="1200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GB" sz="1200" b="1" dirty="0" err="1">
                <a:solidFill>
                  <a:schemeClr val="bg1"/>
                </a:solidFill>
              </a:rPr>
              <a:t>GFA_per_Floor</a:t>
            </a:r>
            <a:r>
              <a:rPr lang="en-GB" sz="1200" dirty="0">
                <a:solidFill>
                  <a:schemeClr val="bg1"/>
                </a:solidFill>
              </a:rPr>
              <a:t> : nous </a:t>
            </a:r>
            <a:r>
              <a:rPr lang="en-GB" sz="1200" dirty="0" err="1">
                <a:solidFill>
                  <a:schemeClr val="bg1"/>
                </a:solidFill>
              </a:rPr>
              <a:t>avons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calculé</a:t>
            </a:r>
            <a:r>
              <a:rPr lang="en-GB" sz="1200" dirty="0">
                <a:solidFill>
                  <a:schemeClr val="bg1"/>
                </a:solidFill>
              </a:rPr>
              <a:t> la surface </a:t>
            </a:r>
            <a:r>
              <a:rPr lang="en-GB" sz="1200" dirty="0" err="1">
                <a:solidFill>
                  <a:schemeClr val="bg1"/>
                </a:solidFill>
              </a:rPr>
              <a:t>moyenne</a:t>
            </a:r>
            <a:r>
              <a:rPr lang="en-GB" sz="1200" dirty="0">
                <a:solidFill>
                  <a:schemeClr val="bg1"/>
                </a:solidFill>
              </a:rPr>
              <a:t> par étage </a:t>
            </a:r>
            <a:r>
              <a:rPr lang="en-GB" sz="1200" dirty="0" err="1">
                <a:solidFill>
                  <a:schemeClr val="bg1"/>
                </a:solidFill>
              </a:rPr>
              <a:t>en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divisant</a:t>
            </a:r>
            <a:r>
              <a:rPr lang="en-GB" sz="1200" dirty="0">
                <a:solidFill>
                  <a:schemeClr val="bg1"/>
                </a:solidFill>
              </a:rPr>
              <a:t> la surface </a:t>
            </a:r>
            <a:r>
              <a:rPr lang="en-GB" sz="1200" dirty="0" err="1">
                <a:solidFill>
                  <a:schemeClr val="bg1"/>
                </a:solidFill>
              </a:rPr>
              <a:t>totale</a:t>
            </a:r>
            <a:r>
              <a:rPr lang="en-GB" sz="1200" dirty="0">
                <a:solidFill>
                  <a:schemeClr val="bg1"/>
                </a:solidFill>
              </a:rPr>
              <a:t> (</a:t>
            </a:r>
            <a:r>
              <a:rPr lang="en-GB" sz="1200" dirty="0" err="1">
                <a:solidFill>
                  <a:schemeClr val="bg1"/>
                </a:solidFill>
              </a:rPr>
              <a:t>PropertyGFATotal</a:t>
            </a:r>
            <a:r>
              <a:rPr lang="en-GB" sz="1200" dirty="0">
                <a:solidFill>
                  <a:schemeClr val="bg1"/>
                </a:solidFill>
              </a:rPr>
              <a:t>) par le </a:t>
            </a:r>
            <a:r>
              <a:rPr lang="en-GB" sz="1200" dirty="0" err="1">
                <a:solidFill>
                  <a:schemeClr val="bg1"/>
                </a:solidFill>
              </a:rPr>
              <a:t>nombre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d’étages</a:t>
            </a:r>
            <a:r>
              <a:rPr lang="en-GB" sz="1200" dirty="0">
                <a:solidFill>
                  <a:schemeClr val="bg1"/>
                </a:solidFill>
              </a:rPr>
              <a:t> (</a:t>
            </a:r>
            <a:r>
              <a:rPr lang="en-GB" sz="1200" dirty="0" err="1">
                <a:solidFill>
                  <a:schemeClr val="bg1"/>
                </a:solidFill>
              </a:rPr>
              <a:t>NumberofFloors</a:t>
            </a:r>
            <a:r>
              <a:rPr lang="en-GB" sz="1200" dirty="0">
                <a:solidFill>
                  <a:schemeClr val="bg1"/>
                </a:solidFill>
              </a:rPr>
              <a:t>). Cela </a:t>
            </a:r>
            <a:r>
              <a:rPr lang="en-GB" sz="1200" dirty="0" err="1">
                <a:solidFill>
                  <a:schemeClr val="bg1"/>
                </a:solidFill>
              </a:rPr>
              <a:t>permet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d’évaluer</a:t>
            </a:r>
            <a:r>
              <a:rPr lang="en-GB" sz="1200" dirty="0">
                <a:solidFill>
                  <a:schemeClr val="bg1"/>
                </a:solidFill>
              </a:rPr>
              <a:t> la </a:t>
            </a:r>
            <a:r>
              <a:rPr lang="en-GB" sz="1200" dirty="0" err="1">
                <a:solidFill>
                  <a:schemeClr val="bg1"/>
                </a:solidFill>
              </a:rPr>
              <a:t>densité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verticale</a:t>
            </a:r>
            <a:r>
              <a:rPr lang="en-GB" sz="1200" dirty="0">
                <a:solidFill>
                  <a:schemeClr val="bg1"/>
                </a:solidFill>
              </a:rPr>
              <a:t> du </a:t>
            </a:r>
            <a:r>
              <a:rPr lang="en-GB" sz="1200" dirty="0" err="1">
                <a:solidFill>
                  <a:schemeClr val="bg1"/>
                </a:solidFill>
              </a:rPr>
              <a:t>bâtiment</a:t>
            </a:r>
            <a:r>
              <a:rPr lang="en-GB" sz="1200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GB" sz="1200" b="1" dirty="0" err="1">
                <a:solidFill>
                  <a:schemeClr val="bg1"/>
                </a:solidFill>
              </a:rPr>
              <a:t>GFA_less_parking</a:t>
            </a:r>
            <a:r>
              <a:rPr lang="en-GB" sz="1200" dirty="0">
                <a:solidFill>
                  <a:schemeClr val="bg1"/>
                </a:solidFill>
              </a:rPr>
              <a:t> : nous </a:t>
            </a:r>
            <a:r>
              <a:rPr lang="en-GB" sz="1200" dirty="0" err="1">
                <a:solidFill>
                  <a:schemeClr val="bg1"/>
                </a:solidFill>
              </a:rPr>
              <a:t>avons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retiré</a:t>
            </a:r>
            <a:r>
              <a:rPr lang="en-GB" sz="1200" dirty="0">
                <a:solidFill>
                  <a:schemeClr val="bg1"/>
                </a:solidFill>
              </a:rPr>
              <a:t> la surface </a:t>
            </a:r>
            <a:r>
              <a:rPr lang="en-GB" sz="1200" dirty="0" err="1">
                <a:solidFill>
                  <a:schemeClr val="bg1"/>
                </a:solidFill>
              </a:rPr>
              <a:t>dédiée</a:t>
            </a:r>
            <a:r>
              <a:rPr lang="en-GB" sz="1200" dirty="0">
                <a:solidFill>
                  <a:schemeClr val="bg1"/>
                </a:solidFill>
              </a:rPr>
              <a:t> au parking (</a:t>
            </a:r>
            <a:r>
              <a:rPr lang="en-GB" sz="1200" dirty="0" err="1">
                <a:solidFill>
                  <a:schemeClr val="bg1"/>
                </a:solidFill>
              </a:rPr>
              <a:t>PropertyGFAParking</a:t>
            </a:r>
            <a:r>
              <a:rPr lang="en-GB" sz="1200" dirty="0">
                <a:solidFill>
                  <a:schemeClr val="bg1"/>
                </a:solidFill>
              </a:rPr>
              <a:t>) de la surface </a:t>
            </a:r>
            <a:r>
              <a:rPr lang="en-GB" sz="1200" dirty="0" err="1">
                <a:solidFill>
                  <a:schemeClr val="bg1"/>
                </a:solidFill>
              </a:rPr>
              <a:t>totale</a:t>
            </a:r>
            <a:r>
              <a:rPr lang="en-GB" sz="1200" dirty="0">
                <a:solidFill>
                  <a:schemeClr val="bg1"/>
                </a:solidFill>
              </a:rPr>
              <a:t> pour </a:t>
            </a:r>
            <a:r>
              <a:rPr lang="en-GB" sz="1200" dirty="0" err="1">
                <a:solidFill>
                  <a:schemeClr val="bg1"/>
                </a:solidFill>
              </a:rPr>
              <a:t>obtenir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une</a:t>
            </a:r>
            <a:r>
              <a:rPr lang="en-GB" sz="1200" dirty="0">
                <a:solidFill>
                  <a:schemeClr val="bg1"/>
                </a:solidFill>
              </a:rPr>
              <a:t> estimation de la surface </a:t>
            </a:r>
            <a:r>
              <a:rPr lang="en-GB" sz="1200" dirty="0" err="1">
                <a:solidFill>
                  <a:schemeClr val="bg1"/>
                </a:solidFill>
              </a:rPr>
              <a:t>réellement</a:t>
            </a:r>
            <a:r>
              <a:rPr lang="en-GB" sz="1200" dirty="0">
                <a:solidFill>
                  <a:schemeClr val="bg1"/>
                </a:solidFill>
              </a:rPr>
              <a:t> exploitable.</a:t>
            </a:r>
          </a:p>
          <a:p>
            <a:pPr marL="0" indent="0" algn="just">
              <a:buNone/>
            </a:pPr>
            <a:r>
              <a:rPr lang="en-GB" sz="1200" dirty="0" err="1">
                <a:solidFill>
                  <a:schemeClr val="bg1"/>
                </a:solidFill>
              </a:rPr>
              <a:t>Enfin</a:t>
            </a:r>
            <a:r>
              <a:rPr lang="en-GB" sz="1200" dirty="0">
                <a:solidFill>
                  <a:schemeClr val="bg1"/>
                </a:solidFill>
              </a:rPr>
              <a:t>, nous </a:t>
            </a:r>
            <a:r>
              <a:rPr lang="en-GB" sz="1200" dirty="0" err="1">
                <a:solidFill>
                  <a:schemeClr val="bg1"/>
                </a:solidFill>
              </a:rPr>
              <a:t>avons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filtré</a:t>
            </a:r>
            <a:r>
              <a:rPr lang="en-GB" sz="1200" dirty="0">
                <a:solidFill>
                  <a:schemeClr val="bg1"/>
                </a:solidFill>
              </a:rPr>
              <a:t> les </a:t>
            </a:r>
            <a:r>
              <a:rPr lang="en-GB" sz="1200" dirty="0" err="1">
                <a:solidFill>
                  <a:schemeClr val="bg1"/>
                </a:solidFill>
              </a:rPr>
              <a:t>bâtiments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dont</a:t>
            </a:r>
            <a:r>
              <a:rPr lang="en-GB" sz="1200" dirty="0">
                <a:solidFill>
                  <a:schemeClr val="bg1"/>
                </a:solidFill>
              </a:rPr>
              <a:t> la surface par étage </a:t>
            </a:r>
            <a:r>
              <a:rPr lang="en-GB" sz="1200" dirty="0" err="1">
                <a:solidFill>
                  <a:schemeClr val="bg1"/>
                </a:solidFill>
              </a:rPr>
              <a:t>dépasse</a:t>
            </a:r>
            <a:r>
              <a:rPr lang="en-GB" sz="1200" dirty="0">
                <a:solidFill>
                  <a:schemeClr val="bg1"/>
                </a:solidFill>
              </a:rPr>
              <a:t> 100 000 m², </a:t>
            </a:r>
            <a:r>
              <a:rPr lang="en-GB" sz="1200" dirty="0" err="1">
                <a:solidFill>
                  <a:schemeClr val="bg1"/>
                </a:solidFill>
              </a:rPr>
              <a:t>afin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d’éliminer</a:t>
            </a:r>
            <a:r>
              <a:rPr lang="en-GB" sz="1200" dirty="0">
                <a:solidFill>
                  <a:schemeClr val="bg1"/>
                </a:solidFill>
              </a:rPr>
              <a:t> les </a:t>
            </a:r>
            <a:r>
              <a:rPr lang="en-GB" sz="1200" dirty="0" err="1">
                <a:solidFill>
                  <a:schemeClr val="bg1"/>
                </a:solidFill>
              </a:rPr>
              <a:t>valeurs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extrêmes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ou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incohérentes</a:t>
            </a:r>
            <a:r>
              <a:rPr lang="en-GB" sz="1200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GB" sz="1200" dirty="0" err="1">
                <a:solidFill>
                  <a:schemeClr val="bg1"/>
                </a:solidFill>
              </a:rPr>
              <a:t>Ces</a:t>
            </a:r>
            <a:r>
              <a:rPr lang="en-GB" sz="1200" dirty="0">
                <a:solidFill>
                  <a:schemeClr val="bg1"/>
                </a:solidFill>
              </a:rPr>
              <a:t> transformations </a:t>
            </a:r>
            <a:r>
              <a:rPr lang="en-GB" sz="1200" dirty="0" err="1">
                <a:solidFill>
                  <a:schemeClr val="bg1"/>
                </a:solidFill>
              </a:rPr>
              <a:t>rendent</a:t>
            </a:r>
            <a:r>
              <a:rPr lang="en-GB" sz="1200" dirty="0">
                <a:solidFill>
                  <a:schemeClr val="bg1"/>
                </a:solidFill>
              </a:rPr>
              <a:t> les données plus </a:t>
            </a:r>
            <a:r>
              <a:rPr lang="en-GB" sz="1200" b="1" dirty="0" err="1">
                <a:solidFill>
                  <a:schemeClr val="bg1"/>
                </a:solidFill>
              </a:rPr>
              <a:t>interprétables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b="1" dirty="0" err="1">
                <a:solidFill>
                  <a:schemeClr val="bg1"/>
                </a:solidFill>
              </a:rPr>
              <a:t>fiables</a:t>
            </a:r>
            <a:r>
              <a:rPr lang="en-GB" sz="1200" dirty="0">
                <a:solidFill>
                  <a:schemeClr val="bg1"/>
                </a:solidFill>
              </a:rPr>
              <a:t> et </a:t>
            </a:r>
            <a:r>
              <a:rPr lang="en-GB" sz="1200" b="1" dirty="0" err="1">
                <a:solidFill>
                  <a:schemeClr val="bg1"/>
                </a:solidFill>
              </a:rPr>
              <a:t>utiles</a:t>
            </a:r>
            <a:r>
              <a:rPr lang="en-GB" sz="1200" dirty="0">
                <a:solidFill>
                  <a:schemeClr val="bg1"/>
                </a:solidFill>
              </a:rPr>
              <a:t> pour les étapes </a:t>
            </a:r>
            <a:r>
              <a:rPr lang="en-GB" sz="1200" dirty="0" err="1">
                <a:solidFill>
                  <a:schemeClr val="bg1"/>
                </a:solidFill>
              </a:rPr>
              <a:t>suivantes</a:t>
            </a:r>
            <a:r>
              <a:rPr lang="en-GB" sz="1200" dirty="0">
                <a:solidFill>
                  <a:schemeClr val="bg1"/>
                </a:solidFill>
              </a:rPr>
              <a:t> du </a:t>
            </a:r>
            <a:r>
              <a:rPr lang="en-GB" sz="1200" dirty="0" err="1">
                <a:solidFill>
                  <a:schemeClr val="bg1"/>
                </a:solidFill>
              </a:rPr>
              <a:t>projet</a:t>
            </a:r>
            <a:r>
              <a:rPr lang="en-GB" sz="1200" dirty="0">
                <a:solidFill>
                  <a:schemeClr val="bg1"/>
                </a:solidFill>
              </a:rPr>
              <a:t>, </a:t>
            </a:r>
            <a:r>
              <a:rPr lang="en-GB" sz="1200" dirty="0" err="1">
                <a:solidFill>
                  <a:schemeClr val="bg1"/>
                </a:solidFill>
              </a:rPr>
              <a:t>comme</a:t>
            </a:r>
            <a:r>
              <a:rPr lang="en-GB" sz="1200" dirty="0">
                <a:solidFill>
                  <a:schemeClr val="bg1"/>
                </a:solidFill>
              </a:rPr>
              <a:t> la visualisation </a:t>
            </a:r>
            <a:r>
              <a:rPr lang="en-GB" sz="1200" dirty="0" err="1">
                <a:solidFill>
                  <a:schemeClr val="bg1"/>
                </a:solidFill>
              </a:rPr>
              <a:t>ou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l’entraînement</a:t>
            </a:r>
            <a:r>
              <a:rPr lang="en-GB" sz="1200" dirty="0">
                <a:solidFill>
                  <a:schemeClr val="bg1"/>
                </a:solidFill>
              </a:rPr>
              <a:t> d’un </a:t>
            </a:r>
            <a:r>
              <a:rPr lang="en-GB" sz="1200" dirty="0" err="1">
                <a:solidFill>
                  <a:schemeClr val="bg1"/>
                </a:solidFill>
              </a:rPr>
              <a:t>modèle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prédictif</a:t>
            </a:r>
            <a:r>
              <a:rPr lang="en-GB" sz="1200" dirty="0">
                <a:solidFill>
                  <a:schemeClr val="bg1"/>
                </a:solidFill>
              </a:rPr>
              <a:t>.</a:t>
            </a:r>
          </a:p>
          <a:p>
            <a:endParaRPr lang="en-FR" dirty="0"/>
          </a:p>
        </p:txBody>
      </p:sp>
      <p:pic>
        <p:nvPicPr>
          <p:cNvPr id="4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1588EB3-2E5C-0DF9-3FE4-1FCD91CC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1" y="4939791"/>
            <a:ext cx="6866995" cy="15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3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F7DD-5AF9-F3A3-2999-3DAAF0F3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017660"/>
          </a:xfrm>
        </p:spPr>
        <p:txBody>
          <a:bodyPr>
            <a:normAutofit fontScale="90000"/>
          </a:bodyPr>
          <a:lstStyle/>
          <a:p>
            <a:r>
              <a:rPr lang="en-GB" sz="2700" dirty="0" err="1">
                <a:solidFill>
                  <a:schemeClr val="bg1"/>
                </a:solidFill>
              </a:rPr>
              <a:t>Modélisation</a:t>
            </a:r>
            <a:r>
              <a:rPr lang="en-GB" sz="2700" dirty="0">
                <a:solidFill>
                  <a:schemeClr val="bg1"/>
                </a:solidFill>
              </a:rPr>
              <a:t> </a:t>
            </a:r>
            <a:r>
              <a:rPr lang="en-GB" sz="2700" dirty="0" err="1">
                <a:solidFill>
                  <a:schemeClr val="bg1"/>
                </a:solidFill>
              </a:rPr>
              <a:t>prédictive</a:t>
            </a:r>
            <a:r>
              <a:rPr lang="en-GB" sz="2700" dirty="0">
                <a:solidFill>
                  <a:schemeClr val="bg1"/>
                </a:solidFill>
              </a:rPr>
              <a:t> de la </a:t>
            </a:r>
            <a:br>
              <a:rPr lang="en-GB" sz="2700" dirty="0">
                <a:solidFill>
                  <a:schemeClr val="bg1"/>
                </a:solidFill>
              </a:rPr>
            </a:br>
            <a:r>
              <a:rPr lang="en-GB" sz="2700" dirty="0" err="1">
                <a:solidFill>
                  <a:schemeClr val="bg1"/>
                </a:solidFill>
              </a:rPr>
              <a:t>consommation</a:t>
            </a:r>
            <a:r>
              <a:rPr lang="en-GB" sz="2700" dirty="0">
                <a:solidFill>
                  <a:schemeClr val="bg1"/>
                </a:solidFill>
              </a:rPr>
              <a:t> </a:t>
            </a:r>
            <a:r>
              <a:rPr lang="en-GB" sz="2700" dirty="0" err="1">
                <a:solidFill>
                  <a:schemeClr val="bg1"/>
                </a:solidFill>
              </a:rPr>
              <a:t>énergétique</a:t>
            </a:r>
            <a:br>
              <a:rPr lang="en-GB" dirty="0">
                <a:solidFill>
                  <a:schemeClr val="bg1"/>
                </a:solidFill>
              </a:rPr>
            </a:br>
            <a:endParaRPr lang="en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18ED7A-530E-37E0-9912-0304122AF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8" y="2112264"/>
            <a:ext cx="11155680" cy="225901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Pour </a:t>
            </a:r>
            <a:r>
              <a:rPr lang="en-GB" dirty="0" err="1">
                <a:solidFill>
                  <a:schemeClr val="bg1"/>
                </a:solidFill>
              </a:rPr>
              <a:t>prédire</a:t>
            </a:r>
            <a:r>
              <a:rPr lang="en-GB" dirty="0">
                <a:solidFill>
                  <a:schemeClr val="bg1"/>
                </a:solidFill>
              </a:rPr>
              <a:t> la variable </a:t>
            </a:r>
            <a:r>
              <a:rPr lang="en-GB" dirty="0" err="1">
                <a:solidFill>
                  <a:schemeClr val="bg1"/>
                </a:solidFill>
              </a:rPr>
              <a:t>cible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SiteEnergyUse</a:t>
            </a:r>
            <a:r>
              <a:rPr lang="en-GB" i="1" dirty="0">
                <a:solidFill>
                  <a:schemeClr val="bg1"/>
                </a:solidFill>
              </a:rPr>
              <a:t>(</a:t>
            </a:r>
            <a:r>
              <a:rPr lang="en-GB" i="1" dirty="0" err="1">
                <a:solidFill>
                  <a:schemeClr val="bg1"/>
                </a:solidFill>
              </a:rPr>
              <a:t>kBtu</a:t>
            </a:r>
            <a:r>
              <a:rPr lang="en-GB" i="1" dirty="0">
                <a:solidFill>
                  <a:schemeClr val="bg1"/>
                </a:solidFill>
              </a:rPr>
              <a:t>)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préparé</a:t>
            </a:r>
            <a:r>
              <a:rPr lang="en-GB" dirty="0">
                <a:solidFill>
                  <a:schemeClr val="bg1"/>
                </a:solidFill>
              </a:rPr>
              <a:t> les données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séparant</a:t>
            </a:r>
            <a:r>
              <a:rPr lang="en-GB" dirty="0">
                <a:solidFill>
                  <a:schemeClr val="bg1"/>
                </a:solidFill>
              </a:rPr>
              <a:t> les variables </a:t>
            </a:r>
            <a:r>
              <a:rPr lang="en-GB" dirty="0" err="1">
                <a:solidFill>
                  <a:schemeClr val="bg1"/>
                </a:solidFill>
              </a:rPr>
              <a:t>numériques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dirty="0" err="1">
                <a:solidFill>
                  <a:schemeClr val="bg1"/>
                </a:solidFill>
              </a:rPr>
              <a:t>comme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i="1" dirty="0" err="1">
                <a:solidFill>
                  <a:schemeClr val="bg1"/>
                </a:solidFill>
              </a:rPr>
              <a:t>YearBuilt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i="1" dirty="0">
                <a:solidFill>
                  <a:schemeClr val="bg1"/>
                </a:solidFill>
              </a:rPr>
              <a:t>Latitude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i="1" dirty="0">
                <a:solidFill>
                  <a:schemeClr val="bg1"/>
                </a:solidFill>
              </a:rPr>
              <a:t>GFA</a:t>
            </a:r>
            <a:r>
              <a:rPr lang="en-GB" dirty="0">
                <a:solidFill>
                  <a:schemeClr val="bg1"/>
                </a:solidFill>
              </a:rPr>
              <a:t>, etc.) et les variables </a:t>
            </a:r>
            <a:r>
              <a:rPr lang="en-GB" dirty="0" err="1">
                <a:solidFill>
                  <a:schemeClr val="bg1"/>
                </a:solidFill>
              </a:rPr>
              <a:t>catégorielles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i="1" dirty="0" err="1">
                <a:solidFill>
                  <a:schemeClr val="bg1"/>
                </a:solidFill>
              </a:rPr>
              <a:t>BuildingType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i="1" dirty="0" err="1">
                <a:solidFill>
                  <a:schemeClr val="bg1"/>
                </a:solidFill>
              </a:rPr>
              <a:t>PrimaryPropertyType</a:t>
            </a:r>
            <a:r>
              <a:rPr lang="en-GB" dirty="0">
                <a:solidFill>
                  <a:schemeClr val="bg1"/>
                </a:solidFill>
              </a:rPr>
              <a:t>), </a:t>
            </a:r>
            <a:r>
              <a:rPr lang="en-GB" dirty="0" err="1">
                <a:solidFill>
                  <a:schemeClr val="bg1"/>
                </a:solidFill>
              </a:rPr>
              <a:t>que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transformées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variables indicatrices (one-hot encoding). Les </a:t>
            </a:r>
            <a:r>
              <a:rPr lang="en-GB" dirty="0" err="1">
                <a:solidFill>
                  <a:schemeClr val="bg1"/>
                </a:solidFill>
              </a:rPr>
              <a:t>valeurs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manquantes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ont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été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remplacées</a:t>
            </a:r>
            <a:r>
              <a:rPr lang="en-GB" dirty="0">
                <a:solidFill>
                  <a:schemeClr val="bg1"/>
                </a:solidFill>
              </a:rPr>
              <a:t> par la </a:t>
            </a:r>
            <a:r>
              <a:rPr lang="en-GB" dirty="0" err="1">
                <a:solidFill>
                  <a:schemeClr val="bg1"/>
                </a:solidFill>
              </a:rPr>
              <a:t>moyenne</a:t>
            </a:r>
            <a:r>
              <a:rPr lang="en-GB" dirty="0">
                <a:solidFill>
                  <a:schemeClr val="bg1"/>
                </a:solidFill>
              </a:rPr>
              <a:t> des </a:t>
            </a:r>
            <a:r>
              <a:rPr lang="en-GB" dirty="0" err="1">
                <a:solidFill>
                  <a:schemeClr val="bg1"/>
                </a:solidFill>
              </a:rPr>
              <a:t>colonnes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numériques</a:t>
            </a:r>
            <a:r>
              <a:rPr lang="en-GB" dirty="0">
                <a:solidFill>
                  <a:schemeClr val="bg1"/>
                </a:solidFill>
              </a:rPr>
              <a:t>. Ensuite,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défini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i="1" dirty="0">
                <a:solidFill>
                  <a:schemeClr val="bg1"/>
                </a:solidFill>
              </a:rPr>
              <a:t>X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comme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l’ensemble</a:t>
            </a:r>
            <a:r>
              <a:rPr lang="en-GB" dirty="0">
                <a:solidFill>
                  <a:schemeClr val="bg1"/>
                </a:solidFill>
              </a:rPr>
              <a:t> des variables </a:t>
            </a:r>
            <a:r>
              <a:rPr lang="en-GB" dirty="0" err="1">
                <a:solidFill>
                  <a:schemeClr val="bg1"/>
                </a:solidFill>
              </a:rPr>
              <a:t>explicatives</a:t>
            </a:r>
            <a:r>
              <a:rPr lang="en-GB" dirty="0">
                <a:solidFill>
                  <a:schemeClr val="bg1"/>
                </a:solidFill>
              </a:rPr>
              <a:t> et </a:t>
            </a:r>
            <a:r>
              <a:rPr lang="en-GB" i="1" dirty="0">
                <a:solidFill>
                  <a:schemeClr val="bg1"/>
                </a:solidFill>
              </a:rPr>
              <a:t>y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comme</a:t>
            </a:r>
            <a:r>
              <a:rPr lang="en-GB" dirty="0">
                <a:solidFill>
                  <a:schemeClr val="bg1"/>
                </a:solidFill>
              </a:rPr>
              <a:t> la variable </a:t>
            </a:r>
            <a:r>
              <a:rPr lang="en-GB" dirty="0" err="1">
                <a:solidFill>
                  <a:schemeClr val="bg1"/>
                </a:solidFill>
              </a:rPr>
              <a:t>cible</a:t>
            </a:r>
            <a:r>
              <a:rPr lang="en-GB" dirty="0">
                <a:solidFill>
                  <a:schemeClr val="bg1"/>
                </a:solidFill>
              </a:rPr>
              <a:t>. </a:t>
            </a:r>
            <a:r>
              <a:rPr lang="en-GB" dirty="0" err="1">
                <a:solidFill>
                  <a:schemeClr val="bg1"/>
                </a:solidFill>
              </a:rPr>
              <a:t>Enfin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divisé</a:t>
            </a:r>
            <a:r>
              <a:rPr lang="en-GB" dirty="0">
                <a:solidFill>
                  <a:schemeClr val="bg1"/>
                </a:solidFill>
              </a:rPr>
              <a:t> les données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un ensemble </a:t>
            </a:r>
            <a:r>
              <a:rPr lang="en-GB" dirty="0" err="1">
                <a:solidFill>
                  <a:schemeClr val="bg1"/>
                </a:solidFill>
              </a:rPr>
              <a:t>d’entraînement</a:t>
            </a:r>
            <a:r>
              <a:rPr lang="en-GB" dirty="0">
                <a:solidFill>
                  <a:schemeClr val="bg1"/>
                </a:solidFill>
              </a:rPr>
              <a:t> (80%) et un ensemble de test (20%) pour </a:t>
            </a:r>
            <a:r>
              <a:rPr lang="en-GB" dirty="0" err="1">
                <a:solidFill>
                  <a:schemeClr val="bg1"/>
                </a:solidFill>
              </a:rPr>
              <a:t>évaluer</a:t>
            </a:r>
            <a:r>
              <a:rPr lang="en-GB" dirty="0">
                <a:solidFill>
                  <a:schemeClr val="bg1"/>
                </a:solidFill>
              </a:rPr>
              <a:t> les performances du </a:t>
            </a:r>
            <a:r>
              <a:rPr lang="en-GB" dirty="0" err="1">
                <a:solidFill>
                  <a:schemeClr val="bg1"/>
                </a:solidFill>
              </a:rPr>
              <a:t>modèle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endParaRPr lang="en-FR" dirty="0"/>
          </a:p>
        </p:txBody>
      </p:sp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D72DE84-3FF6-EA55-AB4D-1394A2471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05" y="4096059"/>
            <a:ext cx="6548665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6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74E9-5B8D-5BD6-AC23-3C02ED6B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61182"/>
          </a:xfrm>
        </p:spPr>
        <p:txBody>
          <a:bodyPr>
            <a:normAutofit fontScale="90000"/>
          </a:bodyPr>
          <a:lstStyle/>
          <a:p>
            <a:r>
              <a:rPr lang="en-FR" sz="3100" dirty="0">
                <a:solidFill>
                  <a:schemeClr val="bg1"/>
                </a:solidFill>
              </a:rPr>
              <a:t> </a:t>
            </a:r>
            <a:r>
              <a:rPr lang="en-GB" sz="3100" dirty="0" err="1">
                <a:solidFill>
                  <a:schemeClr val="bg1"/>
                </a:solidFill>
              </a:rPr>
              <a:t>Modélisation</a:t>
            </a:r>
            <a:r>
              <a:rPr lang="en-GB" sz="3100" dirty="0">
                <a:solidFill>
                  <a:schemeClr val="bg1"/>
                </a:solidFill>
              </a:rPr>
              <a:t> des </a:t>
            </a:r>
            <a:r>
              <a:rPr lang="en-GB" sz="3100" dirty="0" err="1">
                <a:solidFill>
                  <a:schemeClr val="bg1"/>
                </a:solidFill>
              </a:rPr>
              <a:t>émissions</a:t>
            </a:r>
            <a:r>
              <a:rPr lang="en-GB" sz="3100" dirty="0">
                <a:solidFill>
                  <a:schemeClr val="bg1"/>
                </a:solidFill>
              </a:rPr>
              <a:t> de </a:t>
            </a:r>
            <a:r>
              <a:rPr lang="en-GB" sz="3100" dirty="0" err="1">
                <a:solidFill>
                  <a:schemeClr val="bg1"/>
                </a:solidFill>
              </a:rPr>
              <a:t>gaz</a:t>
            </a:r>
            <a:r>
              <a:rPr lang="en-GB" sz="3100" dirty="0">
                <a:solidFill>
                  <a:schemeClr val="bg1"/>
                </a:solidFill>
              </a:rPr>
              <a:t> à </a:t>
            </a:r>
            <a:r>
              <a:rPr lang="en-GB" sz="3100" dirty="0" err="1">
                <a:solidFill>
                  <a:schemeClr val="bg1"/>
                </a:solidFill>
              </a:rPr>
              <a:t>effet</a:t>
            </a:r>
            <a:r>
              <a:rPr lang="en-GB" sz="3100" dirty="0">
                <a:solidFill>
                  <a:schemeClr val="bg1"/>
                </a:solidFill>
              </a:rPr>
              <a:t> de serre</a:t>
            </a:r>
            <a:br>
              <a:rPr lang="en-GB" dirty="0">
                <a:solidFill>
                  <a:schemeClr val="bg1"/>
                </a:solidFill>
              </a:rPr>
            </a:b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4EAB-83F7-5F9E-5F62-392296A7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605776"/>
            <a:ext cx="11155680" cy="208527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Après </a:t>
            </a:r>
            <a:r>
              <a:rPr lang="en-GB" dirty="0" err="1">
                <a:solidFill>
                  <a:schemeClr val="bg1"/>
                </a:solidFill>
              </a:rPr>
              <a:t>avoir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modélisé</a:t>
            </a:r>
            <a:r>
              <a:rPr lang="en-GB" dirty="0">
                <a:solidFill>
                  <a:schemeClr val="bg1"/>
                </a:solidFill>
              </a:rPr>
              <a:t> la </a:t>
            </a:r>
            <a:r>
              <a:rPr lang="en-GB" dirty="0" err="1">
                <a:solidFill>
                  <a:schemeClr val="bg1"/>
                </a:solidFill>
              </a:rPr>
              <a:t>consommation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énergétique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répété</a:t>
            </a:r>
            <a:r>
              <a:rPr lang="en-GB" b="1" dirty="0">
                <a:solidFill>
                  <a:schemeClr val="bg1"/>
                </a:solidFill>
              </a:rPr>
              <a:t> la </a:t>
            </a:r>
            <a:r>
              <a:rPr lang="en-GB" b="1" dirty="0" err="1">
                <a:solidFill>
                  <a:schemeClr val="bg1"/>
                </a:solidFill>
              </a:rPr>
              <a:t>même</a:t>
            </a:r>
            <a:r>
              <a:rPr lang="en-GB" b="1" dirty="0">
                <a:solidFill>
                  <a:schemeClr val="bg1"/>
                </a:solidFill>
              </a:rPr>
              <a:t> démarche</a:t>
            </a:r>
            <a:r>
              <a:rPr lang="en-GB" dirty="0">
                <a:solidFill>
                  <a:schemeClr val="bg1"/>
                </a:solidFill>
              </a:rPr>
              <a:t> pour </a:t>
            </a:r>
            <a:r>
              <a:rPr lang="en-GB" dirty="0" err="1">
                <a:solidFill>
                  <a:schemeClr val="bg1"/>
                </a:solidFill>
              </a:rPr>
              <a:t>prédire</a:t>
            </a:r>
            <a:r>
              <a:rPr lang="en-GB" dirty="0">
                <a:solidFill>
                  <a:schemeClr val="bg1"/>
                </a:solidFill>
              </a:rPr>
              <a:t> les </a:t>
            </a:r>
            <a:r>
              <a:rPr lang="en-GB" i="1" dirty="0" err="1">
                <a:solidFill>
                  <a:schemeClr val="bg1"/>
                </a:solidFill>
              </a:rPr>
              <a:t>émissions</a:t>
            </a:r>
            <a:r>
              <a:rPr lang="en-GB" i="1" dirty="0">
                <a:solidFill>
                  <a:schemeClr val="bg1"/>
                </a:solidFill>
              </a:rPr>
              <a:t> de </a:t>
            </a:r>
            <a:r>
              <a:rPr lang="en-GB" i="1" dirty="0" err="1">
                <a:solidFill>
                  <a:schemeClr val="bg1"/>
                </a:solidFill>
              </a:rPr>
              <a:t>gaz</a:t>
            </a:r>
            <a:r>
              <a:rPr lang="en-GB" i="1" dirty="0">
                <a:solidFill>
                  <a:schemeClr val="bg1"/>
                </a:solidFill>
              </a:rPr>
              <a:t> à </a:t>
            </a:r>
            <a:r>
              <a:rPr lang="en-GB" i="1" dirty="0" err="1">
                <a:solidFill>
                  <a:schemeClr val="bg1"/>
                </a:solidFill>
              </a:rPr>
              <a:t>effet</a:t>
            </a:r>
            <a:r>
              <a:rPr lang="en-GB" i="1" dirty="0">
                <a:solidFill>
                  <a:schemeClr val="bg1"/>
                </a:solidFill>
              </a:rPr>
              <a:t> de serre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i="1" dirty="0" err="1">
                <a:solidFill>
                  <a:schemeClr val="bg1"/>
                </a:solidFill>
              </a:rPr>
              <a:t>TotalGHGEmissions</a:t>
            </a:r>
            <a:r>
              <a:rPr lang="en-GB" dirty="0">
                <a:solidFill>
                  <a:schemeClr val="bg1"/>
                </a:solidFill>
              </a:rPr>
              <a:t>).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sélectionné</a:t>
            </a:r>
            <a:r>
              <a:rPr lang="en-GB" dirty="0">
                <a:solidFill>
                  <a:schemeClr val="bg1"/>
                </a:solidFill>
              </a:rPr>
              <a:t> des variables </a:t>
            </a:r>
            <a:r>
              <a:rPr lang="en-GB" dirty="0" err="1">
                <a:solidFill>
                  <a:schemeClr val="bg1"/>
                </a:solidFill>
              </a:rPr>
              <a:t>explicatives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pertinentes</a:t>
            </a:r>
            <a:r>
              <a:rPr lang="en-GB" dirty="0">
                <a:solidFill>
                  <a:schemeClr val="bg1"/>
                </a:solidFill>
              </a:rPr>
              <a:t>, à la </a:t>
            </a:r>
            <a:r>
              <a:rPr lang="en-GB" dirty="0" err="1">
                <a:solidFill>
                  <a:schemeClr val="bg1"/>
                </a:solidFill>
              </a:rPr>
              <a:t>fois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numériques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i="1" dirty="0" err="1">
                <a:solidFill>
                  <a:schemeClr val="bg1"/>
                </a:solidFill>
              </a:rPr>
              <a:t>YearBuilt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i="1" dirty="0" err="1">
                <a:solidFill>
                  <a:schemeClr val="bg1"/>
                </a:solidFill>
              </a:rPr>
              <a:t>GFA_per_Floor</a:t>
            </a:r>
            <a:r>
              <a:rPr lang="en-GB" dirty="0">
                <a:solidFill>
                  <a:schemeClr val="bg1"/>
                </a:solidFill>
              </a:rPr>
              <a:t>, etc.) et </a:t>
            </a:r>
            <a:r>
              <a:rPr lang="en-GB" dirty="0" err="1">
                <a:solidFill>
                  <a:schemeClr val="bg1"/>
                </a:solidFill>
              </a:rPr>
              <a:t>catégorielles</a:t>
            </a:r>
            <a:r>
              <a:rPr lang="en-GB" dirty="0">
                <a:solidFill>
                  <a:schemeClr val="bg1"/>
                </a:solidFill>
              </a:rPr>
              <a:t> (</a:t>
            </a:r>
            <a:r>
              <a:rPr lang="en-GB" i="1" dirty="0" err="1">
                <a:solidFill>
                  <a:schemeClr val="bg1"/>
                </a:solidFill>
              </a:rPr>
              <a:t>BuildingType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i="1" dirty="0" err="1">
                <a:solidFill>
                  <a:schemeClr val="bg1"/>
                </a:solidFill>
              </a:rPr>
              <a:t>PrimaryPropertyType</a:t>
            </a:r>
            <a:r>
              <a:rPr lang="en-GB" dirty="0">
                <a:solidFill>
                  <a:schemeClr val="bg1"/>
                </a:solidFill>
              </a:rPr>
              <a:t>), </a:t>
            </a:r>
            <a:r>
              <a:rPr lang="en-GB" dirty="0" err="1">
                <a:solidFill>
                  <a:schemeClr val="bg1"/>
                </a:solidFill>
              </a:rPr>
              <a:t>que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encodées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variables </a:t>
            </a:r>
            <a:r>
              <a:rPr lang="en-GB" dirty="0" err="1">
                <a:solidFill>
                  <a:schemeClr val="bg1"/>
                </a:solidFill>
              </a:rPr>
              <a:t>binaires</a:t>
            </a:r>
            <a:r>
              <a:rPr lang="en-GB" dirty="0">
                <a:solidFill>
                  <a:schemeClr val="bg1"/>
                </a:solidFill>
              </a:rPr>
              <a:t>. Cette </a:t>
            </a:r>
            <a:r>
              <a:rPr lang="en-GB" dirty="0" err="1">
                <a:solidFill>
                  <a:schemeClr val="bg1"/>
                </a:solidFill>
              </a:rPr>
              <a:t>fois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 err="1">
                <a:solidFill>
                  <a:schemeClr val="bg1"/>
                </a:solidFill>
              </a:rPr>
              <a:t>j’ai</a:t>
            </a:r>
            <a:r>
              <a:rPr lang="en-GB" dirty="0">
                <a:solidFill>
                  <a:schemeClr val="bg1"/>
                </a:solidFill>
              </a:rPr>
              <a:t> appliqué </a:t>
            </a:r>
            <a:r>
              <a:rPr lang="en-GB" dirty="0" err="1">
                <a:solidFill>
                  <a:schemeClr val="bg1"/>
                </a:solidFill>
              </a:rPr>
              <a:t>une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normalisation Min-Max</a:t>
            </a:r>
            <a:r>
              <a:rPr lang="en-GB" dirty="0">
                <a:solidFill>
                  <a:schemeClr val="bg1"/>
                </a:solidFill>
              </a:rPr>
              <a:t> pour </a:t>
            </a:r>
            <a:r>
              <a:rPr lang="en-GB" dirty="0" err="1">
                <a:solidFill>
                  <a:schemeClr val="bg1"/>
                </a:solidFill>
              </a:rPr>
              <a:t>mettre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toutes</a:t>
            </a:r>
            <a:r>
              <a:rPr lang="en-GB" dirty="0">
                <a:solidFill>
                  <a:schemeClr val="bg1"/>
                </a:solidFill>
              </a:rPr>
              <a:t> les variables sur </a:t>
            </a:r>
            <a:r>
              <a:rPr lang="en-GB" dirty="0" err="1">
                <a:solidFill>
                  <a:schemeClr val="bg1"/>
                </a:solidFill>
              </a:rPr>
              <a:t>une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même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échelle</a:t>
            </a:r>
            <a:r>
              <a:rPr lang="en-GB" dirty="0">
                <a:solidFill>
                  <a:schemeClr val="bg1"/>
                </a:solidFill>
              </a:rPr>
              <a:t>. La variable </a:t>
            </a:r>
            <a:r>
              <a:rPr lang="en-GB" dirty="0" err="1">
                <a:solidFill>
                  <a:schemeClr val="bg1"/>
                </a:solidFill>
              </a:rPr>
              <a:t>cible</a:t>
            </a:r>
            <a:r>
              <a:rPr lang="en-GB" dirty="0">
                <a:solidFill>
                  <a:schemeClr val="bg1"/>
                </a:solidFill>
              </a:rPr>
              <a:t> a </a:t>
            </a:r>
            <a:r>
              <a:rPr lang="en-GB" dirty="0" err="1">
                <a:solidFill>
                  <a:schemeClr val="bg1"/>
                </a:solidFill>
              </a:rPr>
              <a:t>été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isolée</a:t>
            </a:r>
            <a:r>
              <a:rPr lang="en-GB" dirty="0">
                <a:solidFill>
                  <a:schemeClr val="bg1"/>
                </a:solidFill>
              </a:rPr>
              <a:t>, et les données </a:t>
            </a:r>
            <a:r>
              <a:rPr lang="en-GB" dirty="0" err="1">
                <a:solidFill>
                  <a:schemeClr val="bg1"/>
                </a:solidFill>
              </a:rPr>
              <a:t>ont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été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divisées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</a:t>
            </a:r>
            <a:r>
              <a:rPr lang="en-GB" dirty="0">
                <a:solidFill>
                  <a:schemeClr val="bg1"/>
                </a:solidFill>
              </a:rPr>
              <a:t> un ensemble </a:t>
            </a:r>
            <a:r>
              <a:rPr lang="en-GB" dirty="0" err="1">
                <a:solidFill>
                  <a:schemeClr val="bg1"/>
                </a:solidFill>
              </a:rPr>
              <a:t>d’entraînement</a:t>
            </a:r>
            <a:r>
              <a:rPr lang="en-GB" dirty="0">
                <a:solidFill>
                  <a:schemeClr val="bg1"/>
                </a:solidFill>
              </a:rPr>
              <a:t> (80%) et un ensemble de test (20%) pour </a:t>
            </a:r>
            <a:r>
              <a:rPr lang="en-GB" dirty="0" err="1">
                <a:solidFill>
                  <a:schemeClr val="bg1"/>
                </a:solidFill>
              </a:rPr>
              <a:t>entraîner</a:t>
            </a:r>
            <a:r>
              <a:rPr lang="en-GB" dirty="0">
                <a:solidFill>
                  <a:schemeClr val="bg1"/>
                </a:solidFill>
              </a:rPr>
              <a:t> et </a:t>
            </a:r>
            <a:r>
              <a:rPr lang="en-GB" dirty="0" err="1">
                <a:solidFill>
                  <a:schemeClr val="bg1"/>
                </a:solidFill>
              </a:rPr>
              <a:t>évaluer</a:t>
            </a:r>
            <a:r>
              <a:rPr lang="en-GB" dirty="0">
                <a:solidFill>
                  <a:schemeClr val="bg1"/>
                </a:solidFill>
              </a:rPr>
              <a:t> le </a:t>
            </a:r>
            <a:r>
              <a:rPr lang="en-GB" dirty="0" err="1">
                <a:solidFill>
                  <a:schemeClr val="bg1"/>
                </a:solidFill>
              </a:rPr>
              <a:t>modèle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endParaRPr lang="en-FR" dirty="0"/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3BFA12D-CBE3-EC79-CD60-A9FB6E4B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781" y="3617157"/>
            <a:ext cx="6392437" cy="300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02939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1791</Words>
  <Application>Microsoft Macintosh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Bierstadt</vt:lpstr>
      <vt:lpstr>GestaltVTI</vt:lpstr>
      <vt:lpstr>Anticipez les besoins en consommations de bâtiments                           Présentation du projets </vt:lpstr>
      <vt:lpstr>Introduction du projet </vt:lpstr>
      <vt:lpstr>Analyse des données </vt:lpstr>
      <vt:lpstr>Préparation des données non résidentielles </vt:lpstr>
      <vt:lpstr>PowerPoint Presentation</vt:lpstr>
      <vt:lpstr>PowerPoint Presentation</vt:lpstr>
      <vt:lpstr>Premiers Feature Engineering </vt:lpstr>
      <vt:lpstr>Modélisation prédictive de la  consommation énergétique </vt:lpstr>
      <vt:lpstr> Modélisation des émissions de gaz à effet de serre </vt:lpstr>
      <vt:lpstr>Comparaison des modèles de regression  pour la consommation d’énergétique </vt:lpstr>
      <vt:lpstr>La consommation énergétique des bâtiments</vt:lpstr>
      <vt:lpstr>Comparaison des modèles pour les émissions de  gaz à effet de serre </vt:lpstr>
      <vt:lpstr>Les émissions de gaz à effet de serre</vt:lpstr>
      <vt:lpstr>Feature Engineering avancé </vt:lpstr>
      <vt:lpstr>Feature Engineering</vt:lpstr>
      <vt:lpstr> Impact du Feature Engineering sur la performance des modèles </vt:lpstr>
      <vt:lpstr>La consommation énergétique des bâtiments (Feature engineering avancé)</vt:lpstr>
      <vt:lpstr>Impact du Feature Engineering sur la prédiction des émissions de gaz à effet de serre </vt:lpstr>
      <vt:lpstr>la prédiction des émissions de gaz à effet de serre (Feature engineering avancé)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valerian barreau</dc:creator>
  <cp:lastModifiedBy>valerian barreau</cp:lastModifiedBy>
  <cp:revision>1</cp:revision>
  <dcterms:created xsi:type="dcterms:W3CDTF">2025-09-22T11:15:11Z</dcterms:created>
  <dcterms:modified xsi:type="dcterms:W3CDTF">2025-09-23T08:37:01Z</dcterms:modified>
</cp:coreProperties>
</file>