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5" r:id="rId4"/>
    <p:sldId id="278" r:id="rId5"/>
    <p:sldId id="279" r:id="rId6"/>
    <p:sldId id="280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2" r:id="rId18"/>
    <p:sldId id="273" r:id="rId19"/>
    <p:sldId id="274" r:id="rId20"/>
    <p:sldId id="270" r:id="rId21"/>
    <p:sldId id="276" r:id="rId22"/>
    <p:sldId id="282" r:id="rId23"/>
    <p:sldId id="277" r:id="rId24"/>
    <p:sldId id="281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B6E"/>
    <a:srgbClr val="49B9B1"/>
    <a:srgbClr val="9B1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28" autoAdjust="0"/>
  </p:normalViewPr>
  <p:slideViewPr>
    <p:cSldViewPr>
      <p:cViewPr varScale="1">
        <p:scale>
          <a:sx n="108" d="100"/>
          <a:sy n="108" d="100"/>
        </p:scale>
        <p:origin x="91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F1672-AA5C-4899-B5F3-23EC093F10BE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B270D-6DC1-4476-8096-F2E3628A59FC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C26B-1BCD-4AD4-B7B1-09DB718723A2}" type="datetime1">
              <a:rPr lang="de-DE" smtClean="0"/>
              <a:t>05.07.2019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E-Mood-Tracker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E3A6-723E-4C16-BA10-CF5920E47336}" type="datetime1">
              <a:rPr lang="de-DE" smtClean="0"/>
              <a:t>05.07.2019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E-Mood-Tracker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A123-46B1-4FFC-935D-75EE8FF63D8A}" type="datetime1">
              <a:rPr lang="de-DE" smtClean="0"/>
              <a:t>05.07.2019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E-Mood-Tracker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0EF5-5647-443A-BF6F-74A98C1573C6}" type="datetime1">
              <a:rPr lang="de-DE" smtClean="0"/>
              <a:t>05.07.2019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E-Mood-Tracker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D992-1E09-4B7F-99FA-757C49437A68}" type="datetime1">
              <a:rPr lang="de-DE" smtClean="0"/>
              <a:t>05.07.2019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E-Mood-Tracker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E6D-792E-4549-AACC-A8F7BE770F41}" type="datetime1">
              <a:rPr lang="de-DE" smtClean="0"/>
              <a:t>05.07.2019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E-Mood-Tracker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72C6-6909-46CD-83F5-739F44615838}" type="datetime1">
              <a:rPr lang="de-DE" smtClean="0"/>
              <a:t>05.07.2019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E-Mood-Tracker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76E5-A79D-4B5B-A7A8-4846A09E126D}" type="datetime1">
              <a:rPr lang="de-DE" smtClean="0"/>
              <a:t>05.07.2019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E-Mood-Tracker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946A-D565-41B6-95A5-36F37B6305B0}" type="datetime1">
              <a:rPr lang="de-DE" smtClean="0"/>
              <a:t>05.07.2019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E-Mood-Tracker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BC2E-07C2-4AE3-8311-1544239AF778}" type="datetime1">
              <a:rPr lang="de-DE" smtClean="0"/>
              <a:t>05.07.2019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E-Mood-Tracker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EEEE-1094-4C97-866A-224DBA0C3EC2}" type="datetime1">
              <a:rPr lang="de-DE" smtClean="0"/>
              <a:t>05.07.2019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E-Mood-Tracker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D6A1C-5C30-4F2B-91C3-4D5079B06C9A}" type="datetime1">
              <a:rPr lang="de-DE" smtClean="0"/>
              <a:t>05.07.2019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E-Mood-Tracker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67895-9CD9-4983-83EC-F60E121908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D:\Documents\Dropbox\E-Health SS19\Bilder\hintergr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32" cy="6858024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43174" y="3829054"/>
            <a:ext cx="6215106" cy="1314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zuka Gothic Pro L" pitchFamily="34" charset="-128"/>
                <a:ea typeface="Kozuka Gothic Pro L" pitchFamily="34" charset="-128"/>
                <a:cs typeface="+mj-cs"/>
              </a:rPr>
              <a:t>Endpräsentation</a:t>
            </a:r>
            <a:br>
              <a:rPr kumimoji="0" lang="de-DE" sz="4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zuka Gothic Pro L" pitchFamily="34" charset="-128"/>
                <a:ea typeface="Kozuka Gothic Pro L" pitchFamily="34" charset="-128"/>
                <a:cs typeface="+mj-cs"/>
              </a:rPr>
            </a:br>
            <a:r>
              <a:rPr kumimoji="0" lang="de-DE" sz="4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zuka Gothic Pro L" pitchFamily="34" charset="-128"/>
                <a:ea typeface="Kozuka Gothic Pro L" pitchFamily="34" charset="-128"/>
                <a:cs typeface="+mj-cs"/>
              </a:rPr>
              <a:t>05.07.2019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857892"/>
            <a:ext cx="5357818" cy="1000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Jan Gutnik, Shabithan Uthayakumaran, Valeria Pagliaro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9B9B1"/>
                </a:solidFill>
              </a:rPr>
              <a:t>Design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7554" y="5500702"/>
            <a:ext cx="250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Mockup: Patientensuche</a:t>
            </a:r>
          </a:p>
        </p:txBody>
      </p:sp>
      <p:pic>
        <p:nvPicPr>
          <p:cNvPr id="1026" name="Picture 2" descr="D:\Documents\Dropbox\E-Health SS19\Bilder\Mockups\05_Patientensuch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338452"/>
            <a:ext cx="5286412" cy="3971283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E1F-C865-4B70-8F8A-838219A849CF}" type="datetime1">
              <a:rPr lang="de-DE" smtClean="0"/>
              <a:t>05.07.2019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E-Mood-Tracker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9B9B1"/>
                </a:solidFill>
              </a:rPr>
              <a:t>Design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86116" y="5429264"/>
            <a:ext cx="234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Mockup: Patientenliste</a:t>
            </a:r>
          </a:p>
        </p:txBody>
      </p:sp>
      <p:pic>
        <p:nvPicPr>
          <p:cNvPr id="2050" name="Picture 2" descr="D:\Documents\Dropbox\E-Health SS19\Bilder\Mockups\06_Liste_gesuchter_patient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285860"/>
            <a:ext cx="5572164" cy="4183225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5D7A-52A9-466A-8867-6811E4548AF6}" type="datetime1">
              <a:rPr lang="de-DE" smtClean="0"/>
              <a:t>05.07.2019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E-Mood-Tracker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9B9B1"/>
                </a:solidFill>
              </a:rPr>
              <a:t>Design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8926" y="5500702"/>
            <a:ext cx="286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Mockup: Statistik Tagebuch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0FC-F25B-48B0-86FA-7898E1EE7984}" type="datetime1">
              <a:rPr lang="de-DE" smtClean="0"/>
              <a:t>05.07.2019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E-Mood-Tracker</a:t>
            </a:r>
          </a:p>
        </p:txBody>
      </p:sp>
      <p:pic>
        <p:nvPicPr>
          <p:cNvPr id="3074" name="Picture 2" descr="D:\Documents\Dropbox\E-Health SS19\Bilder\Mockups\07_Diagram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214422"/>
            <a:ext cx="5597936" cy="41861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9B9B1"/>
                </a:solidFill>
              </a:rPr>
              <a:t>Design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43240" y="5715016"/>
            <a:ext cx="26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Mockup: Tagebuchmaske </a:t>
            </a:r>
          </a:p>
        </p:txBody>
      </p:sp>
      <p:pic>
        <p:nvPicPr>
          <p:cNvPr id="4098" name="Picture 2" descr="D:\Documents\Dropbox\E-Health SS19\Bilder\Mockups\08_Tagebuch_ausfüll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284461"/>
            <a:ext cx="5786478" cy="4346943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489-6D0A-44FD-900D-691E5ADDD30A}" type="datetime1">
              <a:rPr lang="de-DE" smtClean="0"/>
              <a:t>05.07.2019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E-Mood-Tracker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9B9B1"/>
                </a:solidFill>
              </a:rPr>
              <a:t>Design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4678" y="5786454"/>
            <a:ext cx="2390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Mockup: Rückmeldung </a:t>
            </a:r>
          </a:p>
        </p:txBody>
      </p:sp>
      <p:pic>
        <p:nvPicPr>
          <p:cNvPr id="6146" name="Picture 2" descr="D:\Documents\Dropbox\E-Health SS19\Bilder\Mockups\10_speichern_änder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357298"/>
            <a:ext cx="5830998" cy="4376102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DBFA-18AC-4686-994E-F06BC0A55C3D}" type="datetime1">
              <a:rPr lang="de-DE" smtClean="0"/>
              <a:t>05.07.2019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E-Mood-Tracker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9B9B1"/>
                </a:solidFill>
              </a:rPr>
              <a:t>Design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86116" y="5715016"/>
            <a:ext cx="208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Mockup: Ausloggen </a:t>
            </a:r>
          </a:p>
        </p:txBody>
      </p:sp>
      <p:pic>
        <p:nvPicPr>
          <p:cNvPr id="7170" name="Picture 2" descr="D:\Documents\Dropbox\E-Health SS19\Bilder\Mockups\11_ausgeloggt_se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214422"/>
            <a:ext cx="5715040" cy="4304543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2631-CFDC-40F1-9969-723CDC103192}" type="datetime1">
              <a:rPr lang="de-DE" smtClean="0"/>
              <a:t>05.07.2019</a:t>
            </a:fld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E-Mood-Tracker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9B9B1"/>
                </a:solidFill>
              </a:rPr>
              <a:t>Use Case</a:t>
            </a:r>
          </a:p>
        </p:txBody>
      </p:sp>
      <p:pic>
        <p:nvPicPr>
          <p:cNvPr id="8194" name="Picture 2" descr="D:\Documents\Dropbox\E-Health SS19\Bilder\use_c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357298"/>
            <a:ext cx="4786346" cy="4786346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1C4A-2FF9-4B57-B355-3E60F29EADD0}" type="datetime1">
              <a:rPr lang="de-DE" smtClean="0"/>
              <a:t>05.07.2019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E-Mood-Tracker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>
                <a:solidFill>
                  <a:srgbClr val="49B9B1"/>
                </a:solidFill>
              </a:rPr>
              <a:t>„Wie wurden die Use Cases getestet?“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6"/>
          </a:xfrm>
        </p:spPr>
        <p:txBody>
          <a:bodyPr/>
          <a:lstStyle/>
          <a:p>
            <a:pPr marL="514350" indent="-514350">
              <a:buNone/>
            </a:pPr>
            <a:r>
              <a:rPr lang="de-DE" dirty="0"/>
              <a:t>Es wurden Mockups erstellt.</a:t>
            </a:r>
          </a:p>
          <a:p>
            <a:pPr marL="514350" indent="-514350">
              <a:buNone/>
            </a:pPr>
            <a:r>
              <a:rPr lang="de-DE" dirty="0">
                <a:sym typeface="Wingdings" pitchFamily="2" charset="2"/>
              </a:rPr>
              <a:t> Mit der Software „</a:t>
            </a:r>
            <a:r>
              <a:rPr lang="de-DE" b="1" dirty="0">
                <a:sym typeface="Wingdings" pitchFamily="2" charset="2"/>
              </a:rPr>
              <a:t>JustInMind</a:t>
            </a:r>
            <a:r>
              <a:rPr lang="de-DE" dirty="0">
                <a:sym typeface="Wingdings" pitchFamily="2" charset="2"/>
              </a:rPr>
              <a:t>“</a:t>
            </a:r>
            <a:endParaRPr lang="de-DE" dirty="0"/>
          </a:p>
        </p:txBody>
      </p:sp>
      <p:pic>
        <p:nvPicPr>
          <p:cNvPr id="4" name="Picture 3" descr="justi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2928934"/>
            <a:ext cx="6643734" cy="34238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4C7B-EEC0-4484-869E-EB6577A574D7}" type="datetime1">
              <a:rPr lang="de-DE" smtClean="0"/>
              <a:t>05.07.2019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E-Mood-Tracker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>
                <a:solidFill>
                  <a:srgbClr val="49B9B1"/>
                </a:solidFill>
              </a:rPr>
              <a:t>„Wie wurden die Use Cases getestet?“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48"/>
            <a:ext cx="8229600" cy="614354"/>
          </a:xfrm>
        </p:spPr>
        <p:txBody>
          <a:bodyPr/>
          <a:lstStyle/>
          <a:p>
            <a:pPr marL="514350" indent="-514350">
              <a:buNone/>
            </a:pPr>
            <a:r>
              <a:rPr lang="de-DE" dirty="0"/>
              <a:t>Es wurden </a:t>
            </a:r>
            <a:r>
              <a:rPr lang="de-DE" b="1" dirty="0"/>
              <a:t>Personas</a:t>
            </a:r>
            <a:r>
              <a:rPr lang="de-DE" dirty="0"/>
              <a:t> erstellt:</a:t>
            </a:r>
          </a:p>
          <a:p>
            <a:pPr marL="514350" indent="-514350">
              <a:buNone/>
            </a:pPr>
            <a:endParaRPr lang="de-DE" dirty="0"/>
          </a:p>
        </p:txBody>
      </p:sp>
      <p:pic>
        <p:nvPicPr>
          <p:cNvPr id="4" name="Picture 3" descr="helm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85992"/>
            <a:ext cx="4643470" cy="4071212"/>
          </a:xfrm>
          <a:prstGeom prst="rect">
            <a:avLst/>
          </a:prstGeom>
        </p:spPr>
      </p:pic>
      <p:pic>
        <p:nvPicPr>
          <p:cNvPr id="5" name="Picture 4" descr="ki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3438" y="2285992"/>
            <a:ext cx="4429124" cy="40719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285992"/>
            <a:ext cx="4643438" cy="40719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4643438" y="2285992"/>
            <a:ext cx="4429156" cy="4071966"/>
          </a:xfrm>
          <a:prstGeom prst="rect">
            <a:avLst/>
          </a:prstGeom>
          <a:noFill/>
          <a:ln>
            <a:solidFill>
              <a:srgbClr val="9B1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D840-4A88-4784-A023-2708826C6C7A}" type="datetime1">
              <a:rPr lang="de-DE" smtClean="0"/>
              <a:t>05.07.2019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E-Mood-Tracker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>
                <a:solidFill>
                  <a:srgbClr val="49B9B1"/>
                </a:solidFill>
              </a:rPr>
              <a:t>„Wie wurden die Use Cases getestet?“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614354"/>
          </a:xfrm>
        </p:spPr>
        <p:txBody>
          <a:bodyPr/>
          <a:lstStyle/>
          <a:p>
            <a:pPr marL="514350" indent="-514350">
              <a:buNone/>
            </a:pPr>
            <a:r>
              <a:rPr lang="de-DE" dirty="0"/>
              <a:t>Es wurden Personas erstellt:</a:t>
            </a:r>
          </a:p>
          <a:p>
            <a:pPr marL="514350" indent="-514350">
              <a:buNone/>
            </a:pPr>
            <a:endParaRPr lang="de-DE" dirty="0"/>
          </a:p>
        </p:txBody>
      </p:sp>
      <p:pic>
        <p:nvPicPr>
          <p:cNvPr id="8" name="Picture 7" descr="annik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4546" y="1571588"/>
            <a:ext cx="4605731" cy="47149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4546" y="1571588"/>
            <a:ext cx="4572032" cy="47149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F045-D0F0-4996-BA96-07AA2E7D8FBC}" type="datetime1">
              <a:rPr lang="de-DE" smtClean="0"/>
              <a:t>05.07.2019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E-Mood-Tracker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9B9B1"/>
                </a:solidFill>
              </a:rPr>
              <a:t>Gliederung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4414" y="2000240"/>
          <a:ext cx="60960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Projektidee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0" dirty="0"/>
                        <a:t>S.3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Anforderungen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0" dirty="0"/>
                        <a:t>S. 4 - 6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Ergebnisse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S. 7 - 15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Use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S.</a:t>
                      </a:r>
                      <a:r>
                        <a:rPr lang="de-DE" baseline="0" dirty="0"/>
                        <a:t> 16 - 19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Risiken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S.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Abweichungen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S. 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Softwareprobleme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S.22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Zusammenfassung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S. 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A438-AA47-44CE-94EC-794B8A64AF77}" type="datetime1">
              <a:rPr lang="de-DE" smtClean="0"/>
              <a:t>05.07.2019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E-Mood-Tracker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9B9B1"/>
                </a:solidFill>
              </a:rPr>
              <a:t>Risiken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5720" y="1357298"/>
            <a:ext cx="8643998" cy="22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Kozuka Gothic Pro L" pitchFamily="34" charset="-128"/>
                <a:cs typeface="+mn-cs"/>
              </a:rPr>
              <a:t>Risiko #4 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Kozuka Gothic Pro L" pitchFamily="34" charset="-128"/>
                <a:cs typeface="+mn-cs"/>
              </a:rPr>
              <a:t>ist aufgetreten: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Kozuka Gothic Pro L" pitchFamily="34" charset="-128"/>
                <a:cs typeface="+mn-cs"/>
              </a:rPr>
              <a:t>       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srgbClr val="EF7B6E"/>
                </a:solidFill>
                <a:effectLst/>
                <a:uLnTx/>
                <a:uFillTx/>
                <a:latin typeface="+mj-lt"/>
                <a:ea typeface="Kozuka Gothic Pro L" pitchFamily="34" charset="-128"/>
                <a:cs typeface="+mn-cs"/>
              </a:rPr>
              <a:t>falsche Zeitplanung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Kozuka Gothic Pro L" pitchFamily="34" charset="-128"/>
                <a:cs typeface="+mn-cs"/>
              </a:rPr>
              <a:t>Wahrscheinlichkeit des Auftretens: 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srgbClr val="EF7B6E"/>
                </a:solidFill>
                <a:effectLst/>
                <a:uLnTx/>
                <a:uFillTx/>
                <a:latin typeface="+mj-lt"/>
                <a:ea typeface="Kozuka Gothic Pro L" pitchFamily="34" charset="-128"/>
                <a:cs typeface="+mn-cs"/>
              </a:rPr>
              <a:t>50%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85720" y="2000240"/>
            <a:ext cx="642942" cy="436169"/>
          </a:xfrm>
          <a:prstGeom prst="rightArrow">
            <a:avLst/>
          </a:prstGeom>
          <a:noFill/>
          <a:ln w="38100">
            <a:solidFill>
              <a:srgbClr val="075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4282" y="3643314"/>
            <a:ext cx="8643998" cy="1857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Kozuka Gothic Pro L" pitchFamily="34" charset="-128"/>
                <a:cs typeface="+mn-cs"/>
              </a:rPr>
              <a:t>Die 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srgbClr val="EF7B6E"/>
                </a:solidFill>
                <a:effectLst/>
                <a:uLnTx/>
                <a:uFillTx/>
                <a:latin typeface="+mj-lt"/>
                <a:ea typeface="Kozuka Gothic Pro L" pitchFamily="34" charset="-128"/>
                <a:cs typeface="+mn-cs"/>
              </a:rPr>
              <a:t>Aufgabenverteilung</a:t>
            </a:r>
            <a:r>
              <a:rPr kumimoji="0" lang="de-DE" sz="32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Kozuka Gothic Pro L" pitchFamily="34" charset="-128"/>
                <a:cs typeface="+mn-cs"/>
              </a:rPr>
              <a:t> der Arbeitspakete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32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Kozuka Gothic Pro L" pitchFamily="34" charset="-128"/>
                <a:cs typeface="+mn-cs"/>
              </a:rPr>
              <a:t>wurde </a:t>
            </a:r>
            <a:r>
              <a:rPr kumimoji="0" lang="de-DE" sz="3200" b="1" i="0" u="none" strike="noStrike" kern="1200" cap="none" spc="0" normalizeH="0" noProof="0" dirty="0">
                <a:ln>
                  <a:noFill/>
                </a:ln>
                <a:solidFill>
                  <a:srgbClr val="EF7B6E"/>
                </a:solidFill>
                <a:effectLst/>
                <a:uLnTx/>
                <a:uFillTx/>
                <a:latin typeface="+mj-lt"/>
                <a:ea typeface="Kozuka Gothic Pro L" pitchFamily="34" charset="-128"/>
                <a:cs typeface="+mn-cs"/>
              </a:rPr>
              <a:t>geändert</a:t>
            </a:r>
            <a:r>
              <a:rPr kumimoji="0" lang="de-DE" sz="32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Kozuka Gothic Pro L" pitchFamily="34" charset="-128"/>
                <a:cs typeface="+mn-cs"/>
              </a:rPr>
              <a:t>, damit die Last auf einen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32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Kozuka Gothic Pro L" pitchFamily="34" charset="-128"/>
                <a:cs typeface="+mn-cs"/>
              </a:rPr>
              <a:t>Entwickler weniger wird.</a:t>
            </a:r>
            <a:endParaRPr kumimoji="0" lang="de-DE" sz="3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Kozuka Gothic Pro L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9F3-D3E8-48DB-B54A-3AFB3BE863B3}" type="datetime1">
              <a:rPr lang="de-DE" smtClean="0"/>
              <a:t>05.07.2019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E-Mood-Tracker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9B9B1"/>
                </a:solidFill>
              </a:rPr>
              <a:t>Abweichungen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Startseite Psychologe – es werden nur </a:t>
            </a:r>
            <a:r>
              <a:rPr lang="de-DE" b="1" dirty="0"/>
              <a:t>aktuelle Notizen angezeigt</a:t>
            </a:r>
            <a:r>
              <a:rPr lang="de-DE" dirty="0"/>
              <a:t>, </a:t>
            </a:r>
            <a:r>
              <a:rPr lang="de-DE" b="1" dirty="0"/>
              <a:t>keine</a:t>
            </a:r>
            <a:r>
              <a:rPr lang="de-DE" dirty="0"/>
              <a:t> </a:t>
            </a:r>
            <a:r>
              <a:rPr lang="de-DE" b="1" dirty="0"/>
              <a:t>Tagebucheinträge</a:t>
            </a:r>
            <a:r>
              <a:rPr lang="de-DE" dirty="0">
                <a:solidFill>
                  <a:srgbClr val="EF7B6E"/>
                </a:solidFill>
              </a:rPr>
              <a:t> </a:t>
            </a:r>
            <a:r>
              <a:rPr lang="de-DE" dirty="0"/>
              <a:t>und </a:t>
            </a:r>
            <a:r>
              <a:rPr lang="de-DE" b="1" dirty="0"/>
              <a:t>Medikamenteneinnahme</a:t>
            </a:r>
            <a:r>
              <a:rPr lang="de-DE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Im Tagebuch wird </a:t>
            </a:r>
            <a:r>
              <a:rPr lang="de-DE" b="1" dirty="0"/>
              <a:t>kein Datum </a:t>
            </a:r>
            <a:r>
              <a:rPr lang="de-DE" dirty="0"/>
              <a:t>und </a:t>
            </a:r>
            <a:r>
              <a:rPr lang="de-DE" b="1" dirty="0"/>
              <a:t>keine aktuelle Uhrzeit</a:t>
            </a:r>
            <a:r>
              <a:rPr lang="de-DE" dirty="0"/>
              <a:t> angezeigt.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6D61-8BC8-46ED-89BB-0F5CE7AC1E51}" type="datetime1">
              <a:rPr lang="de-DE" smtClean="0"/>
              <a:t>05.07.2019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E-Mood-Tracker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Softwareprobleme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Webseiten Navigation funktioniert nur teilweise</a:t>
            </a:r>
            <a:r>
              <a:rPr lang="de-DE" dirty="0">
                <a:sym typeface="Wingdings" pitchFamily="2" charset="2"/>
              </a:rPr>
              <a:t> jquery Problem.</a:t>
            </a:r>
          </a:p>
          <a:p>
            <a:r>
              <a:rPr lang="de-DE" dirty="0">
                <a:sym typeface="Wingdings" pitchFamily="2" charset="2"/>
              </a:rPr>
              <a:t>Webserverumleitung von HTTP zu </a:t>
            </a:r>
            <a:r>
              <a:rPr lang="de-DE" b="1" dirty="0">
                <a:sym typeface="Wingdings" pitchFamily="2" charset="2"/>
              </a:rPr>
              <a:t>HTTPS funktioniert nicht</a:t>
            </a:r>
            <a:r>
              <a:rPr lang="de-DE" dirty="0">
                <a:sym typeface="Wingdings" pitchFamily="2" charset="2"/>
              </a:rPr>
              <a:t>.</a:t>
            </a:r>
          </a:p>
          <a:p>
            <a:r>
              <a:rPr lang="de-DE" dirty="0">
                <a:sym typeface="Wingdings" pitchFamily="2" charset="2"/>
              </a:rPr>
              <a:t>Tagebuch Daten plotten bekommt noch keine Daten von der Datenbank.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0EF5-5647-443A-BF6F-74A98C1573C6}" type="datetime1">
              <a:rPr lang="de-DE" smtClean="0"/>
              <a:t>05.07.2019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E-Mood-Tracker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9B9B1"/>
                </a:solidFill>
              </a:rPr>
              <a:t>Zusammenfassung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Kontaktperson </a:t>
            </a:r>
            <a:r>
              <a:rPr lang="de-DE" b="1" dirty="0">
                <a:solidFill>
                  <a:srgbClr val="EF7B6E"/>
                </a:solidFill>
              </a:rPr>
              <a:t>gefällt Projekt </a:t>
            </a:r>
            <a:r>
              <a:rPr lang="de-DE" dirty="0"/>
              <a:t>soweit gut.</a:t>
            </a:r>
          </a:p>
          <a:p>
            <a:r>
              <a:rPr lang="de-DE" dirty="0"/>
              <a:t>Zukünftig soll das Projekt </a:t>
            </a:r>
            <a:r>
              <a:rPr lang="de-DE" b="1" dirty="0">
                <a:solidFill>
                  <a:srgbClr val="EF7B6E"/>
                </a:solidFill>
              </a:rPr>
              <a:t>weiterentwickelt</a:t>
            </a:r>
            <a:r>
              <a:rPr lang="de-DE" dirty="0">
                <a:solidFill>
                  <a:srgbClr val="EF7B6E"/>
                </a:solidFill>
              </a:rPr>
              <a:t> </a:t>
            </a:r>
            <a:r>
              <a:rPr lang="de-DE" dirty="0"/>
              <a:t>werden, sodass in der </a:t>
            </a:r>
            <a:r>
              <a:rPr lang="de-DE" b="1" dirty="0">
                <a:solidFill>
                  <a:srgbClr val="EF7B6E"/>
                </a:solidFill>
              </a:rPr>
              <a:t>Zukunft</a:t>
            </a:r>
            <a:r>
              <a:rPr lang="de-DE" dirty="0"/>
              <a:t> ein </a:t>
            </a:r>
            <a:r>
              <a:rPr lang="de-DE" b="1" dirty="0">
                <a:solidFill>
                  <a:srgbClr val="EF7B6E"/>
                </a:solidFill>
              </a:rPr>
              <a:t>Testdurchlauf</a:t>
            </a:r>
            <a:r>
              <a:rPr lang="de-DE" dirty="0"/>
              <a:t> gestartet werden kann.</a:t>
            </a:r>
          </a:p>
          <a:p>
            <a:r>
              <a:rPr lang="de-DE" dirty="0"/>
              <a:t>Software soll eventuell um </a:t>
            </a:r>
            <a:r>
              <a:rPr lang="de-DE" b="1" dirty="0">
                <a:solidFill>
                  <a:srgbClr val="EF7B6E"/>
                </a:solidFill>
              </a:rPr>
              <a:t>Funktionen</a:t>
            </a:r>
            <a:r>
              <a:rPr lang="de-DE" dirty="0"/>
              <a:t> </a:t>
            </a:r>
            <a:r>
              <a:rPr lang="de-DE" b="1" dirty="0">
                <a:solidFill>
                  <a:srgbClr val="EF7B6E"/>
                </a:solidFill>
              </a:rPr>
              <a:t>erweitert</a:t>
            </a:r>
            <a:r>
              <a:rPr lang="de-DE" dirty="0"/>
              <a:t> werden (Absprache mit Kontaktperson).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9E98-53B3-49E8-81C5-1923AC307733}" type="datetime1">
              <a:rPr lang="de-DE" smtClean="0"/>
              <a:t>05.07.2019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E-Mood-Tracker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0EF5-5647-443A-BF6F-74A98C1573C6}" type="datetime1">
              <a:rPr lang="de-DE" smtClean="0"/>
              <a:t>05.07.2019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E-Mood-Tracker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7" name="Picture 2" descr="D:\Documents\Dropbox\E-Health SS19\Bilder\hintergr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071802" y="4000504"/>
            <a:ext cx="5214974" cy="1357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zuka Gothic Pro L" pitchFamily="34" charset="-128"/>
                <a:ea typeface="Kozuka Gothic Pro L" pitchFamily="34" charset="-128"/>
                <a:cs typeface="+mn-cs"/>
              </a:rPr>
              <a:t>Danke Für Eure Aufmerksamkeit!</a:t>
            </a:r>
            <a:endParaRPr kumimoji="0" lang="de-DE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zuka Gothic Pro L" pitchFamily="34" charset="-128"/>
              <a:ea typeface="Kozuka Gothic Pro L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9B9B1"/>
                </a:solidFill>
              </a:rPr>
              <a:t>Projektidee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14684"/>
          </a:xfrm>
        </p:spPr>
        <p:txBody>
          <a:bodyPr/>
          <a:lstStyle/>
          <a:p>
            <a:pPr algn="ctr">
              <a:buNone/>
            </a:pPr>
            <a:r>
              <a:rPr lang="de-DE" dirty="0"/>
              <a:t>„Eine </a:t>
            </a:r>
            <a:r>
              <a:rPr lang="de-DE" b="1" dirty="0">
                <a:solidFill>
                  <a:srgbClr val="EF7B6E"/>
                </a:solidFill>
              </a:rPr>
              <a:t>Webseite</a:t>
            </a:r>
            <a:r>
              <a:rPr lang="de-DE" dirty="0"/>
              <a:t> für </a:t>
            </a:r>
            <a:r>
              <a:rPr lang="de-DE" b="1" dirty="0">
                <a:solidFill>
                  <a:srgbClr val="EF7B6E"/>
                </a:solidFill>
              </a:rPr>
              <a:t>Psychologen</a:t>
            </a:r>
            <a:r>
              <a:rPr lang="de-DE" dirty="0"/>
              <a:t> und </a:t>
            </a:r>
            <a:r>
              <a:rPr lang="de-DE" b="1" dirty="0">
                <a:solidFill>
                  <a:srgbClr val="EF7B6E"/>
                </a:solidFill>
              </a:rPr>
              <a:t>Patienten </a:t>
            </a:r>
          </a:p>
          <a:p>
            <a:pPr algn="ctr">
              <a:buNone/>
            </a:pPr>
            <a:r>
              <a:rPr lang="de-DE" dirty="0"/>
              <a:t>entwickeln. Mit dem Ziel, dass Patienten ihre </a:t>
            </a:r>
          </a:p>
          <a:p>
            <a:pPr algn="ctr">
              <a:buNone/>
            </a:pPr>
            <a:r>
              <a:rPr lang="de-DE" b="1" dirty="0">
                <a:solidFill>
                  <a:srgbClr val="EF7B6E"/>
                </a:solidFill>
              </a:rPr>
              <a:t>Stimmung</a:t>
            </a:r>
            <a:r>
              <a:rPr lang="de-DE" dirty="0"/>
              <a:t> täglich digital aufzeichnen können </a:t>
            </a:r>
          </a:p>
          <a:p>
            <a:pPr algn="ctr">
              <a:buNone/>
            </a:pPr>
            <a:r>
              <a:rPr lang="de-DE" dirty="0"/>
              <a:t>und der Psychologe die </a:t>
            </a:r>
            <a:r>
              <a:rPr lang="de-DE" b="1" dirty="0">
                <a:solidFill>
                  <a:srgbClr val="EF7B6E"/>
                </a:solidFill>
              </a:rPr>
              <a:t>Ergbenisse</a:t>
            </a:r>
            <a:r>
              <a:rPr lang="de-DE" dirty="0"/>
              <a:t> online </a:t>
            </a:r>
          </a:p>
          <a:p>
            <a:pPr algn="ctr">
              <a:buNone/>
            </a:pPr>
            <a:r>
              <a:rPr lang="de-DE" dirty="0"/>
              <a:t>einsehen kann.“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C7A9-FC68-4D3B-93D2-03021D803582}" type="datetime1">
              <a:rPr lang="de-DE" smtClean="0"/>
              <a:t>05.07.2019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E-Mood-Tracker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9B9B1"/>
                </a:solidFill>
              </a:rPr>
              <a:t>Anforderungen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de-DE" b="1" dirty="0"/>
              <a:t>Psychologe:</a:t>
            </a:r>
          </a:p>
          <a:p>
            <a:pPr marL="514350" indent="-514350">
              <a:buAutoNum type="arabicPeriod"/>
            </a:pPr>
            <a:r>
              <a:rPr lang="de-DE" dirty="0"/>
              <a:t>Soll Patientenlogins- und Daten anlegen.</a:t>
            </a:r>
          </a:p>
          <a:p>
            <a:pPr marL="514350" indent="-514350">
              <a:buAutoNum type="arabicPeriod"/>
            </a:pPr>
            <a:r>
              <a:rPr lang="de-DE" dirty="0"/>
              <a:t>Kann Stimmungstagebücher abrufen und Notizen hinzufügen.</a:t>
            </a:r>
          </a:p>
          <a:p>
            <a:pPr marL="514350" indent="-514350">
              <a:buNone/>
            </a:pPr>
            <a:r>
              <a:rPr lang="de-DE" b="1" dirty="0"/>
              <a:t>Patient:</a:t>
            </a:r>
          </a:p>
          <a:p>
            <a:pPr marL="514350" indent="-514350">
              <a:buAutoNum type="arabicPeriod"/>
            </a:pPr>
            <a:r>
              <a:rPr lang="de-DE" dirty="0"/>
              <a:t>Soll Tagebücher ausfüllen.</a:t>
            </a:r>
          </a:p>
          <a:p>
            <a:pPr marL="514350" indent="-514350">
              <a:buAutoNum type="arabicPeriod"/>
            </a:pPr>
            <a:r>
              <a:rPr lang="de-DE" dirty="0"/>
              <a:t>Soll Änderung der Medikation einsehen können.</a:t>
            </a:r>
          </a:p>
          <a:p>
            <a:pPr marL="514350" indent="-514350">
              <a:buAutoNum type="arabicPeriod"/>
            </a:pPr>
            <a:r>
              <a:rPr lang="de-DE" dirty="0"/>
              <a:t>Soll eigene Eingaben einsehen können.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E7FA-36D1-4142-9F02-4C14F273D728}" type="datetime1">
              <a:rPr lang="de-DE" smtClean="0"/>
              <a:t>05.07.2019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E-Mood-Tracker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9B9B1"/>
                </a:solidFill>
              </a:rPr>
              <a:t>Anforderungen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de-DE" sz="4500" b="1" dirty="0"/>
              <a:t>Webseite:</a:t>
            </a:r>
          </a:p>
          <a:p>
            <a:pPr marL="514350" lvl="0" indent="-514350">
              <a:buFont typeface="+mj-lt"/>
              <a:buAutoNum type="arabicPeriod"/>
            </a:pPr>
            <a:r>
              <a:rPr lang="de-DE" sz="4500" dirty="0"/>
              <a:t>Soll die Änderungen der Medikation für Patienten und Psychologen im Diagramm anzeigen.</a:t>
            </a:r>
          </a:p>
          <a:p>
            <a:pPr marL="514350" lvl="0" indent="-514350">
              <a:buFont typeface="+mj-lt"/>
              <a:buAutoNum type="arabicPeriod"/>
            </a:pPr>
            <a:r>
              <a:rPr lang="de-DE" sz="4500" dirty="0"/>
              <a:t>Die Daten der Fragebögen sollen als Diagramme dargestellt werden.</a:t>
            </a:r>
          </a:p>
          <a:p>
            <a:pPr marL="514350" lvl="0" indent="-514350">
              <a:buFont typeface="+mj-lt"/>
              <a:buAutoNum type="arabicPeriod"/>
            </a:pPr>
            <a:r>
              <a:rPr lang="de-DE" sz="4500" dirty="0"/>
              <a:t>Besitzt zwei Rollen: Psychologe und Patient.</a:t>
            </a:r>
          </a:p>
          <a:p>
            <a:pPr marL="514350" lvl="0" indent="-514350">
              <a:buFont typeface="+mj-lt"/>
              <a:buAutoNum type="arabicPeriod"/>
            </a:pPr>
            <a:r>
              <a:rPr lang="de-DE" sz="4500" dirty="0"/>
              <a:t>Erlaubt den Rollen durch spezifische Überprüfung der Anmeldedaten die Weiterleitung zur Webseite.</a:t>
            </a:r>
          </a:p>
          <a:p>
            <a:pPr marL="514350" lvl="0" indent="-514350">
              <a:buFont typeface="+mj-lt"/>
              <a:buAutoNum type="arabicPeriod"/>
            </a:pPr>
            <a:r>
              <a:rPr lang="de-DE" sz="4500" dirty="0"/>
              <a:t>Soll den Patienten benachrichtigen sobald eine Änderung vom Psychologen vorgenommen wurde.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6A1B-D9BF-43F1-9792-3C001F4D6FD6}" type="datetime1">
              <a:rPr lang="de-DE" smtClean="0"/>
              <a:t>05.07.2019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E-Mood-Tracker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9B9B1"/>
                </a:solidFill>
              </a:rPr>
              <a:t>Anforderungen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/>
              <a:t>Sicherheit der Daten:</a:t>
            </a:r>
          </a:p>
          <a:p>
            <a:pPr marL="514350" lvl="0" indent="-514350">
              <a:buFont typeface="+mj-lt"/>
              <a:buAutoNum type="arabicPeriod"/>
            </a:pPr>
            <a:r>
              <a:rPr lang="de-DE" dirty="0"/>
              <a:t>Die Daten der Patienten sollen  verschlüsselt werden und in einer Datenbank verwaltet werden.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Nur bestimme Personen dürfen auf bestimmte Daten zugreifen.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0481-2D28-4B40-A527-6D37F033B756}" type="datetime1">
              <a:rPr lang="de-DE" smtClean="0"/>
              <a:t>05.07.2019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E-Mood-Tracker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9B9B1"/>
                </a:solidFill>
              </a:rPr>
              <a:t>Design</a:t>
            </a:r>
          </a:p>
        </p:txBody>
      </p:sp>
      <p:pic>
        <p:nvPicPr>
          <p:cNvPr id="1026" name="Picture 2" descr="D:\Documents\Dropbox\E-Health SS19\Bilder\Mockups\01_Log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500174"/>
            <a:ext cx="5357850" cy="400660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929058" y="5572140"/>
            <a:ext cx="156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Mockup: Login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5A1D-D077-41C5-A206-D927EEB1205B}" type="datetime1">
              <a:rPr lang="de-DE" smtClean="0"/>
              <a:t>05.07.2019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E-Mood-Tracker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9B9B1"/>
                </a:solidFill>
              </a:rPr>
              <a:t>Design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1802" y="5500702"/>
            <a:ext cx="305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Mockup: Startseite Psychologe</a:t>
            </a:r>
          </a:p>
        </p:txBody>
      </p:sp>
      <p:pic>
        <p:nvPicPr>
          <p:cNvPr id="2050" name="Picture 2" descr="D:\Documents\Dropbox\E-Health SS19\Bilder\Mockups\02_Startseite_Psy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321577"/>
            <a:ext cx="5500726" cy="4125546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D2A1-72B0-499B-A2FE-9250EF9EB2A8}" type="datetime1">
              <a:rPr lang="de-DE" smtClean="0"/>
              <a:t>05.07.2019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E-Mood-Tracker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9B9B1"/>
                </a:solidFill>
              </a:rPr>
              <a:t>Design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4678" y="5572140"/>
            <a:ext cx="252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Mockup: Patient anlegen</a:t>
            </a:r>
          </a:p>
        </p:txBody>
      </p:sp>
      <p:pic>
        <p:nvPicPr>
          <p:cNvPr id="4098" name="Picture 2" descr="D:\Documents\Dropbox\E-Health SS19\Bilder\Mockups\04_Patient_anleg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357298"/>
            <a:ext cx="5476570" cy="410876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42844" y="6357958"/>
            <a:ext cx="224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Umgesetztes Ergebnis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5286-133A-4E97-90FC-8D1A39997293}" type="datetime1">
              <a:rPr lang="de-DE" smtClean="0"/>
              <a:t>05.07.2019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E-Mood-Tracker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Bildschirmpräsentation (4:3)</PresentationFormat>
  <Paragraphs>159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Kozuka Gothic Pro L</vt:lpstr>
      <vt:lpstr>Office Theme</vt:lpstr>
      <vt:lpstr>PowerPoint-Präsentation</vt:lpstr>
      <vt:lpstr>Gliederung</vt:lpstr>
      <vt:lpstr>Projektidee</vt:lpstr>
      <vt:lpstr>Anforderungen</vt:lpstr>
      <vt:lpstr>Anforderungen</vt:lpstr>
      <vt:lpstr>Anforderungen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Use Case</vt:lpstr>
      <vt:lpstr>„Wie wurden die Use Cases getestet?“</vt:lpstr>
      <vt:lpstr>„Wie wurden die Use Cases getestet?“</vt:lpstr>
      <vt:lpstr>„Wie wurden die Use Cases getestet?“</vt:lpstr>
      <vt:lpstr>Risiken</vt:lpstr>
      <vt:lpstr>Abweichungen</vt:lpstr>
      <vt:lpstr>Softwareprobleme</vt:lpstr>
      <vt:lpstr>Zusammenfassung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Vale</dc:creator>
  <cp:lastModifiedBy>Jan Gutnik</cp:lastModifiedBy>
  <cp:revision>86</cp:revision>
  <dcterms:created xsi:type="dcterms:W3CDTF">2019-06-26T10:13:25Z</dcterms:created>
  <dcterms:modified xsi:type="dcterms:W3CDTF">2019-07-05T11:43:24Z</dcterms:modified>
</cp:coreProperties>
</file>