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628" y="-48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9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7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8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30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8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0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7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6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Subtítulo"/>
          <p:cNvSpPr txBox="1">
            <a:spLocks/>
          </p:cNvSpPr>
          <p:nvPr/>
        </p:nvSpPr>
        <p:spPr>
          <a:xfrm>
            <a:off x="97979" y="2154213"/>
            <a:ext cx="4808858" cy="189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1200" b="1" dirty="0" smtClean="0"/>
              <a:t>Hemorragia </a:t>
            </a:r>
            <a:r>
              <a:rPr lang="es-AR" sz="1200" b="1" dirty="0" err="1" smtClean="0"/>
              <a:t>intraventricular</a:t>
            </a:r>
            <a:r>
              <a:rPr lang="es-AR" sz="1200" b="1" dirty="0" smtClean="0"/>
              <a:t> (HIV):</a:t>
            </a:r>
          </a:p>
          <a:p>
            <a:pPr marL="0" indent="0" algn="just">
              <a:buNone/>
            </a:pPr>
            <a:r>
              <a:rPr lang="es-AR" sz="1000" dirty="0"/>
              <a:t>La hemorragia </a:t>
            </a:r>
            <a:r>
              <a:rPr lang="es-AR" sz="1000" dirty="0" smtClean="0"/>
              <a:t>intracraneal es la complicación </a:t>
            </a:r>
            <a:r>
              <a:rPr lang="es-AR" sz="1000" dirty="0"/>
              <a:t>del SNC mas frecuentes de la </a:t>
            </a:r>
            <a:r>
              <a:rPr lang="es-AR" sz="1000" dirty="0" smtClean="0"/>
              <a:t>prematuridad. La </a:t>
            </a:r>
            <a:r>
              <a:rPr lang="es-AR" sz="1000" dirty="0"/>
              <a:t>incidencia de HIV en los niños prematuros con BPN es </a:t>
            </a:r>
            <a:r>
              <a:rPr lang="es-AR" sz="1000" dirty="0" smtClean="0"/>
              <a:t>el 25%.</a:t>
            </a:r>
          </a:p>
          <a:p>
            <a:pPr marL="0" indent="0" algn="just">
              <a:buNone/>
            </a:pPr>
            <a:r>
              <a:rPr lang="es-AR" sz="1000" dirty="0" smtClean="0"/>
              <a:t>Los factores </a:t>
            </a:r>
            <a:r>
              <a:rPr lang="es-AR" sz="1000" dirty="0"/>
              <a:t>de riesgo </a:t>
            </a:r>
            <a:r>
              <a:rPr lang="es-AR" sz="1000" dirty="0" smtClean="0"/>
              <a:t>son </a:t>
            </a:r>
            <a:r>
              <a:rPr lang="es-AR" sz="1000" dirty="0"/>
              <a:t>una </a:t>
            </a:r>
            <a:r>
              <a:rPr lang="es-AR" sz="1000" dirty="0" smtClean="0"/>
              <a:t>EG&lt;32 </a:t>
            </a:r>
            <a:r>
              <a:rPr lang="es-AR" sz="1000" dirty="0"/>
              <a:t>semanas, peso al </a:t>
            </a:r>
            <a:r>
              <a:rPr lang="es-AR" sz="1000" dirty="0" smtClean="0"/>
              <a:t>nacer &lt; 1,500 </a:t>
            </a:r>
            <a:r>
              <a:rPr lang="es-AR" sz="1000" dirty="0"/>
              <a:t>gr o ambos.</a:t>
            </a:r>
          </a:p>
          <a:p>
            <a:pPr marL="0" indent="0" algn="just">
              <a:buNone/>
            </a:pPr>
            <a:r>
              <a:rPr lang="es-AR" sz="1000" dirty="0"/>
              <a:t>Los factores de riesgo independientes </a:t>
            </a:r>
            <a:r>
              <a:rPr lang="es-AR" sz="1000" dirty="0" smtClean="0"/>
              <a:t>son la necesidad de reanimación </a:t>
            </a:r>
            <a:r>
              <a:rPr lang="es-AR" sz="1000" dirty="0"/>
              <a:t>cardiopulmonar, la hipotensión y el parto </a:t>
            </a:r>
            <a:r>
              <a:rPr lang="es-AR" sz="1000" dirty="0" smtClean="0"/>
              <a:t>múltiple, que causan </a:t>
            </a:r>
            <a:r>
              <a:rPr lang="es-AR" sz="1000" dirty="0"/>
              <a:t>inestabilidad del sistema </a:t>
            </a:r>
            <a:r>
              <a:rPr lang="es-AR" sz="1000" dirty="0" smtClean="0"/>
              <a:t>cardiovascular con fluctuación brusca de la PS, causando hipertensión sistémica y aumento del FSC.</a:t>
            </a:r>
          </a:p>
          <a:p>
            <a:pPr marL="0" indent="0" algn="just">
              <a:buNone/>
            </a:pPr>
            <a:r>
              <a:rPr lang="es-AR" sz="1000" dirty="0" smtClean="0"/>
              <a:t>La </a:t>
            </a:r>
            <a:r>
              <a:rPr lang="es-AR" sz="1000" dirty="0"/>
              <a:t>MG es una estructura altamente </a:t>
            </a:r>
            <a:r>
              <a:rPr lang="es-AR" sz="1000" dirty="0" err="1" smtClean="0"/>
              <a:t>vascularizada</a:t>
            </a:r>
            <a:r>
              <a:rPr lang="es-AR" sz="1000" dirty="0" smtClean="0"/>
              <a:t>. La </a:t>
            </a:r>
            <a:r>
              <a:rPr lang="es-AR" sz="1000" dirty="0"/>
              <a:t>hemorragia de la MG en niños prematuros tiene un origen </a:t>
            </a:r>
            <a:r>
              <a:rPr lang="es-AR" sz="1000" dirty="0" smtClean="0"/>
              <a:t>venoso. La </a:t>
            </a:r>
            <a:r>
              <a:rPr lang="es-AR" sz="1000" dirty="0"/>
              <a:t>MG en la hendidura </a:t>
            </a:r>
            <a:r>
              <a:rPr lang="es-AR" sz="1000" dirty="0" err="1"/>
              <a:t>caudo-talamica</a:t>
            </a:r>
            <a:r>
              <a:rPr lang="es-AR" sz="1000" dirty="0"/>
              <a:t> entre el tálamo y la cabeza del núcleo caudado es la localización clásica de hemorragia, la misma puede romper a </a:t>
            </a:r>
            <a:r>
              <a:rPr lang="es-AR" sz="1000" dirty="0" smtClean="0"/>
              <a:t>través </a:t>
            </a:r>
            <a:r>
              <a:rPr lang="es-AR" sz="1000" dirty="0"/>
              <a:t>de la cubierta </a:t>
            </a:r>
            <a:r>
              <a:rPr lang="es-AR" sz="1000" dirty="0" err="1"/>
              <a:t>ependimaria</a:t>
            </a:r>
            <a:r>
              <a:rPr lang="es-AR" sz="1000" dirty="0"/>
              <a:t> entrando a los ventrículos laterales.</a:t>
            </a:r>
          </a:p>
          <a:p>
            <a:pPr marL="0" indent="0" algn="just">
              <a:buNone/>
            </a:pPr>
            <a:endParaRPr lang="es-AR" sz="1000" dirty="0"/>
          </a:p>
          <a:p>
            <a:pPr marL="0" indent="0">
              <a:buNone/>
            </a:pPr>
            <a:endParaRPr lang="es-AR" sz="1200" dirty="0"/>
          </a:p>
        </p:txBody>
      </p:sp>
      <p:sp>
        <p:nvSpPr>
          <p:cNvPr id="21" name="20 Rectángulo"/>
          <p:cNvSpPr/>
          <p:nvPr/>
        </p:nvSpPr>
        <p:spPr>
          <a:xfrm>
            <a:off x="116260" y="5719270"/>
            <a:ext cx="21914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200" b="1" dirty="0" smtClean="0"/>
              <a:t>Clínica: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 smtClean="0"/>
              <a:t>Nivel </a:t>
            </a:r>
            <a:r>
              <a:rPr lang="es-AR" sz="1000" dirty="0"/>
              <a:t>de conciencia disminuido.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Hipotonía.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Postura anormal.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Crisis convulsivas.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Coma.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Apneas.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Bradicardia.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/>
              <a:t>Hematocrito bajo.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AR" sz="1000" dirty="0" smtClean="0"/>
              <a:t>El </a:t>
            </a:r>
            <a:r>
              <a:rPr lang="es-AR" sz="1000" dirty="0"/>
              <a:t>50% son </a:t>
            </a:r>
            <a:r>
              <a:rPr lang="es-AR" sz="1000" dirty="0" smtClean="0"/>
              <a:t>silentes. </a:t>
            </a:r>
            <a:endParaRPr lang="es-AR" sz="1000" dirty="0"/>
          </a:p>
        </p:txBody>
      </p:sp>
      <p:sp>
        <p:nvSpPr>
          <p:cNvPr id="22" name="21 Rectángulo"/>
          <p:cNvSpPr/>
          <p:nvPr/>
        </p:nvSpPr>
        <p:spPr>
          <a:xfrm>
            <a:off x="2481300" y="5743385"/>
            <a:ext cx="2319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200" b="1" dirty="0" smtClean="0"/>
              <a:t>Pronóstico:</a:t>
            </a:r>
          </a:p>
          <a:p>
            <a:pPr algn="just"/>
            <a:r>
              <a:rPr lang="es-AR" sz="1000" dirty="0" smtClean="0"/>
              <a:t>La </a:t>
            </a:r>
            <a:r>
              <a:rPr lang="es-AR" sz="1000" dirty="0"/>
              <a:t>morbilidad y la mortalidad se relacionan con la gravedad de la hemorragia.</a:t>
            </a:r>
          </a:p>
          <a:p>
            <a:pPr algn="just"/>
            <a:r>
              <a:rPr lang="es-AR" sz="1000" dirty="0"/>
              <a:t>Las tasas de </a:t>
            </a:r>
            <a:r>
              <a:rPr lang="es-AR" sz="1000" dirty="0" smtClean="0"/>
              <a:t>mortalidad de HIV grado IV es del 50% y la </a:t>
            </a:r>
            <a:r>
              <a:rPr lang="es-AR" sz="1000" dirty="0"/>
              <a:t>incidencia de dilatación ventricular </a:t>
            </a:r>
            <a:r>
              <a:rPr lang="es-AR" sz="1000" dirty="0" smtClean="0"/>
              <a:t>en HIV IV es del 85%.</a:t>
            </a:r>
            <a:endParaRPr lang="es-AR" sz="1000" dirty="0"/>
          </a:p>
          <a:p>
            <a:pPr algn="just"/>
            <a:r>
              <a:rPr lang="es-AR" sz="1000" dirty="0"/>
              <a:t>La incidencia de secuelas </a:t>
            </a:r>
            <a:r>
              <a:rPr lang="es-AR" sz="1000" dirty="0" smtClean="0"/>
              <a:t>neurológicas: diplejía </a:t>
            </a:r>
            <a:r>
              <a:rPr lang="es-AR" sz="1000" dirty="0"/>
              <a:t>espástica o </a:t>
            </a:r>
            <a:r>
              <a:rPr lang="es-AR" sz="1000" dirty="0" err="1"/>
              <a:t>cuadriparesia</a:t>
            </a:r>
            <a:r>
              <a:rPr lang="es-AR" sz="1000" dirty="0"/>
              <a:t> y retardo </a:t>
            </a:r>
            <a:r>
              <a:rPr lang="es-AR" sz="1000" dirty="0" smtClean="0"/>
              <a:t>intelectual es del 90</a:t>
            </a:r>
            <a:r>
              <a:rPr lang="es-AR" sz="1000" dirty="0"/>
              <a:t>% </a:t>
            </a:r>
            <a:r>
              <a:rPr lang="es-AR" sz="1000" dirty="0" smtClean="0"/>
              <a:t>en HIV grado IV.</a:t>
            </a:r>
            <a:endParaRPr lang="es-AR" sz="1000" dirty="0"/>
          </a:p>
        </p:txBody>
      </p:sp>
      <p:sp>
        <p:nvSpPr>
          <p:cNvPr id="29" name="2 Subtítulo"/>
          <p:cNvSpPr txBox="1">
            <a:spLocks/>
          </p:cNvSpPr>
          <p:nvPr/>
        </p:nvSpPr>
        <p:spPr>
          <a:xfrm>
            <a:off x="-769" y="1046071"/>
            <a:ext cx="5271517" cy="8658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s-AR" sz="2000" b="1" dirty="0" smtClean="0"/>
              <a:t>HALLAZGOS </a:t>
            </a:r>
            <a:r>
              <a:rPr lang="es-AR" sz="2000" b="1" dirty="0" smtClean="0"/>
              <a:t>ECOGRÁFICOS DE HEMORRAGIA INTRAVENTRICULAR EN </a:t>
            </a:r>
            <a:r>
              <a:rPr lang="es-AR" sz="2000" b="1" dirty="0" smtClean="0"/>
              <a:t>PREMATUROS</a:t>
            </a:r>
            <a:endParaRPr lang="es-AR" sz="2000" b="1" dirty="0"/>
          </a:p>
        </p:txBody>
      </p:sp>
      <p:sp>
        <p:nvSpPr>
          <p:cNvPr id="3" name="2 Rectángulo"/>
          <p:cNvSpPr/>
          <p:nvPr/>
        </p:nvSpPr>
        <p:spPr>
          <a:xfrm>
            <a:off x="116260" y="477888"/>
            <a:ext cx="70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003</a:t>
            </a:r>
            <a:endParaRPr lang="es-AR" dirty="0"/>
          </a:p>
        </p:txBody>
      </p:sp>
      <p:sp>
        <p:nvSpPr>
          <p:cNvPr id="13" name="13 Rectángulo"/>
          <p:cNvSpPr/>
          <p:nvPr/>
        </p:nvSpPr>
        <p:spPr>
          <a:xfrm>
            <a:off x="209922" y="1709460"/>
            <a:ext cx="4875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200" b="1" dirty="0" smtClean="0">
                <a:solidFill>
                  <a:prstClr val="black"/>
                </a:solidFill>
              </a:rPr>
              <a:t>Autora</a:t>
            </a:r>
            <a:r>
              <a:rPr lang="es-AR" sz="1200" dirty="0" smtClean="0">
                <a:solidFill>
                  <a:prstClr val="black"/>
                </a:solidFill>
              </a:rPr>
              <a:t>: FARINATI MARIA VICTORIA medica pediatra especialista en Diagnostico por Imágenes en Pediatría. </a:t>
            </a:r>
            <a:endParaRPr lang="es-AR" sz="1000" dirty="0"/>
          </a:p>
        </p:txBody>
      </p:sp>
      <p:sp>
        <p:nvSpPr>
          <p:cNvPr id="16" name="20 Rectángulo"/>
          <p:cNvSpPr/>
          <p:nvPr/>
        </p:nvSpPr>
        <p:spPr>
          <a:xfrm>
            <a:off x="116260" y="7365431"/>
            <a:ext cx="47242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200" b="1" dirty="0" smtClean="0"/>
              <a:t>Conclusiones:</a:t>
            </a:r>
          </a:p>
          <a:p>
            <a:pPr algn="just"/>
            <a:r>
              <a:rPr lang="es-AR" sz="1000" dirty="0"/>
              <a:t>Se </a:t>
            </a:r>
            <a:r>
              <a:rPr lang="es-AR" sz="1000" dirty="0" smtClean="0"/>
              <a:t>debe remarcar la </a:t>
            </a:r>
            <a:r>
              <a:rPr lang="es-AR" sz="1000" dirty="0"/>
              <a:t>importancia de que existan y se ejecuten de manera correcta programas adecuados para el control </a:t>
            </a:r>
            <a:r>
              <a:rPr lang="es-AR" sz="1000" dirty="0" smtClean="0"/>
              <a:t>prenatal, disminuir </a:t>
            </a:r>
            <a:r>
              <a:rPr lang="es-AR" sz="1000" dirty="0"/>
              <a:t>la frecuencia del parto prematuro, procurar la </a:t>
            </a:r>
            <a:r>
              <a:rPr lang="es-AR" sz="1000" dirty="0" smtClean="0"/>
              <a:t>remisión </a:t>
            </a:r>
            <a:r>
              <a:rPr lang="es-AR" sz="1000" dirty="0"/>
              <a:t>oportuna de las gestantes de alto riesgo a centros de referencia, estimular el uso antenatal de esteroides </a:t>
            </a:r>
            <a:r>
              <a:rPr lang="es-AR" sz="1000" dirty="0" smtClean="0"/>
              <a:t>y </a:t>
            </a:r>
            <a:r>
              <a:rPr lang="es-AR" sz="1000" dirty="0"/>
              <a:t>control cuidadoso de los </a:t>
            </a:r>
            <a:r>
              <a:rPr lang="es-AR" sz="1000" dirty="0" smtClean="0"/>
              <a:t>parámetros </a:t>
            </a:r>
            <a:r>
              <a:rPr lang="es-AR" sz="1000" dirty="0"/>
              <a:t>ventilatorios en los pacientes </a:t>
            </a:r>
            <a:r>
              <a:rPr lang="es-AR" sz="1000" dirty="0" smtClean="0"/>
              <a:t>intubados, </a:t>
            </a:r>
            <a:r>
              <a:rPr lang="es-AR" sz="1000" dirty="0"/>
              <a:t>buscando mantener un adecuado equilibrio acido-base en </a:t>
            </a:r>
            <a:r>
              <a:rPr lang="es-AR" sz="1000"/>
              <a:t>los </a:t>
            </a:r>
            <a:r>
              <a:rPr lang="es-AR" sz="1000" smtClean="0"/>
              <a:t>recién </a:t>
            </a:r>
            <a:r>
              <a:rPr lang="es-AR" sz="1000" dirty="0"/>
              <a:t>nacidos. </a:t>
            </a:r>
          </a:p>
          <a:p>
            <a:pPr algn="just"/>
            <a:endParaRPr lang="es-AR" sz="1200" b="1" dirty="0" smtClean="0"/>
          </a:p>
          <a:p>
            <a:pPr algn="just"/>
            <a:endParaRPr lang="es-AR" sz="1200" b="1" dirty="0" smtClean="0"/>
          </a:p>
        </p:txBody>
      </p:sp>
      <p:sp>
        <p:nvSpPr>
          <p:cNvPr id="17" name="20 Rectángulo"/>
          <p:cNvSpPr/>
          <p:nvPr/>
        </p:nvSpPr>
        <p:spPr>
          <a:xfrm>
            <a:off x="93780" y="4138177"/>
            <a:ext cx="21914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200" b="1" dirty="0" smtClean="0"/>
              <a:t>Ecografía </a:t>
            </a:r>
            <a:r>
              <a:rPr lang="es-AR" sz="1200" b="1" dirty="0" err="1" smtClean="0"/>
              <a:t>transfontanelar</a:t>
            </a:r>
            <a:r>
              <a:rPr lang="es-AR" sz="1200" b="1" dirty="0" smtClean="0"/>
              <a:t> </a:t>
            </a:r>
            <a:endParaRPr lang="es-AR" sz="1200" b="1" dirty="0"/>
          </a:p>
          <a:p>
            <a:pPr algn="just"/>
            <a:r>
              <a:rPr lang="es-AR" sz="1000" dirty="0" smtClean="0"/>
              <a:t>El</a:t>
            </a:r>
            <a:r>
              <a:rPr lang="es-AR" sz="1000" b="1" dirty="0" smtClean="0"/>
              <a:t> </a:t>
            </a:r>
            <a:r>
              <a:rPr lang="es-AR" sz="1000" dirty="0" smtClean="0"/>
              <a:t>diagnostico se </a:t>
            </a:r>
            <a:r>
              <a:rPr lang="es-AR" sz="1000" dirty="0"/>
              <a:t>basa en </a:t>
            </a:r>
            <a:r>
              <a:rPr lang="es-AR" sz="1000" dirty="0" err="1"/>
              <a:t>screening</a:t>
            </a:r>
            <a:r>
              <a:rPr lang="es-AR" sz="1000" dirty="0"/>
              <a:t> por </a:t>
            </a:r>
            <a:r>
              <a:rPr lang="es-AR" sz="1000" dirty="0" smtClean="0"/>
              <a:t>ECOGRAFIA, S 91</a:t>
            </a:r>
            <a:r>
              <a:rPr lang="es-AR" sz="1000" dirty="0"/>
              <a:t>% y </a:t>
            </a:r>
            <a:r>
              <a:rPr lang="es-AR" sz="1000" dirty="0" smtClean="0"/>
              <a:t>E 85</a:t>
            </a:r>
            <a:r>
              <a:rPr lang="es-AR" sz="1000" dirty="0"/>
              <a:t>%.</a:t>
            </a:r>
          </a:p>
          <a:p>
            <a:r>
              <a:rPr lang="es-AR" sz="1000" u="sng" dirty="0" smtClean="0"/>
              <a:t>GRADO </a:t>
            </a:r>
            <a:r>
              <a:rPr lang="es-AR" sz="1000" u="sng" dirty="0"/>
              <a:t>I</a:t>
            </a:r>
            <a:r>
              <a:rPr lang="es-AR" sz="1000" dirty="0"/>
              <a:t>: </a:t>
            </a:r>
            <a:r>
              <a:rPr lang="es-AR" sz="1000" dirty="0" smtClean="0"/>
              <a:t>hemorragia de la matriz germinal </a:t>
            </a:r>
            <a:r>
              <a:rPr lang="es-AR" sz="1000" dirty="0" err="1" smtClean="0"/>
              <a:t>subependimaria</a:t>
            </a:r>
            <a:r>
              <a:rPr lang="es-AR" sz="1000" dirty="0"/>
              <a:t>.</a:t>
            </a:r>
          </a:p>
          <a:p>
            <a:r>
              <a:rPr lang="es-AR" sz="1000" u="sng" dirty="0"/>
              <a:t>GRADO II: </a:t>
            </a:r>
            <a:r>
              <a:rPr lang="es-AR" sz="1000" dirty="0"/>
              <a:t>HIV sin dilatación.</a:t>
            </a:r>
          </a:p>
          <a:p>
            <a:r>
              <a:rPr lang="es-AR" sz="1000" u="sng" dirty="0"/>
              <a:t>GRADO III</a:t>
            </a:r>
            <a:r>
              <a:rPr lang="es-AR" sz="1000" dirty="0"/>
              <a:t>: HIV con dilatación.</a:t>
            </a:r>
          </a:p>
          <a:p>
            <a:r>
              <a:rPr lang="es-AR" sz="1000" u="sng" dirty="0"/>
              <a:t>GRADO IV</a:t>
            </a:r>
            <a:r>
              <a:rPr lang="es-AR" sz="1000" dirty="0"/>
              <a:t>: HIV con infarto isquémico hemorrágico de parénquima cerebral</a:t>
            </a:r>
            <a:r>
              <a:rPr lang="es-AR" sz="1000" dirty="0" smtClean="0"/>
              <a:t>.</a:t>
            </a:r>
            <a:endParaRPr lang="es-AR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62" y="4205709"/>
            <a:ext cx="746411" cy="6814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2301" y="4174264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NORMAL</a:t>
            </a:r>
            <a:endParaRPr lang="es-AR" sz="9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34" y="4199364"/>
            <a:ext cx="778991" cy="707407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3280610" y="4200169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HIV I</a:t>
            </a:r>
            <a:endParaRPr lang="es-AR" sz="9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691" y="4200170"/>
            <a:ext cx="726721" cy="6912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99" y="4918569"/>
            <a:ext cx="769838" cy="753752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63" y="4918569"/>
            <a:ext cx="759262" cy="76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269" y="4934940"/>
            <a:ext cx="750904" cy="736901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4089625" y="419672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HIV II</a:t>
            </a:r>
            <a:endParaRPr lang="es-AR" sz="900" dirty="0">
              <a:solidFill>
                <a:schemeClr val="bg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91833" y="4906170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HIV III</a:t>
            </a:r>
            <a:endParaRPr lang="es-AR" sz="900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266568" y="490512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HIV IV</a:t>
            </a:r>
            <a:endParaRPr lang="es-AR" sz="900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089625" y="4915153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chemeClr val="bg1"/>
                </a:solidFill>
              </a:rPr>
              <a:t>HIV IV</a:t>
            </a:r>
            <a:endParaRPr lang="es-A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405</Words>
  <Application>Microsoft Office PowerPoint</Application>
  <PresentationFormat>Presentación en pantalla (16:9)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47</cp:revision>
  <dcterms:created xsi:type="dcterms:W3CDTF">2022-10-04T16:51:59Z</dcterms:created>
  <dcterms:modified xsi:type="dcterms:W3CDTF">2022-10-20T17:10:57Z</dcterms:modified>
</cp:coreProperties>
</file>