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26" y="29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9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7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8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30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8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0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7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6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09922" y="1722936"/>
            <a:ext cx="4505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000" b="1" dirty="0" smtClean="0">
                <a:solidFill>
                  <a:prstClr val="black"/>
                </a:solidFill>
              </a:rPr>
              <a:t>Autora</a:t>
            </a:r>
            <a:r>
              <a:rPr lang="es-AR" sz="1000" dirty="0" smtClean="0">
                <a:solidFill>
                  <a:prstClr val="black"/>
                </a:solidFill>
              </a:rPr>
              <a:t>: FARINATI MARIA VICTORIA medica pediatra especialista en Diagnostico por Imágenes en Pediatría. </a:t>
            </a:r>
            <a:endParaRPr lang="es-AR" sz="1000" dirty="0"/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141091" y="2338517"/>
            <a:ext cx="2556086" cy="1130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s-AR" sz="1200" b="1" dirty="0" smtClean="0"/>
              <a:t>Caso clínico: </a:t>
            </a:r>
            <a:r>
              <a:rPr lang="es-AR" sz="1000" dirty="0" smtClean="0"/>
              <a:t>Paciente </a:t>
            </a:r>
            <a:r>
              <a:rPr lang="es-AR" sz="1000" dirty="0"/>
              <a:t>femenina de 2 años de </a:t>
            </a:r>
            <a:r>
              <a:rPr lang="es-AR" sz="1000" dirty="0" smtClean="0"/>
              <a:t>edad, consulta </a:t>
            </a:r>
            <a:r>
              <a:rPr lang="es-AR" sz="1000" dirty="0"/>
              <a:t>por dolor articular de ambas </a:t>
            </a:r>
            <a:r>
              <a:rPr lang="es-AR" sz="1000" dirty="0" smtClean="0"/>
              <a:t>caderas; como </a:t>
            </a:r>
            <a:r>
              <a:rPr lang="es-AR" sz="1000" dirty="0"/>
              <a:t>antecedente de importancia presento inicio </a:t>
            </a:r>
            <a:r>
              <a:rPr lang="es-AR" sz="1000" dirty="0" smtClean="0"/>
              <a:t>tardío de </a:t>
            </a:r>
            <a:r>
              <a:rPr lang="es-AR" sz="1000" dirty="0"/>
              <a:t>la deambulación y dificultad para la </a:t>
            </a:r>
            <a:r>
              <a:rPr lang="es-AR" sz="1000" dirty="0" smtClean="0"/>
              <a:t>marcha. Se realiza </a:t>
            </a:r>
            <a:r>
              <a:rPr lang="es-AR" sz="1000" dirty="0" err="1" smtClean="0"/>
              <a:t>Rx</a:t>
            </a:r>
            <a:r>
              <a:rPr lang="es-AR" sz="1000" dirty="0" smtClean="0"/>
              <a:t> y se observa luxación bilateral.</a:t>
            </a:r>
            <a:endParaRPr lang="es-AR" sz="1000" dirty="0"/>
          </a:p>
          <a:p>
            <a:pPr marL="0" indent="0">
              <a:buNone/>
            </a:pPr>
            <a:endParaRPr lang="es-AR" sz="1200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29747" y="3579843"/>
            <a:ext cx="2847176" cy="16060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1200" b="1" dirty="0" smtClean="0"/>
              <a:t>Displasia del Desarrollo de Cadera (DDC): </a:t>
            </a:r>
          </a:p>
          <a:p>
            <a:pPr marL="0" indent="0" algn="just">
              <a:buNone/>
            </a:pPr>
            <a:r>
              <a:rPr lang="es-AR" sz="1000" dirty="0"/>
              <a:t>La </a:t>
            </a:r>
            <a:r>
              <a:rPr lang="es-AR" sz="1000" dirty="0" smtClean="0"/>
              <a:t>incidencia es </a:t>
            </a:r>
            <a:r>
              <a:rPr lang="es-AR" sz="1000" dirty="0"/>
              <a:t>de 5-30 en 1000 niños. </a:t>
            </a:r>
          </a:p>
          <a:p>
            <a:pPr marL="0" indent="0" algn="just">
              <a:buNone/>
            </a:pPr>
            <a:r>
              <a:rPr lang="es-AR" sz="1000" dirty="0" smtClean="0"/>
              <a:t>Mas frecuente en niñas.</a:t>
            </a:r>
            <a:endParaRPr lang="es-AR" sz="1000" dirty="0"/>
          </a:p>
          <a:p>
            <a:pPr marL="0" indent="0" algn="just">
              <a:buNone/>
            </a:pPr>
            <a:r>
              <a:rPr lang="es-AR" sz="1000" dirty="0"/>
              <a:t>La cadera </a:t>
            </a:r>
            <a:r>
              <a:rPr lang="es-AR" sz="1000" i="1" dirty="0"/>
              <a:t>izquierda</a:t>
            </a:r>
            <a:r>
              <a:rPr lang="es-AR" sz="1000" dirty="0"/>
              <a:t> se afecta en el 60% de los casos, en el 20% la derecha y en el 10% de los casos la afectación es bilateral</a:t>
            </a:r>
            <a:r>
              <a:rPr lang="es-AR" sz="1000" dirty="0" smtClean="0"/>
              <a:t>.</a:t>
            </a:r>
          </a:p>
          <a:p>
            <a:pPr marL="0" indent="0" algn="just">
              <a:buNone/>
            </a:pPr>
            <a:r>
              <a:rPr lang="es-AR" sz="1000" i="1" dirty="0" smtClean="0"/>
              <a:t>Clínica compatible</a:t>
            </a:r>
            <a:r>
              <a:rPr lang="es-AR" sz="1000" dirty="0" smtClean="0"/>
              <a:t>: maniobras de </a:t>
            </a:r>
            <a:r>
              <a:rPr lang="es-AR" sz="1000" dirty="0" err="1" smtClean="0"/>
              <a:t>Barlow</a:t>
            </a:r>
            <a:r>
              <a:rPr lang="es-AR" sz="1000" dirty="0" smtClean="0"/>
              <a:t> y </a:t>
            </a:r>
            <a:r>
              <a:rPr lang="es-AR" sz="1000" dirty="0" err="1" smtClean="0"/>
              <a:t>Ortolani</a:t>
            </a:r>
            <a:r>
              <a:rPr lang="es-AR" sz="1000" dirty="0" smtClean="0"/>
              <a:t> positivas, asimetría de pliegues, limitación de la abducción.</a:t>
            </a:r>
          </a:p>
          <a:p>
            <a:pPr marL="0" indent="0" algn="just">
              <a:buNone/>
            </a:pPr>
            <a:endParaRPr lang="es-AR" sz="1000" dirty="0"/>
          </a:p>
          <a:p>
            <a:pPr marL="68580" indent="0">
              <a:buNone/>
            </a:pPr>
            <a:endParaRPr lang="es-AR" sz="1200" dirty="0"/>
          </a:p>
          <a:p>
            <a:pPr marL="0" indent="0">
              <a:spcBef>
                <a:spcPts val="0"/>
              </a:spcBef>
              <a:buNone/>
            </a:pPr>
            <a:endParaRPr lang="es-AR" sz="1200" dirty="0" smtClean="0"/>
          </a:p>
        </p:txBody>
      </p:sp>
      <p:sp>
        <p:nvSpPr>
          <p:cNvPr id="21" name="20 Rectángulo"/>
          <p:cNvSpPr/>
          <p:nvPr/>
        </p:nvSpPr>
        <p:spPr>
          <a:xfrm>
            <a:off x="29747" y="5205881"/>
            <a:ext cx="26384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200" b="1" dirty="0" smtClean="0">
                <a:solidFill>
                  <a:prstClr val="black"/>
                </a:solidFill>
              </a:rPr>
              <a:t>Método diagnóstico: </a:t>
            </a:r>
            <a:r>
              <a:rPr lang="es-AR" sz="1200" b="1" u="sng" dirty="0" smtClean="0">
                <a:solidFill>
                  <a:prstClr val="black"/>
                </a:solidFill>
              </a:rPr>
              <a:t>radiología</a:t>
            </a:r>
            <a:r>
              <a:rPr lang="es-AR" sz="1200" b="1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s-AR" sz="1000" dirty="0" smtClean="0"/>
              <a:t>Se realiza </a:t>
            </a:r>
            <a:r>
              <a:rPr lang="es-AR" sz="1000" smtClean="0"/>
              <a:t>la medición </a:t>
            </a:r>
            <a:r>
              <a:rPr lang="es-AR" sz="1000" dirty="0" smtClean="0"/>
              <a:t>del </a:t>
            </a:r>
            <a:r>
              <a:rPr lang="es-AR" sz="1000" dirty="0"/>
              <a:t>ángulo </a:t>
            </a:r>
            <a:r>
              <a:rPr lang="es-AR" sz="1000" dirty="0" err="1" smtClean="0"/>
              <a:t>acetabular</a:t>
            </a:r>
            <a:r>
              <a:rPr lang="es-AR" sz="1000" dirty="0" smtClean="0"/>
              <a:t>.</a:t>
            </a:r>
            <a:endParaRPr lang="es-AR" sz="1000" dirty="0"/>
          </a:p>
          <a:p>
            <a:pPr algn="just"/>
            <a:r>
              <a:rPr lang="es-AR" sz="1000" dirty="0" smtClean="0"/>
              <a:t>Desventajas: radiación ionizante, dificultad </a:t>
            </a:r>
            <a:r>
              <a:rPr lang="es-AR" sz="1000" dirty="0"/>
              <a:t>de </a:t>
            </a:r>
            <a:r>
              <a:rPr lang="es-AR" sz="1000" dirty="0" smtClean="0"/>
              <a:t>realización, existencia </a:t>
            </a:r>
            <a:r>
              <a:rPr lang="es-AR" sz="1000" dirty="0"/>
              <a:t>de cartílago no osificado en epífisis femoral entre 2-4 meses.</a:t>
            </a:r>
          </a:p>
          <a:p>
            <a:pPr lvl="0"/>
            <a:endParaRPr lang="es-AR" sz="1200" dirty="0">
              <a:solidFill>
                <a:prstClr val="black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8723" y="7248957"/>
            <a:ext cx="46792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200" b="1" dirty="0" smtClean="0">
                <a:solidFill>
                  <a:prstClr val="black"/>
                </a:solidFill>
              </a:rPr>
              <a:t>Conclusiones: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La detección de DDC es importante </a:t>
            </a:r>
            <a:r>
              <a:rPr lang="es-AR" sz="1000" dirty="0" smtClean="0"/>
              <a:t>porque la condición </a:t>
            </a:r>
            <a:r>
              <a:rPr lang="es-AR" sz="1000" dirty="0"/>
              <a:t>inicialmente es oculta, es mas fácil su tratamiento si se identifica tempranamente y es muy probable que cause incapacidad si su diagnostico es tardío.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 smtClean="0"/>
              <a:t>La meta </a:t>
            </a:r>
            <a:r>
              <a:rPr lang="es-AR" sz="1000" dirty="0"/>
              <a:t>para la pesquisa es detectar la DDC antes de los 6 meses.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Indicación adecuada de realización de ecografía desde los 2 a 6 meses de edad, si existen factores de riesgo o la clínica es presuntiva </a:t>
            </a:r>
            <a:r>
              <a:rPr lang="es-AR" sz="1000" dirty="0" smtClean="0"/>
              <a:t>debe solicitarse precozmente. </a:t>
            </a:r>
            <a:endParaRPr lang="es-AR" sz="1000" dirty="0"/>
          </a:p>
          <a:p>
            <a:pPr lvl="0"/>
            <a:endParaRPr lang="es-AR" sz="1200" dirty="0">
              <a:solidFill>
                <a:prstClr val="black"/>
              </a:solidFill>
            </a:endParaRPr>
          </a:p>
        </p:txBody>
      </p:sp>
      <p:sp>
        <p:nvSpPr>
          <p:cNvPr id="29" name="2 Subtítulo"/>
          <p:cNvSpPr txBox="1">
            <a:spLocks/>
          </p:cNvSpPr>
          <p:nvPr/>
        </p:nvSpPr>
        <p:spPr>
          <a:xfrm>
            <a:off x="209922" y="1001171"/>
            <a:ext cx="4781400" cy="7217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s-AR" sz="2200" b="1" dirty="0" smtClean="0"/>
              <a:t>IMPORTANCIA </a:t>
            </a:r>
            <a:r>
              <a:rPr lang="es-AR" sz="2200" b="1" dirty="0" smtClean="0"/>
              <a:t>DEL SCREENING DE DISPLASIA DE CADERA EN </a:t>
            </a:r>
            <a:r>
              <a:rPr lang="es-AR" sz="2200" b="1" dirty="0" smtClean="0"/>
              <a:t>PEDIATRÍA</a:t>
            </a:r>
            <a:endParaRPr lang="es-AR" sz="2200" b="1" dirty="0"/>
          </a:p>
        </p:txBody>
      </p:sp>
      <p:sp>
        <p:nvSpPr>
          <p:cNvPr id="3" name="2 Rectángulo"/>
          <p:cNvSpPr/>
          <p:nvPr/>
        </p:nvSpPr>
        <p:spPr>
          <a:xfrm>
            <a:off x="58723" y="488416"/>
            <a:ext cx="83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004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99" y="2051289"/>
            <a:ext cx="1933128" cy="14997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909019" y="3579843"/>
            <a:ext cx="229421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Factores de riesgo: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 smtClean="0"/>
              <a:t>Antecedentes familiares.</a:t>
            </a: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/>
              <a:t>Primogénitos.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/>
              <a:t>Sexo femenino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 smtClean="0"/>
              <a:t>RCIU.</a:t>
            </a: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/>
              <a:t>Alto peso al nacer.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 err="1"/>
              <a:t>Oligohidramnios</a:t>
            </a:r>
            <a:r>
              <a:rPr lang="es-A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/>
              <a:t>Presentación podálica.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M</a:t>
            </a:r>
            <a:r>
              <a:rPr lang="es-AR" sz="1000" dirty="0" smtClean="0"/>
              <a:t>alformaciones</a:t>
            </a:r>
            <a:r>
              <a:rPr lang="es-AR" sz="1000" dirty="0"/>
              <a:t>: torticolis, pie </a:t>
            </a:r>
            <a:r>
              <a:rPr lang="es-AR" sz="1000" dirty="0" err="1"/>
              <a:t>bot</a:t>
            </a:r>
            <a:r>
              <a:rPr lang="es-AR" sz="1000" dirty="0"/>
              <a:t>, </a:t>
            </a:r>
            <a:endParaRPr lang="es-AR" sz="1000" dirty="0" smtClean="0"/>
          </a:p>
          <a:p>
            <a:pPr algn="just"/>
            <a:r>
              <a:rPr lang="es-AR" sz="1000" dirty="0" smtClean="0"/>
              <a:t>      metatarso </a:t>
            </a:r>
            <a:r>
              <a:rPr lang="es-AR" sz="1000" dirty="0" err="1"/>
              <a:t>aducto</a:t>
            </a:r>
            <a:r>
              <a:rPr lang="es-AR" sz="1000" dirty="0"/>
              <a:t>, escoliosis, fémur </a:t>
            </a:r>
            <a:endParaRPr lang="es-AR" sz="1000" dirty="0" smtClean="0"/>
          </a:p>
          <a:p>
            <a:pPr algn="just"/>
            <a:r>
              <a:rPr lang="es-AR" sz="1000" dirty="0"/>
              <a:t> </a:t>
            </a:r>
            <a:r>
              <a:rPr lang="es-AR" sz="1000" dirty="0" smtClean="0"/>
              <a:t>     corto</a:t>
            </a:r>
            <a:r>
              <a:rPr lang="es-AR" sz="1000" dirty="0"/>
              <a:t>, </a:t>
            </a:r>
            <a:r>
              <a:rPr lang="es-AR" sz="1000" dirty="0" err="1" smtClean="0"/>
              <a:t>mielomeningocele</a:t>
            </a:r>
            <a:r>
              <a:rPr lang="es-AR" sz="1000" dirty="0"/>
              <a:t>.</a:t>
            </a:r>
          </a:p>
          <a:p>
            <a:endParaRPr lang="es-AR" sz="9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2" y="6121483"/>
            <a:ext cx="1414353" cy="1089052"/>
          </a:xfrm>
          <a:prstGeom prst="rect">
            <a:avLst/>
          </a:prstGeom>
        </p:spPr>
      </p:pic>
      <p:sp>
        <p:nvSpPr>
          <p:cNvPr id="17" name="20 Rectángulo"/>
          <p:cNvSpPr/>
          <p:nvPr/>
        </p:nvSpPr>
        <p:spPr>
          <a:xfrm>
            <a:off x="2600622" y="5367838"/>
            <a:ext cx="298125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200" b="1" dirty="0" smtClean="0">
                <a:solidFill>
                  <a:prstClr val="black"/>
                </a:solidFill>
              </a:rPr>
              <a:t>Método diagnóstico: </a:t>
            </a:r>
            <a:r>
              <a:rPr lang="es-AR" sz="1200" b="1" u="sng" dirty="0" smtClean="0">
                <a:solidFill>
                  <a:prstClr val="black"/>
                </a:solidFill>
              </a:rPr>
              <a:t>ecografía</a:t>
            </a:r>
            <a:r>
              <a:rPr lang="es-AR" sz="1200" b="1" dirty="0" smtClean="0">
                <a:solidFill>
                  <a:prstClr val="black"/>
                </a:solidFill>
              </a:rPr>
              <a:t>.</a:t>
            </a:r>
          </a:p>
          <a:p>
            <a:pPr algn="just"/>
            <a:r>
              <a:rPr lang="es-AR" sz="1000" dirty="0"/>
              <a:t>Método de elección de 2 a 6 </a:t>
            </a:r>
            <a:r>
              <a:rPr lang="es-AR" sz="1000" dirty="0" smtClean="0"/>
              <a:t>meses.</a:t>
            </a:r>
          </a:p>
          <a:p>
            <a:pPr algn="just"/>
            <a:r>
              <a:rPr lang="es-AR" sz="1000" dirty="0" smtClean="0"/>
              <a:t>No </a:t>
            </a:r>
            <a:r>
              <a:rPr lang="es-AR" sz="1000" dirty="0"/>
              <a:t>utiliza radiación ionizante</a:t>
            </a:r>
            <a:r>
              <a:rPr lang="es-AR" sz="1000" dirty="0" smtClean="0"/>
              <a:t>.</a:t>
            </a:r>
            <a:endParaRPr lang="es-AR" sz="1000" dirty="0"/>
          </a:p>
          <a:p>
            <a:pPr algn="just"/>
            <a:r>
              <a:rPr lang="es-AR" sz="1000" dirty="0"/>
              <a:t>Se puede realizar un examen dinámico.</a:t>
            </a:r>
          </a:p>
          <a:p>
            <a:pPr algn="just"/>
            <a:r>
              <a:rPr lang="es-AR" sz="1000" dirty="0"/>
              <a:t>Detalle anatómico.</a:t>
            </a:r>
          </a:p>
          <a:p>
            <a:pPr algn="just"/>
            <a:r>
              <a:rPr lang="es-AR" sz="1000" dirty="0"/>
              <a:t>Útil para control evolutivo y de tratamiento.</a:t>
            </a:r>
          </a:p>
          <a:p>
            <a:pPr lvl="0"/>
            <a:endParaRPr lang="es-AR" sz="1200" dirty="0">
              <a:solidFill>
                <a:prstClr val="black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-1" r="55376" b="4322"/>
          <a:stretch/>
        </p:blipFill>
        <p:spPr>
          <a:xfrm>
            <a:off x="2613990" y="6408863"/>
            <a:ext cx="1067589" cy="9559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063" y="6425065"/>
            <a:ext cx="1296376" cy="9397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74119" y="641978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 smtClean="0"/>
              <a:t>NORMAL</a:t>
            </a:r>
            <a:endParaRPr lang="es-AR" sz="10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705880" y="6432907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 smtClean="0"/>
              <a:t>LUXADA</a:t>
            </a:r>
            <a:endParaRPr lang="es-AR" sz="1000" b="1" dirty="0"/>
          </a:p>
        </p:txBody>
      </p:sp>
    </p:spTree>
    <p:extLst>
      <p:ext uri="{BB962C8B-B14F-4D97-AF65-F5344CB8AC3E}">
        <p14:creationId xmlns:p14="http://schemas.microsoft.com/office/powerpoint/2010/main" val="3003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338</Words>
  <Application>Microsoft Office PowerPoint</Application>
  <PresentationFormat>Presentación en pantalla (16:9)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49</cp:revision>
  <dcterms:created xsi:type="dcterms:W3CDTF">2022-10-04T16:51:59Z</dcterms:created>
  <dcterms:modified xsi:type="dcterms:W3CDTF">2022-10-20T17:09:08Z</dcterms:modified>
</cp:coreProperties>
</file>