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5143500" cy="91440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DFDFD"/>
    <a:srgbClr val="656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628" y="-30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96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67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8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30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6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081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>
            <a:off x="-1" y="1066800"/>
            <a:ext cx="5143501" cy="7465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8521700"/>
            <a:ext cx="51577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4" y="251520"/>
            <a:ext cx="5157788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3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7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66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E811-B39D-4000-9186-774CC77F0DC9}" type="datetimeFigureOut">
              <a:rPr lang="es-AR" smtClean="0"/>
              <a:t>24/10/2022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AF-3032-4E92-B626-C9AC6921C0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7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1438" y="1000100"/>
            <a:ext cx="5000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672D93"/>
                </a:solidFill>
                <a:latin typeface="+mj-lt"/>
              </a:rPr>
              <a:t>PRIMER TRATAMIENTO ONCOHEMATOLÓGICO REALIZADO EN EL HOSPITAL - </a:t>
            </a:r>
            <a:r>
              <a:rPr lang="es-AR" sz="1500" b="1" dirty="0" smtClean="0">
                <a:solidFill>
                  <a:srgbClr val="672D93"/>
                </a:solidFill>
                <a:latin typeface="+mj-lt"/>
              </a:rPr>
              <a:t>LINFOMA HODGKIN CLÁSICO ESTADIO IV</a:t>
            </a:r>
            <a:r>
              <a:rPr lang="es-AR" sz="1500" dirty="0" smtClean="0">
                <a:solidFill>
                  <a:srgbClr val="672D93"/>
                </a:solidFill>
                <a:latin typeface="+mj-lt"/>
              </a:rPr>
              <a:t> </a:t>
            </a:r>
            <a:endParaRPr lang="es-AR" sz="1500" dirty="0">
              <a:solidFill>
                <a:srgbClr val="672D93"/>
              </a:solidFill>
              <a:latin typeface="+mj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28610" y="1428728"/>
            <a:ext cx="44291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smtClean="0">
                <a:latin typeface="+mj-lt"/>
              </a:rPr>
              <a:t>Autores: Aguilar Medrano, F; </a:t>
            </a:r>
            <a:r>
              <a:rPr lang="en-US" sz="900" dirty="0" err="1" smtClean="0">
                <a:latin typeface="+mj-lt"/>
              </a:rPr>
              <a:t>Baptista</a:t>
            </a:r>
            <a:r>
              <a:rPr lang="en-US" sz="900" dirty="0" smtClean="0">
                <a:latin typeface="+mj-lt"/>
              </a:rPr>
              <a:t>, Y; </a:t>
            </a:r>
            <a:r>
              <a:rPr lang="en-US" sz="900" dirty="0" err="1" smtClean="0">
                <a:latin typeface="+mj-lt"/>
              </a:rPr>
              <a:t>Fossati</a:t>
            </a:r>
            <a:r>
              <a:rPr lang="en-US" sz="900" dirty="0" smtClean="0">
                <a:latin typeface="+mj-lt"/>
              </a:rPr>
              <a:t>, A; </a:t>
            </a:r>
            <a:r>
              <a:rPr lang="en-US" sz="900" dirty="0" err="1" smtClean="0">
                <a:latin typeface="+mj-lt"/>
              </a:rPr>
              <a:t>Jofre</a:t>
            </a:r>
            <a:r>
              <a:rPr lang="en-US" sz="900" dirty="0" smtClean="0">
                <a:latin typeface="+mj-lt"/>
              </a:rPr>
              <a:t>, D; </a:t>
            </a:r>
            <a:r>
              <a:rPr lang="en-US" sz="900" dirty="0" err="1" smtClean="0">
                <a:latin typeface="+mj-lt"/>
              </a:rPr>
              <a:t>Lozada</a:t>
            </a:r>
            <a:r>
              <a:rPr lang="en-US" sz="900" dirty="0" smtClean="0">
                <a:latin typeface="+mj-lt"/>
              </a:rPr>
              <a:t>, C. M.B.; Ruiz, R. M.. </a:t>
            </a:r>
            <a:endParaRPr lang="es-AR" sz="900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1420" y="1643042"/>
            <a:ext cx="5000660" cy="78483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900" b="1" dirty="0" smtClean="0">
                <a:solidFill>
                  <a:srgbClr val="FFC000"/>
                </a:solidFill>
                <a:latin typeface="+mj-lt"/>
              </a:rPr>
              <a:t>INTRODUCCIÓN:</a:t>
            </a:r>
            <a:r>
              <a:rPr lang="en-US" sz="900" b="1" dirty="0" smtClean="0">
                <a:solidFill>
                  <a:srgbClr val="00B0F0"/>
                </a:solidFill>
                <a:latin typeface="+mj-lt"/>
              </a:rPr>
              <a:t> </a:t>
            </a:r>
            <a:r>
              <a:rPr lang="es-AR" sz="900" dirty="0" smtClean="0">
                <a:latin typeface="+mj-lt"/>
              </a:rPr>
              <a:t>Linfoma de </a:t>
            </a:r>
            <a:r>
              <a:rPr lang="es-AR" sz="900" dirty="0" err="1" smtClean="0">
                <a:latin typeface="+mj-lt"/>
              </a:rPr>
              <a:t>Hodgkin</a:t>
            </a:r>
            <a:r>
              <a:rPr lang="es-AR" sz="900" dirty="0" smtClean="0">
                <a:latin typeface="+mj-lt"/>
              </a:rPr>
              <a:t>: Expansión </a:t>
            </a:r>
            <a:r>
              <a:rPr lang="es-AR" sz="900" dirty="0" err="1" smtClean="0">
                <a:latin typeface="+mj-lt"/>
              </a:rPr>
              <a:t>clonal</a:t>
            </a:r>
            <a:r>
              <a:rPr lang="es-AR" sz="900" dirty="0" smtClean="0">
                <a:latin typeface="+mj-lt"/>
              </a:rPr>
              <a:t> de las células de Reed-</a:t>
            </a:r>
            <a:r>
              <a:rPr lang="es-AR" sz="900" dirty="0" err="1" smtClean="0">
                <a:latin typeface="+mj-lt"/>
              </a:rPr>
              <a:t>Sternberg</a:t>
            </a:r>
            <a:r>
              <a:rPr lang="es-AR" sz="900" dirty="0" smtClean="0">
                <a:latin typeface="+mj-lt"/>
              </a:rPr>
              <a:t> y células de </a:t>
            </a:r>
            <a:r>
              <a:rPr lang="es-AR" sz="900" dirty="0" err="1" smtClean="0">
                <a:latin typeface="+mj-lt"/>
              </a:rPr>
              <a:t>Hodgkin</a:t>
            </a:r>
            <a:r>
              <a:rPr lang="es-AR" sz="900" dirty="0" smtClean="0">
                <a:latin typeface="+mj-lt"/>
              </a:rPr>
              <a:t>, originadas en la línea de células B, rodeadas por células reactivas, y localizada sobre todo en los ganglios linfáticos. La etiología de la enfermedad es desconocida y el riesgo de padecerla es mayor en familiares cercanos. Incidencia máxima a los 20-40 y ≥50 años.  Según OMS: Clásico y No clásico.</a:t>
            </a:r>
          </a:p>
          <a:p>
            <a:pPr algn="just"/>
            <a:r>
              <a:rPr lang="en-US" sz="900" b="1" dirty="0" smtClean="0">
                <a:solidFill>
                  <a:srgbClr val="FFC000"/>
                </a:solidFill>
                <a:latin typeface="+mj-lt"/>
              </a:rPr>
              <a:t>OBJETIVOS:</a:t>
            </a:r>
            <a:r>
              <a:rPr lang="en-US" sz="900" dirty="0" smtClean="0">
                <a:latin typeface="+mj-lt"/>
              </a:rPr>
              <a:t> </a:t>
            </a:r>
            <a:r>
              <a:rPr lang="en-US" sz="900" dirty="0" err="1" smtClean="0">
                <a:latin typeface="+mj-lt"/>
              </a:rPr>
              <a:t>Estudiar</a:t>
            </a:r>
            <a:r>
              <a:rPr lang="en-US" sz="900" dirty="0" smtClean="0">
                <a:latin typeface="+mj-lt"/>
              </a:rPr>
              <a:t> un </a:t>
            </a:r>
            <a:r>
              <a:rPr lang="en-US" sz="900" dirty="0" err="1" smtClean="0">
                <a:latin typeface="+mj-lt"/>
              </a:rPr>
              <a:t>paciente</a:t>
            </a:r>
            <a:r>
              <a:rPr lang="en-US" sz="900" dirty="0" smtClean="0">
                <a:latin typeface="+mj-lt"/>
              </a:rPr>
              <a:t> con </a:t>
            </a:r>
            <a:r>
              <a:rPr lang="en-US" sz="900" dirty="0" err="1" smtClean="0">
                <a:latin typeface="+mj-lt"/>
              </a:rPr>
              <a:t>diagnóstico</a:t>
            </a:r>
            <a:r>
              <a:rPr lang="en-US" sz="900" dirty="0" smtClean="0">
                <a:latin typeface="+mj-lt"/>
              </a:rPr>
              <a:t> de </a:t>
            </a:r>
            <a:r>
              <a:rPr lang="en-US" sz="900" dirty="0" err="1" smtClean="0">
                <a:latin typeface="+mj-lt"/>
              </a:rPr>
              <a:t>Linfoma</a:t>
            </a:r>
            <a:r>
              <a:rPr lang="en-US" sz="900" dirty="0" smtClean="0">
                <a:latin typeface="+mj-lt"/>
              </a:rPr>
              <a:t> de Hodgkin  </a:t>
            </a:r>
            <a:r>
              <a:rPr lang="en-US" sz="900" dirty="0" err="1" smtClean="0">
                <a:latin typeface="+mj-lt"/>
              </a:rPr>
              <a:t>Clásico</a:t>
            </a:r>
            <a:r>
              <a:rPr lang="en-US" sz="900" dirty="0" smtClean="0">
                <a:latin typeface="+mj-lt"/>
              </a:rPr>
              <a:t>.</a:t>
            </a:r>
            <a:endParaRPr lang="es-AR" sz="900" dirty="0"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20" y="2518792"/>
            <a:ext cx="5000660" cy="1338828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n-US" sz="900" b="1" dirty="0" smtClean="0">
                <a:solidFill>
                  <a:srgbClr val="FFC000"/>
                </a:solidFill>
                <a:latin typeface="+mj-lt"/>
              </a:rPr>
              <a:t>CASO CLÍNICO: </a:t>
            </a:r>
            <a:r>
              <a:rPr lang="en-US" sz="900" dirty="0" err="1" smtClean="0">
                <a:solidFill>
                  <a:schemeClr val="bg1"/>
                </a:solidFill>
                <a:latin typeface="+mj-lt"/>
              </a:rPr>
              <a:t>M</a:t>
            </a:r>
            <a:r>
              <a:rPr lang="en-US" sz="900" dirty="0" err="1" smtClean="0">
                <a:latin typeface="+mj-lt"/>
              </a:rPr>
              <a:t>asculino</a:t>
            </a:r>
            <a:r>
              <a:rPr lang="en-US" sz="900" dirty="0" smtClean="0">
                <a:latin typeface="+mj-lt"/>
              </a:rPr>
              <a:t> ,30 </a:t>
            </a:r>
            <a:r>
              <a:rPr lang="en-US" sz="900" dirty="0" err="1" smtClean="0">
                <a:latin typeface="+mj-lt"/>
              </a:rPr>
              <a:t>años</a:t>
            </a:r>
            <a:r>
              <a:rPr lang="en-US" sz="900" dirty="0" smtClean="0">
                <a:latin typeface="+mj-lt"/>
              </a:rPr>
              <a:t>, </a:t>
            </a:r>
            <a:r>
              <a:rPr lang="en-US" sz="900" dirty="0" err="1" smtClean="0">
                <a:latin typeface="+mj-lt"/>
              </a:rPr>
              <a:t>antecedentes</a:t>
            </a:r>
            <a:r>
              <a:rPr lang="en-US" sz="900" dirty="0" smtClean="0">
                <a:latin typeface="+mj-lt"/>
              </a:rPr>
              <a:t> de </a:t>
            </a:r>
            <a:r>
              <a:rPr lang="es-AR" sz="900" dirty="0" smtClean="0">
                <a:latin typeface="+mj-lt"/>
                <a:cs typeface="Arial" pitchFamily="34" charset="0"/>
              </a:rPr>
              <a:t>t</a:t>
            </a:r>
            <a:r>
              <a:rPr lang="es-AR" sz="900" dirty="0" smtClean="0">
                <a:latin typeface="+mj-lt"/>
                <a:ea typeface="Calibri" pitchFamily="34" charset="0"/>
                <a:cs typeface="Arial" pitchFamily="34" charset="0"/>
              </a:rPr>
              <a:t>rastorno en la coagulación (infancia), t</a:t>
            </a:r>
            <a:r>
              <a:rPr lang="es-AR" sz="900" dirty="0" smtClean="0">
                <a:latin typeface="+mj-lt"/>
              </a:rPr>
              <a:t>abaquismo (1 cigarro/día) desde 17 años y ex consumo marihuana. </a:t>
            </a:r>
            <a:r>
              <a:rPr lang="es-AR" sz="900" dirty="0" smtClean="0">
                <a:latin typeface="+mj-lt"/>
                <a:ea typeface="Calibri" pitchFamily="34" charset="0"/>
                <a:cs typeface="Arial" pitchFamily="34" charset="0"/>
              </a:rPr>
              <a:t>Ingresa por guardia derivado de consultorios externos el 19/04/22 por presentar </a:t>
            </a:r>
            <a:r>
              <a:rPr lang="es-AR" sz="900" dirty="0" err="1" smtClean="0">
                <a:latin typeface="+mj-lt"/>
                <a:ea typeface="Calibri" pitchFamily="34" charset="0"/>
                <a:cs typeface="Arial" pitchFamily="34" charset="0"/>
              </a:rPr>
              <a:t>adenomegalias</a:t>
            </a:r>
            <a:r>
              <a:rPr lang="es-AR" sz="900" dirty="0" smtClean="0">
                <a:latin typeface="+mj-lt"/>
                <a:ea typeface="Calibri" pitchFamily="34" charset="0"/>
                <a:cs typeface="Arial" pitchFamily="34" charset="0"/>
              </a:rPr>
              <a:t> en región cervical y supraclavicular bilaterales, sudoración nocturna, 2 meses de evolución, ligera pérdida de peso el último mes.</a:t>
            </a:r>
            <a:r>
              <a:rPr lang="en-US" sz="900" dirty="0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lang="es-AR" sz="900" b="1" dirty="0" smtClean="0">
                <a:solidFill>
                  <a:srgbClr val="00B0F0"/>
                </a:solidFill>
                <a:latin typeface="+mj-lt"/>
                <a:ea typeface="Calibri" pitchFamily="34" charset="0"/>
                <a:cs typeface="Arial" pitchFamily="34" charset="0"/>
              </a:rPr>
              <a:t>Examen físico:</a:t>
            </a:r>
            <a:r>
              <a:rPr lang="es-AR" sz="900" dirty="0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 Delgado, sin fiebre, SV normales. Cuello asimétrico aumentado de tamaño a ambos lados, se palpa </a:t>
            </a:r>
            <a:r>
              <a:rPr lang="es-AR" sz="900" dirty="0" err="1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adenomegalias</a:t>
            </a:r>
            <a:r>
              <a:rPr lang="es-AR" sz="900" dirty="0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 en región latero-cervical y  supraclavicular bilaterales duras, no dolorosas, móviles y sin calor.  Esplenomegalia. </a:t>
            </a:r>
            <a:r>
              <a:rPr lang="en-US" sz="900" dirty="0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Peso: 61.400 kg </a:t>
            </a:r>
            <a:r>
              <a:rPr lang="en-US" sz="900" dirty="0" err="1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Talla</a:t>
            </a:r>
            <a:r>
              <a:rPr lang="en-US" sz="900" dirty="0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: 1.70 </a:t>
            </a:r>
            <a:r>
              <a:rPr lang="en-US" sz="900" dirty="0" err="1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mts</a:t>
            </a:r>
            <a:r>
              <a:rPr lang="en-US" sz="900" dirty="0" smtClean="0">
                <a:solidFill>
                  <a:schemeClr val="bg1"/>
                </a:solidFill>
                <a:latin typeface="+mj-lt"/>
                <a:ea typeface="Calibri" pitchFamily="34" charset="0"/>
                <a:cs typeface="Arial" pitchFamily="34" charset="0"/>
              </a:rPr>
              <a:t>. IMC: 21.24. </a:t>
            </a:r>
            <a:r>
              <a:rPr lang="es-AR" sz="900" b="1" dirty="0" smtClean="0">
                <a:solidFill>
                  <a:srgbClr val="00B0F0"/>
                </a:solidFill>
                <a:latin typeface="+mj-lt"/>
                <a:ea typeface="Calibri" pitchFamily="34" charset="0"/>
                <a:cs typeface="Times New Roman" pitchFamily="18" charset="0"/>
              </a:rPr>
              <a:t>Trae ECO partes blandas región cervical (06/04/22): </a:t>
            </a:r>
            <a:r>
              <a:rPr lang="es-AR" sz="900" dirty="0" smtClean="0">
                <a:latin typeface="+mj-lt"/>
                <a:ea typeface="Calibri" pitchFamily="34" charset="0"/>
                <a:cs typeface="Times New Roman" pitchFamily="18" charset="0"/>
              </a:rPr>
              <a:t>Múltiples imágenes ganglionares con aumento de tamaño, perdida de la relación cortico/medular y alteración en la forma </a:t>
            </a:r>
            <a:r>
              <a:rPr lang="es-AR" sz="900" dirty="0" smtClean="0">
                <a:ea typeface="Calibri" pitchFamily="34" charset="0"/>
                <a:cs typeface="Times New Roman" pitchFamily="18" charset="0"/>
              </a:rPr>
              <a:t>a nivel cervical y clavicular bilateral</a:t>
            </a:r>
            <a:endParaRPr lang="es-AR" sz="900" dirty="0"/>
          </a:p>
        </p:txBody>
      </p:sp>
      <p:sp>
        <p:nvSpPr>
          <p:cNvPr id="6" name="5 CuadroTexto"/>
          <p:cNvSpPr txBox="1"/>
          <p:nvPr/>
        </p:nvSpPr>
        <p:spPr>
          <a:xfrm>
            <a:off x="71420" y="3929058"/>
            <a:ext cx="5000660" cy="1477328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FFC000"/>
                </a:solidFill>
                <a:latin typeface="+mj-lt"/>
              </a:rPr>
              <a:t>DESARROLLO:  </a:t>
            </a:r>
            <a:r>
              <a:rPr lang="es-AR" sz="900" b="1" dirty="0" smtClean="0">
                <a:solidFill>
                  <a:srgbClr val="00B0F0"/>
                </a:solidFill>
                <a:latin typeface="+mj-lt"/>
                <a:ea typeface="Calibri" pitchFamily="34" charset="0"/>
                <a:cs typeface="Arial" pitchFamily="34" charset="0"/>
              </a:rPr>
              <a:t>LABORATORIO DE INGRESO (19/04/22): </a:t>
            </a:r>
            <a:r>
              <a:rPr lang="es-AR" sz="900" dirty="0" smtClean="0">
                <a:latin typeface="+mj-lt"/>
                <a:ea typeface="Calibri" pitchFamily="34" charset="0"/>
                <a:cs typeface="Arial" pitchFamily="34" charset="0"/>
              </a:rPr>
              <a:t>GB: 14.500, </a:t>
            </a:r>
            <a:r>
              <a:rPr lang="es-AR" sz="900" dirty="0" err="1" smtClean="0">
                <a:latin typeface="+mj-lt"/>
                <a:ea typeface="Calibri" pitchFamily="34" charset="0"/>
                <a:cs typeface="Arial" pitchFamily="34" charset="0"/>
              </a:rPr>
              <a:t>neutrófilos</a:t>
            </a:r>
            <a:r>
              <a:rPr lang="es-AR" sz="900" dirty="0" smtClean="0">
                <a:latin typeface="+mj-lt"/>
                <a:ea typeface="Calibri" pitchFamily="34" charset="0"/>
                <a:cs typeface="Arial" pitchFamily="34" charset="0"/>
              </a:rPr>
              <a:t> segmentados: 78, linfocitos: 8, monocitos: 8, </a:t>
            </a:r>
            <a:r>
              <a:rPr lang="es-AR" sz="900" dirty="0" err="1" smtClean="0">
                <a:latin typeface="+mj-lt"/>
                <a:ea typeface="Calibri" pitchFamily="34" charset="0"/>
                <a:cs typeface="Arial" pitchFamily="34" charset="0"/>
              </a:rPr>
              <a:t>eosinófilos</a:t>
            </a:r>
            <a:r>
              <a:rPr lang="es-AR" sz="900" dirty="0" smtClean="0">
                <a:latin typeface="+mj-lt"/>
                <a:ea typeface="Calibri" pitchFamily="34" charset="0"/>
                <a:cs typeface="Arial" pitchFamily="34" charset="0"/>
              </a:rPr>
              <a:t>: 5. </a:t>
            </a:r>
            <a:r>
              <a:rPr lang="es-AR" sz="900" b="1" dirty="0" smtClean="0">
                <a:solidFill>
                  <a:srgbClr val="00B0F0"/>
                </a:solidFill>
                <a:latin typeface="+mj-lt"/>
                <a:ea typeface="Calibri" pitchFamily="34" charset="0"/>
                <a:cs typeface="Arial" pitchFamily="34" charset="0"/>
              </a:rPr>
              <a:t>RAYOS X:</a:t>
            </a:r>
            <a:r>
              <a:rPr lang="es-AR" sz="900" dirty="0" smtClean="0">
                <a:latin typeface="+mj-lt"/>
                <a:ea typeface="Calibri" pitchFamily="34" charset="0"/>
                <a:cs typeface="Arial" pitchFamily="34" charset="0"/>
              </a:rPr>
              <a:t> Ensanchamiento de mediastino.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900" b="1" dirty="0" smtClean="0">
                <a:latin typeface="+mj-lt"/>
                <a:ea typeface="Calibri" pitchFamily="34" charset="0"/>
                <a:cs typeface="Arial" pitchFamily="34" charset="0"/>
              </a:rPr>
              <a:t>Se decide internación en servicio de Clínica Médica el mismo día, con diagnóstico presuntivo: Síndrome febril prolongado con poli adenopatías.</a:t>
            </a:r>
            <a:endParaRPr lang="es-AR" sz="900" b="1" dirty="0" smtClean="0">
              <a:latin typeface="+mj-lt"/>
              <a:cs typeface="Arial" pitchFamily="34" charset="0"/>
            </a:endParaRPr>
          </a:p>
          <a:p>
            <a:pPr algn="just"/>
            <a:r>
              <a:rPr lang="es-AR" sz="900" b="1" dirty="0" smtClean="0">
                <a:solidFill>
                  <a:srgbClr val="00B0F0"/>
                </a:solidFill>
                <a:latin typeface="+mj-lt"/>
              </a:rPr>
              <a:t>TAC SIN Y CON CONTRASTE (21/04/22) : </a:t>
            </a:r>
            <a:r>
              <a:rPr lang="es-AR" sz="900" b="1" dirty="0" smtClean="0">
                <a:latin typeface="+mj-lt"/>
              </a:rPr>
              <a:t>TAC cuello: </a:t>
            </a:r>
            <a:r>
              <a:rPr lang="es-AR" sz="900" dirty="0" smtClean="0">
                <a:latin typeface="+mj-lt"/>
              </a:rPr>
              <a:t>Múltiples imágenes ganglionares en rango </a:t>
            </a:r>
            <a:r>
              <a:rPr lang="es-AR" sz="900" dirty="0" err="1" smtClean="0">
                <a:latin typeface="+mj-lt"/>
              </a:rPr>
              <a:t>adenomegálico</a:t>
            </a:r>
            <a:r>
              <a:rPr lang="es-AR" sz="900" dirty="0" smtClean="0">
                <a:latin typeface="+mj-lt"/>
              </a:rPr>
              <a:t> en ambas cadenas </a:t>
            </a:r>
            <a:r>
              <a:rPr lang="es-AR" sz="900" dirty="0" err="1" smtClean="0">
                <a:latin typeface="+mj-lt"/>
              </a:rPr>
              <a:t>yugulocarotideas</a:t>
            </a:r>
            <a:r>
              <a:rPr lang="es-AR" sz="900" dirty="0" smtClean="0">
                <a:latin typeface="+mj-lt"/>
              </a:rPr>
              <a:t> y opérculos torácicos. Vía aérea preservada. </a:t>
            </a:r>
            <a:r>
              <a:rPr lang="es-AR" sz="900" b="1" dirty="0" smtClean="0">
                <a:latin typeface="+mj-lt"/>
              </a:rPr>
              <a:t>TAC tórax, abdomen y pelvis: </a:t>
            </a:r>
            <a:r>
              <a:rPr lang="es-AR" sz="900" dirty="0" smtClean="0">
                <a:latin typeface="+mj-lt"/>
              </a:rPr>
              <a:t>Cavidades pleurales libres de líquido. Mediastino: Conglomerado ganglionar sobre </a:t>
            </a:r>
            <a:r>
              <a:rPr lang="es-AR" sz="900" dirty="0" err="1" smtClean="0">
                <a:latin typeface="+mj-lt"/>
              </a:rPr>
              <a:t>hilio</a:t>
            </a:r>
            <a:r>
              <a:rPr lang="es-AR" sz="900" dirty="0" smtClean="0">
                <a:latin typeface="+mj-lt"/>
              </a:rPr>
              <a:t> derecho, </a:t>
            </a:r>
            <a:r>
              <a:rPr lang="es-AR" sz="900" dirty="0" err="1" smtClean="0">
                <a:latin typeface="+mj-lt"/>
              </a:rPr>
              <a:t>adenomegalias</a:t>
            </a:r>
            <a:r>
              <a:rPr lang="es-AR" sz="900" dirty="0" smtClean="0">
                <a:latin typeface="+mj-lt"/>
              </a:rPr>
              <a:t> en espacio </a:t>
            </a:r>
            <a:r>
              <a:rPr lang="es-AR" sz="900" dirty="0" err="1" smtClean="0">
                <a:latin typeface="+mj-lt"/>
              </a:rPr>
              <a:t>prevascular</a:t>
            </a:r>
            <a:r>
              <a:rPr lang="es-AR" sz="900" dirty="0" smtClean="0">
                <a:latin typeface="+mj-lt"/>
              </a:rPr>
              <a:t>, </a:t>
            </a:r>
            <a:r>
              <a:rPr lang="es-AR" sz="900" dirty="0" err="1" smtClean="0">
                <a:latin typeface="+mj-lt"/>
              </a:rPr>
              <a:t>retrocavopretraqueal</a:t>
            </a:r>
            <a:r>
              <a:rPr lang="es-AR" sz="900" dirty="0" smtClean="0">
                <a:latin typeface="+mj-lt"/>
              </a:rPr>
              <a:t>, </a:t>
            </a:r>
            <a:r>
              <a:rPr lang="es-AR" sz="900" dirty="0" err="1" smtClean="0">
                <a:latin typeface="+mj-lt"/>
              </a:rPr>
              <a:t>precarinal</a:t>
            </a:r>
            <a:r>
              <a:rPr lang="es-AR" sz="900" dirty="0" smtClean="0">
                <a:latin typeface="+mj-lt"/>
              </a:rPr>
              <a:t> y </a:t>
            </a:r>
            <a:r>
              <a:rPr lang="es-AR" sz="900" dirty="0" err="1" smtClean="0">
                <a:latin typeface="+mj-lt"/>
              </a:rPr>
              <a:t>subcarinal</a:t>
            </a:r>
            <a:r>
              <a:rPr lang="es-AR" sz="900" dirty="0" smtClean="0">
                <a:latin typeface="+mj-lt"/>
              </a:rPr>
              <a:t>. Axilas libres. Hígado aumentado de tamaño, de forma preservada, homogéneo. </a:t>
            </a:r>
            <a:r>
              <a:rPr lang="es-AR" sz="900" dirty="0" err="1" smtClean="0">
                <a:latin typeface="+mj-lt"/>
              </a:rPr>
              <a:t>Retroperitoneo</a:t>
            </a:r>
            <a:r>
              <a:rPr lang="es-AR" sz="900" dirty="0" smtClean="0">
                <a:latin typeface="+mj-lt"/>
              </a:rPr>
              <a:t>: Imágenes ganglionares. Territorios inguinales: no se advierten </a:t>
            </a:r>
            <a:r>
              <a:rPr lang="es-AR" sz="900" dirty="0" err="1" smtClean="0">
                <a:latin typeface="+mj-lt"/>
              </a:rPr>
              <a:t>adenomegalias</a:t>
            </a:r>
            <a:r>
              <a:rPr lang="es-AR" sz="900" dirty="0" smtClean="0">
                <a:latin typeface="+mj-lt"/>
              </a:rPr>
              <a:t>.</a:t>
            </a:r>
            <a:r>
              <a:rPr lang="en-US" sz="900" dirty="0" smtClean="0">
                <a:latin typeface="+mj-lt"/>
              </a:rPr>
              <a:t> </a:t>
            </a:r>
            <a:endParaRPr lang="es-AR" sz="900" dirty="0"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1420" y="5406948"/>
            <a:ext cx="3429006" cy="2308324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just"/>
            <a:r>
              <a:rPr lang="es-AR" sz="900" b="1" dirty="0" smtClean="0">
                <a:solidFill>
                  <a:srgbClr val="00B0F0"/>
                </a:solidFill>
                <a:latin typeface="+mj-lt"/>
                <a:ea typeface="Calibri" pitchFamily="34" charset="0"/>
                <a:cs typeface="Arial" pitchFamily="34" charset="0"/>
              </a:rPr>
              <a:t>BIOPSIA EN CUÑA DE ADENOMEGALIA LATEROCERVICAL DERECHO </a:t>
            </a:r>
            <a:r>
              <a:rPr lang="es-AR" sz="900" b="1" dirty="0" smtClean="0">
                <a:solidFill>
                  <a:srgbClr val="00B0F0"/>
                </a:solidFill>
                <a:ea typeface="Calibri" pitchFamily="34" charset="0"/>
                <a:cs typeface="Arial" pitchFamily="34" charset="0"/>
              </a:rPr>
              <a:t>26/04/22</a:t>
            </a:r>
            <a:r>
              <a:rPr lang="es-AR" sz="900" dirty="0" smtClean="0">
                <a:solidFill>
                  <a:srgbClr val="00B0F0"/>
                </a:solidFill>
                <a:ea typeface="Calibri" pitchFamily="34" charset="0"/>
                <a:cs typeface="Arial" pitchFamily="34" charset="0"/>
              </a:rPr>
              <a:t>:</a:t>
            </a:r>
            <a:r>
              <a:rPr lang="es-AR" sz="900" b="1" dirty="0" smtClean="0">
                <a:solidFill>
                  <a:srgbClr val="00B0F0"/>
                </a:solidFill>
                <a:latin typeface="+mj-lt"/>
                <a:ea typeface="Calibri" pitchFamily="34" charset="0"/>
                <a:cs typeface="Arial" pitchFamily="34" charset="0"/>
              </a:rPr>
              <a:t> </a:t>
            </a:r>
            <a:r>
              <a:rPr lang="es-AR" sz="900" dirty="0" err="1" smtClean="0">
                <a:latin typeface="+mj-lt"/>
              </a:rPr>
              <a:t>Histopatológicamente</a:t>
            </a:r>
            <a:r>
              <a:rPr lang="es-AR" sz="900" dirty="0" smtClean="0">
                <a:latin typeface="+mj-lt"/>
              </a:rPr>
              <a:t> se diagnosticó ganglio linfático que presenta compromiso por síndrome </a:t>
            </a:r>
            <a:r>
              <a:rPr lang="es-AR" sz="900" dirty="0" err="1" smtClean="0">
                <a:latin typeface="+mj-lt"/>
              </a:rPr>
              <a:t>linfoproliferativo</a:t>
            </a:r>
            <a:r>
              <a:rPr lang="es-AR" sz="900" dirty="0" smtClean="0">
                <a:latin typeface="+mj-lt"/>
              </a:rPr>
              <a:t>. </a:t>
            </a:r>
            <a:r>
              <a:rPr lang="es-AR" sz="900" b="1" dirty="0" smtClean="0">
                <a:latin typeface="+mj-lt"/>
              </a:rPr>
              <a:t>Informe de </a:t>
            </a:r>
            <a:r>
              <a:rPr lang="es-AR" sz="900" b="1" dirty="0" err="1" smtClean="0">
                <a:latin typeface="+mj-lt"/>
              </a:rPr>
              <a:t>Inmunomarcación</a:t>
            </a:r>
            <a:r>
              <a:rPr lang="es-AR" sz="900" b="1" dirty="0" smtClean="0">
                <a:latin typeface="+mj-lt"/>
              </a:rPr>
              <a:t> sobre ganglio linfático (06/06/2022): </a:t>
            </a:r>
            <a:r>
              <a:rPr lang="es-AR" sz="900" dirty="0" smtClean="0">
                <a:latin typeface="+mj-lt"/>
              </a:rPr>
              <a:t>Perfil </a:t>
            </a:r>
            <a:r>
              <a:rPr lang="es-AR" sz="900" dirty="0" err="1" smtClean="0">
                <a:latin typeface="+mj-lt"/>
              </a:rPr>
              <a:t>inmunofenotípico</a:t>
            </a:r>
            <a:r>
              <a:rPr lang="es-AR" sz="900" dirty="0" smtClean="0">
                <a:latin typeface="+mj-lt"/>
              </a:rPr>
              <a:t> correspondiente a Linfoma de </a:t>
            </a:r>
            <a:r>
              <a:rPr lang="es-AR" sz="900" dirty="0" err="1" smtClean="0">
                <a:latin typeface="+mj-lt"/>
              </a:rPr>
              <a:t>Hodgkin</a:t>
            </a:r>
            <a:r>
              <a:rPr lang="es-AR" sz="900" dirty="0" smtClean="0">
                <a:latin typeface="+mj-lt"/>
              </a:rPr>
              <a:t> Clásico.</a:t>
            </a:r>
          </a:p>
          <a:p>
            <a:pPr algn="just"/>
            <a:r>
              <a:rPr lang="es-AR" sz="900" b="1" dirty="0" smtClean="0">
                <a:solidFill>
                  <a:srgbClr val="00B0F0"/>
                </a:solidFill>
                <a:latin typeface="+mj-lt"/>
              </a:rPr>
              <a:t>PET FUSIONADA CON TOMOGRAFÍA COMPUTADA (13/05/22): </a:t>
            </a:r>
            <a:r>
              <a:rPr lang="es-AR" sz="900" dirty="0" smtClean="0">
                <a:latin typeface="+mj-lt"/>
              </a:rPr>
              <a:t>Para </a:t>
            </a:r>
            <a:r>
              <a:rPr lang="es-AR" sz="900" dirty="0" err="1" smtClean="0">
                <a:latin typeface="+mj-lt"/>
              </a:rPr>
              <a:t>estadificación</a:t>
            </a:r>
            <a:r>
              <a:rPr lang="es-AR" sz="900" dirty="0" smtClean="0">
                <a:latin typeface="+mj-lt"/>
              </a:rPr>
              <a:t> actual: Múltiples adenopatías </a:t>
            </a:r>
            <a:r>
              <a:rPr lang="es-AR" sz="900" dirty="0" err="1" smtClean="0">
                <a:latin typeface="+mj-lt"/>
              </a:rPr>
              <a:t>hipermetabólicas</a:t>
            </a:r>
            <a:r>
              <a:rPr lang="es-AR" sz="900" dirty="0" smtClean="0">
                <a:latin typeface="+mj-lt"/>
              </a:rPr>
              <a:t> a ambos lados del diafragma, a predominio superior y compromiso óseo a nivel de el esternón compatible con enfermedad </a:t>
            </a:r>
            <a:r>
              <a:rPr lang="es-AR" sz="900" dirty="0" err="1" smtClean="0">
                <a:latin typeface="+mj-lt"/>
              </a:rPr>
              <a:t>linfoproliferativa</a:t>
            </a:r>
            <a:r>
              <a:rPr lang="es-AR" sz="900" dirty="0" smtClean="0">
                <a:latin typeface="+mj-lt"/>
              </a:rPr>
              <a:t> activa. Lesiones nodulares </a:t>
            </a:r>
            <a:r>
              <a:rPr lang="es-AR" sz="900" dirty="0" err="1" smtClean="0">
                <a:latin typeface="+mj-lt"/>
              </a:rPr>
              <a:t>hipermetabólicas</a:t>
            </a:r>
            <a:r>
              <a:rPr lang="es-AR" sz="900" dirty="0" smtClean="0">
                <a:latin typeface="+mj-lt"/>
              </a:rPr>
              <a:t> en abdomen superior derecho podrían corresponder a adenopatías, no puede descartarse compromiso de suprarrenales derechas.</a:t>
            </a:r>
          </a:p>
          <a:p>
            <a:pPr algn="just"/>
            <a:r>
              <a:rPr lang="es-AR" sz="900" b="1" dirty="0" smtClean="0">
                <a:solidFill>
                  <a:srgbClr val="00B0F0"/>
                </a:solidFill>
                <a:latin typeface="+mj-lt"/>
              </a:rPr>
              <a:t>28/06/22:</a:t>
            </a:r>
            <a:r>
              <a:rPr lang="es-AR" sz="900" b="1" dirty="0" smtClean="0">
                <a:latin typeface="+mj-lt"/>
              </a:rPr>
              <a:t> </a:t>
            </a:r>
            <a:r>
              <a:rPr lang="es-AR" sz="900" dirty="0" smtClean="0">
                <a:latin typeface="+mj-lt"/>
              </a:rPr>
              <a:t>Reingresa con diagnóstico de  Linfoma de </a:t>
            </a:r>
            <a:r>
              <a:rPr lang="es-AR" sz="900" dirty="0" err="1" smtClean="0">
                <a:latin typeface="+mj-lt"/>
              </a:rPr>
              <a:t>hodgkin</a:t>
            </a:r>
            <a:r>
              <a:rPr lang="es-AR" sz="900" dirty="0" smtClean="0">
                <a:latin typeface="+mj-lt"/>
              </a:rPr>
              <a:t> clásico Estadio IV derivado para </a:t>
            </a:r>
            <a:r>
              <a:rPr lang="es-AR" sz="900" b="1" dirty="0" smtClean="0">
                <a:latin typeface="+mj-lt"/>
              </a:rPr>
              <a:t>TRATAMIENTO QUIMIOTERÁPICO</a:t>
            </a:r>
            <a:r>
              <a:rPr lang="es-AR" sz="900" dirty="0" smtClean="0">
                <a:latin typeface="+mj-lt"/>
              </a:rPr>
              <a:t> de 1ra línea con esquema ABVD, (</a:t>
            </a:r>
            <a:r>
              <a:rPr lang="es-AR" sz="900" dirty="0" err="1" smtClean="0">
                <a:latin typeface="+mj-lt"/>
              </a:rPr>
              <a:t>Ondansetrón</a:t>
            </a:r>
            <a:r>
              <a:rPr lang="es-AR" sz="900" dirty="0" smtClean="0">
                <a:latin typeface="+mj-lt"/>
              </a:rPr>
              <a:t>,  </a:t>
            </a:r>
            <a:r>
              <a:rPr lang="es-AR" sz="900" dirty="0" err="1" smtClean="0">
                <a:latin typeface="+mj-lt"/>
              </a:rPr>
              <a:t>doxorrubicina</a:t>
            </a:r>
            <a:r>
              <a:rPr lang="es-AR" sz="900" dirty="0" smtClean="0">
                <a:latin typeface="+mj-lt"/>
              </a:rPr>
              <a:t>, </a:t>
            </a:r>
            <a:r>
              <a:rPr lang="es-AR" sz="900" dirty="0" err="1" smtClean="0">
                <a:latin typeface="+mj-lt"/>
              </a:rPr>
              <a:t>vinblastina</a:t>
            </a:r>
            <a:r>
              <a:rPr lang="es-AR" sz="900" dirty="0" smtClean="0">
                <a:latin typeface="+mj-lt"/>
              </a:rPr>
              <a:t> y </a:t>
            </a:r>
            <a:r>
              <a:rPr lang="es-AR" sz="900" dirty="0" err="1" smtClean="0">
                <a:latin typeface="+mj-lt"/>
              </a:rPr>
              <a:t>dacarmicina</a:t>
            </a:r>
            <a:r>
              <a:rPr lang="es-AR" sz="900" dirty="0" smtClean="0">
                <a:latin typeface="+mj-lt"/>
              </a:rPr>
              <a:t>, (Se suma adenopatías inguinales bilaterales).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71420" y="7783321"/>
            <a:ext cx="5000660" cy="646331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9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CONCLUCIONES/RECOMENDACIONES: </a:t>
            </a:r>
            <a:r>
              <a:rPr lang="es-AR" sz="9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</a:t>
            </a:r>
            <a:r>
              <a:rPr lang="es-AR" sz="900" dirty="0" smtClean="0">
                <a:latin typeface="+mj-lt"/>
              </a:rPr>
              <a:t>mportante realizar una buena historia clínica al paciente. La utilización de medios complementarios es útil para llegar a un diagnóstico definitivo . </a:t>
            </a:r>
            <a:r>
              <a:rPr lang="es-AR" sz="9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I</a:t>
            </a:r>
            <a:r>
              <a:rPr lang="es-AR" sz="900" dirty="0" smtClean="0">
                <a:latin typeface="+mj-lt"/>
              </a:rPr>
              <a:t>nsistir en la detección precoz para instaurar una terapéutica apropiada y que no lleguen a ser invalidantes en un futuro. Necesaria la atención de equipos multidisciplinarios de diagnóstico, </a:t>
            </a:r>
            <a:r>
              <a:rPr lang="es-AR" sz="900" dirty="0" err="1" smtClean="0">
                <a:latin typeface="+mj-lt"/>
              </a:rPr>
              <a:t>tto</a:t>
            </a:r>
            <a:r>
              <a:rPr lang="es-AR" sz="900" dirty="0" smtClean="0">
                <a:latin typeface="+mj-lt"/>
              </a:rPr>
              <a:t> y rehabilitación. </a:t>
            </a:r>
            <a:endParaRPr lang="es-AR" sz="900" dirty="0">
              <a:latin typeface="+mj-lt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4296" y="504419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656FA4"/>
                </a:solidFill>
                <a:latin typeface="+mj-lt"/>
              </a:rPr>
              <a:t>005</a:t>
            </a:r>
            <a:endParaRPr lang="es-AR" sz="1500" b="1" dirty="0">
              <a:solidFill>
                <a:srgbClr val="656FA4"/>
              </a:solidFill>
              <a:latin typeface="+mj-l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500444" y="5357818"/>
            <a:ext cx="1571636" cy="23574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21513" t="15080" r="50343" b="8556"/>
          <a:stretch>
            <a:fillRect/>
          </a:stretch>
        </p:blipFill>
        <p:spPr bwMode="auto">
          <a:xfrm rot="5400000">
            <a:off x="3794797" y="5134903"/>
            <a:ext cx="982929" cy="157163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17250" t="6222" r="18500" b="6556"/>
          <a:stretch>
            <a:fillRect/>
          </a:stretch>
        </p:blipFill>
        <p:spPr bwMode="auto">
          <a:xfrm>
            <a:off x="3500444" y="6429388"/>
            <a:ext cx="1571636" cy="12001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19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486</Words>
  <Application>Microsoft Office PowerPoint</Application>
  <PresentationFormat>Presentación en pantalla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Agustin</cp:lastModifiedBy>
  <cp:revision>49</cp:revision>
  <dcterms:created xsi:type="dcterms:W3CDTF">2022-10-04T16:51:59Z</dcterms:created>
  <dcterms:modified xsi:type="dcterms:W3CDTF">2022-10-24T14:06:56Z</dcterms:modified>
</cp:coreProperties>
</file>