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2" r:id="rId2"/>
    <p:sldId id="256" r:id="rId3"/>
    <p:sldId id="257" r:id="rId4"/>
    <p:sldId id="262" r:id="rId5"/>
    <p:sldId id="258" r:id="rId6"/>
    <p:sldId id="259" r:id="rId7"/>
    <p:sldId id="260" r:id="rId8"/>
    <p:sldId id="261" r:id="rId9"/>
    <p:sldId id="263" r:id="rId10"/>
    <p:sldId id="264" r:id="rId11"/>
    <p:sldId id="265" r:id="rId12"/>
    <p:sldId id="268" r:id="rId13"/>
    <p:sldId id="270" r:id="rId14"/>
    <p:sldId id="285" r:id="rId15"/>
    <p:sldId id="271" r:id="rId16"/>
    <p:sldId id="284" r:id="rId17"/>
    <p:sldId id="279" r:id="rId18"/>
    <p:sldId id="281" r:id="rId19"/>
    <p:sldId id="280" r:id="rId20"/>
    <p:sldId id="286" r:id="rId21"/>
    <p:sldId id="274" r:id="rId22"/>
    <p:sldId id="278" r:id="rId23"/>
    <p:sldId id="276" r:id="rId24"/>
    <p:sldId id="275" r:id="rId25"/>
    <p:sldId id="277" r:id="rId26"/>
    <p:sldId id="287" r:id="rId2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guide orient="horz" pos="3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45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0E0C17-16EE-4709-88AD-F191A7694933}" type="datetimeFigureOut">
              <a:rPr lang="es-AR" smtClean="0"/>
              <a:t>23/10/2022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219877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285627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398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2011695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36493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119716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33747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183643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40586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0E0C17-16EE-4709-88AD-F191A7694933}"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115237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0E0C17-16EE-4709-88AD-F191A7694933}"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6229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0E0C17-16EE-4709-88AD-F191A7694933}" type="datetimeFigureOut">
              <a:rPr lang="es-AR" smtClean="0"/>
              <a:t>23/10/2022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183458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0E0C17-16EE-4709-88AD-F191A7694933}" type="datetimeFigureOut">
              <a:rPr lang="es-AR" smtClean="0"/>
              <a:t>23/10/2022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209438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E0C17-16EE-4709-88AD-F191A7694933}" type="datetimeFigureOut">
              <a:rPr lang="es-AR" smtClean="0"/>
              <a:t>23/10/2022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366630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0E0C17-16EE-4709-88AD-F191A7694933}"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256974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0E0C17-16EE-4709-88AD-F191A7694933}"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BEA328-BAFF-4C04-8625-77EB1E48FCA7}" type="slidenum">
              <a:rPr lang="es-AR" smtClean="0"/>
              <a:t>‹Nº›</a:t>
            </a:fld>
            <a:endParaRPr lang="es-AR"/>
          </a:p>
        </p:txBody>
      </p:sp>
    </p:spTree>
    <p:extLst>
      <p:ext uri="{BB962C8B-B14F-4D97-AF65-F5344CB8AC3E}">
        <p14:creationId xmlns:p14="http://schemas.microsoft.com/office/powerpoint/2010/main" val="166271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0E0C17-16EE-4709-88AD-F191A7694933}" type="datetimeFigureOut">
              <a:rPr lang="es-AR" smtClean="0"/>
              <a:t>23/10/2022</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BEA328-BAFF-4C04-8625-77EB1E48FCA7}" type="slidenum">
              <a:rPr lang="es-AR" smtClean="0"/>
              <a:t>‹Nº›</a:t>
            </a:fld>
            <a:endParaRPr lang="es-AR"/>
          </a:p>
        </p:txBody>
      </p:sp>
    </p:spTree>
    <p:extLst>
      <p:ext uri="{BB962C8B-B14F-4D97-AF65-F5344CB8AC3E}">
        <p14:creationId xmlns:p14="http://schemas.microsoft.com/office/powerpoint/2010/main" val="37813197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r>
              <a:rPr lang="es-AR" sz="4000" b="1" u="sng" dirty="0" smtClean="0">
                <a:solidFill>
                  <a:schemeClr val="bg1"/>
                </a:solidFill>
              </a:rPr>
              <a:t>Cuidados progresivos, visión de un internista</a:t>
            </a:r>
          </a:p>
          <a:p>
            <a:endParaRPr lang="es-AR" sz="4000" dirty="0">
              <a:solidFill>
                <a:schemeClr val="tx1"/>
              </a:solidFill>
            </a:endParaRPr>
          </a:p>
          <a:p>
            <a:endParaRPr lang="es-AR" sz="4000" dirty="0" smtClean="0">
              <a:solidFill>
                <a:schemeClr val="tx1"/>
              </a:solidFill>
            </a:endParaRPr>
          </a:p>
          <a:p>
            <a:pPr marL="0" indent="0">
              <a:buNone/>
            </a:pPr>
            <a:r>
              <a:rPr lang="es-AR" dirty="0" smtClean="0">
                <a:solidFill>
                  <a:schemeClr val="tx1"/>
                </a:solidFill>
              </a:rPr>
              <a:t>                                                              Dr. Gabriel </a:t>
            </a:r>
            <a:r>
              <a:rPr lang="es-AR" dirty="0" err="1" smtClean="0">
                <a:solidFill>
                  <a:schemeClr val="tx1"/>
                </a:solidFill>
              </a:rPr>
              <a:t>Negri</a:t>
            </a:r>
            <a:endParaRPr lang="es-AR" dirty="0">
              <a:solidFill>
                <a:schemeClr val="tx1"/>
              </a:solidFill>
            </a:endParaRPr>
          </a:p>
        </p:txBody>
      </p:sp>
    </p:spTree>
    <p:extLst>
      <p:ext uri="{BB962C8B-B14F-4D97-AF65-F5344CB8AC3E}">
        <p14:creationId xmlns:p14="http://schemas.microsoft.com/office/powerpoint/2010/main" val="2934820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4668" y="540913"/>
            <a:ext cx="8534400" cy="598151"/>
          </a:xfrm>
        </p:spPr>
        <p:txBody>
          <a:bodyPr>
            <a:normAutofit fontScale="90000"/>
          </a:bodyPr>
          <a:lstStyle/>
          <a:p>
            <a:r>
              <a:rPr lang="es-AR" dirty="0" smtClean="0"/>
              <a:t>Antecedente histórico</a:t>
            </a:r>
            <a:endParaRPr lang="es-AR" dirty="0"/>
          </a:p>
        </p:txBody>
      </p:sp>
      <p:sp>
        <p:nvSpPr>
          <p:cNvPr id="3" name="Marcador de contenido 2"/>
          <p:cNvSpPr>
            <a:spLocks noGrp="1"/>
          </p:cNvSpPr>
          <p:nvPr>
            <p:ph idx="1"/>
          </p:nvPr>
        </p:nvSpPr>
        <p:spPr>
          <a:xfrm>
            <a:off x="954668" y="2218386"/>
            <a:ext cx="9786312" cy="3615267"/>
          </a:xfrm>
        </p:spPr>
        <p:txBody>
          <a:bodyPr>
            <a:normAutofit fontScale="92500" lnSpcReduction="20000"/>
          </a:bodyPr>
          <a:lstStyle/>
          <a:p>
            <a:r>
              <a:rPr lang="es-AR" dirty="0">
                <a:solidFill>
                  <a:schemeClr val="tx1"/>
                </a:solidFill>
              </a:rPr>
              <a:t>En 1956 en el Manchester Memorial Hospital se implementó la clasificación sistemática de los pacientes de acuerdo con las necesidades observadas por médicos y enfermeros, dividiendo así la internación en tres sectores: Cuidados Intensivos- Cuidados Intermedios- Cuidados mínimos. </a:t>
            </a:r>
          </a:p>
          <a:p>
            <a:r>
              <a:rPr lang="es-AR" dirty="0">
                <a:solidFill>
                  <a:schemeClr val="tx1"/>
                </a:solidFill>
              </a:rPr>
              <a:t>En 1968 la Organización Panamericana de la Salud, inicia un proyecto con seis hospitales universitarios de Latinoamérica para instaurar unidades de cuidados intensivos </a:t>
            </a:r>
            <a:endParaRPr lang="es-AR" dirty="0" smtClean="0">
              <a:solidFill>
                <a:schemeClr val="tx1"/>
              </a:solidFill>
            </a:endParaRPr>
          </a:p>
          <a:p>
            <a:r>
              <a:rPr lang="es-AR" dirty="0">
                <a:solidFill>
                  <a:schemeClr val="tx1"/>
                </a:solidFill>
              </a:rPr>
              <a:t>En Argentina, el primer Hospital en aplicar esta modalidad fue en 1986 en el Hospital Belgrano, en la provincia de Buenos </a:t>
            </a:r>
            <a:r>
              <a:rPr lang="es-AR" dirty="0" smtClean="0">
                <a:solidFill>
                  <a:schemeClr val="tx1"/>
                </a:solidFill>
              </a:rPr>
              <a:t>Aires </a:t>
            </a:r>
            <a:r>
              <a:rPr lang="es-AR" dirty="0">
                <a:solidFill>
                  <a:schemeClr val="tx1"/>
                </a:solidFill>
              </a:rPr>
              <a:t>Posteriormente hubo intención de aplicarlos en otros hospitales como el </a:t>
            </a:r>
            <a:r>
              <a:rPr lang="es-AR" dirty="0" err="1">
                <a:solidFill>
                  <a:schemeClr val="tx1"/>
                </a:solidFill>
              </a:rPr>
              <a:t>Garraham</a:t>
            </a:r>
            <a:r>
              <a:rPr lang="es-AR" dirty="0">
                <a:solidFill>
                  <a:schemeClr val="tx1"/>
                </a:solidFill>
              </a:rPr>
              <a:t>, </a:t>
            </a:r>
            <a:r>
              <a:rPr lang="es-AR" dirty="0" err="1">
                <a:solidFill>
                  <a:schemeClr val="tx1"/>
                </a:solidFill>
              </a:rPr>
              <a:t>Gonnet</a:t>
            </a:r>
            <a:r>
              <a:rPr lang="es-AR" dirty="0">
                <a:solidFill>
                  <a:schemeClr val="tx1"/>
                </a:solidFill>
              </a:rPr>
              <a:t>, Hospital E Milagro de Salta, Hospital de alta complejidad Pte. Juan Domingo Perón de Formosa, Hospital Pedro de Elizalde y el Hospital </a:t>
            </a:r>
            <a:r>
              <a:rPr lang="es-AR" dirty="0" err="1">
                <a:solidFill>
                  <a:schemeClr val="tx1"/>
                </a:solidFill>
              </a:rPr>
              <a:t>Heller</a:t>
            </a:r>
            <a:r>
              <a:rPr lang="es-AR" dirty="0">
                <a:solidFill>
                  <a:schemeClr val="tx1"/>
                </a:solidFill>
              </a:rPr>
              <a:t> en la provincia de Neuquén</a:t>
            </a:r>
            <a:r>
              <a:rPr lang="es-AR" dirty="0"/>
              <a:t>.</a:t>
            </a:r>
          </a:p>
          <a:p>
            <a:endParaRPr lang="es-AR" dirty="0"/>
          </a:p>
        </p:txBody>
      </p:sp>
    </p:spTree>
    <p:extLst>
      <p:ext uri="{BB962C8B-B14F-4D97-AF65-F5344CB8AC3E}">
        <p14:creationId xmlns:p14="http://schemas.microsoft.com/office/powerpoint/2010/main" val="1249341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684212" y="6606861"/>
            <a:ext cx="8534400" cy="251138"/>
          </a:xfrm>
        </p:spPr>
        <p:txBody>
          <a:bodyPr>
            <a:normAutofit fontScale="90000"/>
          </a:bodyPr>
          <a:lstStyle/>
          <a:p>
            <a:endParaRPr lang="es-AR" dirty="0"/>
          </a:p>
        </p:txBody>
      </p:sp>
      <p:sp>
        <p:nvSpPr>
          <p:cNvPr id="3" name="Marcador de contenido 2"/>
          <p:cNvSpPr>
            <a:spLocks noGrp="1"/>
          </p:cNvSpPr>
          <p:nvPr>
            <p:ph idx="1"/>
          </p:nvPr>
        </p:nvSpPr>
        <p:spPr>
          <a:xfrm>
            <a:off x="684212" y="685800"/>
            <a:ext cx="10855258" cy="6172199"/>
          </a:xfrm>
        </p:spPr>
        <p:txBody>
          <a:bodyPr>
            <a:normAutofit fontScale="77500" lnSpcReduction="20000"/>
          </a:bodyPr>
          <a:lstStyle/>
          <a:p>
            <a:r>
              <a:rPr lang="es-AR" b="1" dirty="0">
                <a:solidFill>
                  <a:srgbClr val="FF0000"/>
                </a:solidFill>
              </a:rPr>
              <a:t>Modelo tradicional de hospital</a:t>
            </a:r>
            <a:endParaRPr lang="es-AR" dirty="0">
              <a:solidFill>
                <a:srgbClr val="FF0000"/>
              </a:solidFill>
            </a:endParaRPr>
          </a:p>
          <a:p>
            <a:pPr marL="0" indent="0">
              <a:buNone/>
            </a:pPr>
            <a:r>
              <a:rPr lang="es-AR" dirty="0">
                <a:solidFill>
                  <a:schemeClr val="tx1"/>
                </a:solidFill>
              </a:rPr>
              <a:t> </a:t>
            </a:r>
          </a:p>
          <a:p>
            <a:pPr marL="0" indent="0">
              <a:buNone/>
            </a:pPr>
            <a:r>
              <a:rPr lang="es-AR" dirty="0">
                <a:solidFill>
                  <a:schemeClr val="tx1"/>
                </a:solidFill>
              </a:rPr>
              <a:t>Se distribuyen a los enfermos de acuerdo a las patologías. Los médicos y enfermeros son distribuidos por especialidades en diferentes servicios que tienen criterios, normas y sistema de gestión diferentes entre ellos generando una utilización inapropiada de los recursos tecnológicos, físicos y profesionales afectando así el giro cama, el tiempo de estadía y finalmente la evaluación integral del paciente.</a:t>
            </a:r>
          </a:p>
          <a:p>
            <a:pPr marL="0" indent="0">
              <a:buNone/>
            </a:pPr>
            <a:r>
              <a:rPr lang="es-AR" dirty="0">
                <a:solidFill>
                  <a:schemeClr val="tx1"/>
                </a:solidFill>
              </a:rPr>
              <a:t> </a:t>
            </a:r>
          </a:p>
          <a:p>
            <a:r>
              <a:rPr lang="es-AR" b="1" dirty="0">
                <a:solidFill>
                  <a:schemeClr val="bg1"/>
                </a:solidFill>
              </a:rPr>
              <a:t>Modelo de internación por cuidados progresivos</a:t>
            </a:r>
            <a:endParaRPr lang="es-AR" dirty="0">
              <a:solidFill>
                <a:schemeClr val="bg1"/>
              </a:solidFill>
            </a:endParaRPr>
          </a:p>
          <a:p>
            <a:pPr marL="0" indent="0">
              <a:buNone/>
            </a:pPr>
            <a:r>
              <a:rPr lang="es-AR" dirty="0">
                <a:solidFill>
                  <a:schemeClr val="tx1"/>
                </a:solidFill>
              </a:rPr>
              <a:t> </a:t>
            </a:r>
          </a:p>
          <a:p>
            <a:pPr marL="0" indent="0">
              <a:buNone/>
            </a:pPr>
            <a:r>
              <a:rPr lang="es-AR" dirty="0">
                <a:solidFill>
                  <a:schemeClr val="tx1"/>
                </a:solidFill>
              </a:rPr>
              <a:t>El objetivo de este modelo es que los lugares donde se internen los pacientes sean definidos como niveles de cuidados y no como servicios tradicionales.</a:t>
            </a:r>
          </a:p>
          <a:p>
            <a:pPr marL="0" indent="0">
              <a:buNone/>
            </a:pPr>
            <a:r>
              <a:rPr lang="es-AR" dirty="0">
                <a:solidFill>
                  <a:schemeClr val="tx1"/>
                </a:solidFill>
              </a:rPr>
              <a:t>Que los niveles de internación sean divididos en </a:t>
            </a:r>
            <a:r>
              <a:rPr lang="es-AR" b="1" dirty="0">
                <a:solidFill>
                  <a:schemeClr val="tx1"/>
                </a:solidFill>
              </a:rPr>
              <a:t>cuidados mínimos, </a:t>
            </a:r>
            <a:r>
              <a:rPr lang="es-AR" b="1" dirty="0" smtClean="0">
                <a:solidFill>
                  <a:schemeClr val="tx1"/>
                </a:solidFill>
              </a:rPr>
              <a:t>medio e </a:t>
            </a:r>
            <a:r>
              <a:rPr lang="es-AR" b="1" dirty="0">
                <a:solidFill>
                  <a:schemeClr val="tx1"/>
                </a:solidFill>
              </a:rPr>
              <a:t>intensivo, además internación domiciliaria. </a:t>
            </a:r>
            <a:endParaRPr lang="es-AR" dirty="0">
              <a:solidFill>
                <a:schemeClr val="tx1"/>
              </a:solidFill>
            </a:endParaRPr>
          </a:p>
          <a:p>
            <a:pPr marL="0" indent="0">
              <a:buNone/>
            </a:pPr>
            <a:r>
              <a:rPr lang="es-AR" dirty="0">
                <a:solidFill>
                  <a:schemeClr val="tx1"/>
                </a:solidFill>
              </a:rPr>
              <a:t>El objetivo principal que se persigue en el cuidado progresivo del paciente es el de proporcionar el mejor tratamiento y la óptima atención, gracias a la adaptación del servicio hospitalario y a la adecuada organización de los recursos médicos y de enfermería alrededor del paciente. </a:t>
            </a:r>
          </a:p>
          <a:p>
            <a:pPr marL="0" indent="0">
              <a:buNone/>
            </a:pPr>
            <a:r>
              <a:rPr lang="es-AR" dirty="0">
                <a:solidFill>
                  <a:schemeClr val="tx1"/>
                </a:solidFill>
              </a:rPr>
              <a:t>Mayor trabajo en equipo, con supervisión diaria lo que genera aumento en la calidad de atención, logrando un retorno más rápido del paciente a la comunidad. </a:t>
            </a:r>
          </a:p>
          <a:p>
            <a:pPr marL="0" indent="0">
              <a:buNone/>
            </a:pPr>
            <a:r>
              <a:rPr lang="es-AR" dirty="0">
                <a:solidFill>
                  <a:schemeClr val="tx1"/>
                </a:solidFill>
              </a:rPr>
              <a:t>Se apunta a lograr una mejor lógica financiera, con la adquisición de tecnología adecuada necesaria y suficiente.</a:t>
            </a:r>
          </a:p>
          <a:p>
            <a:pPr marL="0" indent="0">
              <a:buNone/>
            </a:pPr>
            <a:r>
              <a:rPr lang="es-AR" dirty="0">
                <a:solidFill>
                  <a:schemeClr val="tx1"/>
                </a:solidFill>
              </a:rPr>
              <a:t>Esto favorece a una mejor redistribución interna y reducción de costos. </a:t>
            </a:r>
          </a:p>
          <a:p>
            <a:pPr marL="0" indent="0">
              <a:buNone/>
            </a:pPr>
            <a:r>
              <a:rPr lang="es-AR" dirty="0">
                <a:solidFill>
                  <a:schemeClr val="tx1"/>
                </a:solidFill>
              </a:rPr>
              <a:t> </a:t>
            </a:r>
          </a:p>
          <a:p>
            <a:endParaRPr lang="es-AR" dirty="0"/>
          </a:p>
        </p:txBody>
      </p:sp>
    </p:spTree>
    <p:extLst>
      <p:ext uri="{BB962C8B-B14F-4D97-AF65-F5344CB8AC3E}">
        <p14:creationId xmlns:p14="http://schemas.microsoft.com/office/powerpoint/2010/main" val="3059231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2289" y="323113"/>
            <a:ext cx="8534400" cy="1507067"/>
          </a:xfrm>
        </p:spPr>
        <p:txBody>
          <a:bodyPr/>
          <a:lstStyle/>
          <a:p>
            <a:r>
              <a:rPr lang="es-AR" dirty="0" smtClean="0"/>
              <a:t>proyecto</a:t>
            </a:r>
            <a:endParaRPr lang="es-AR" dirty="0"/>
          </a:p>
        </p:txBody>
      </p:sp>
      <p:pic>
        <p:nvPicPr>
          <p:cNvPr id="1026" name="Picture 2" descr="Resultado de imagen para dibujo casa vieja"/>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68915" y="2426478"/>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9"/>
          <p:cNvSpPr>
            <a:spLocks noGrp="1"/>
          </p:cNvSpPr>
          <p:nvPr>
            <p:ph sz="half" idx="2"/>
          </p:nvPr>
        </p:nvSpPr>
        <p:spPr>
          <a:xfrm>
            <a:off x="120317" y="4472189"/>
            <a:ext cx="11960066" cy="1632396"/>
          </a:xfrm>
        </p:spPr>
        <p:txBody>
          <a:bodyPr>
            <a:normAutofit/>
          </a:bodyPr>
          <a:lstStyle/>
          <a:p>
            <a:pPr marL="914400" lvl="2" indent="0">
              <a:buNone/>
            </a:pPr>
            <a:r>
              <a:rPr lang="es-AR" sz="2800" dirty="0" smtClean="0">
                <a:solidFill>
                  <a:srgbClr val="FF0000"/>
                </a:solidFill>
              </a:rPr>
              <a:t>Tradicional</a:t>
            </a:r>
            <a:r>
              <a:rPr lang="es-AR" sz="2800" dirty="0" smtClean="0">
                <a:solidFill>
                  <a:schemeClr val="tx1"/>
                </a:solidFill>
              </a:rPr>
              <a:t>                  modelo                       </a:t>
            </a:r>
            <a:r>
              <a:rPr lang="es-AR" sz="2800" dirty="0" smtClean="0">
                <a:solidFill>
                  <a:schemeClr val="bg1"/>
                </a:solidFill>
              </a:rPr>
              <a:t>progresivos</a:t>
            </a:r>
            <a:endParaRPr lang="es-AR" sz="2800" dirty="0">
              <a:solidFill>
                <a:schemeClr val="bg1"/>
              </a:solidFill>
            </a:endParaRPr>
          </a:p>
        </p:txBody>
      </p:sp>
      <p:sp>
        <p:nvSpPr>
          <p:cNvPr id="4" name="Flecha derecha 3"/>
          <p:cNvSpPr/>
          <p:nvPr/>
        </p:nvSpPr>
        <p:spPr>
          <a:xfrm>
            <a:off x="5127994" y="3035829"/>
            <a:ext cx="2009105" cy="4672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5" name="AutoShape 4" descr="Resultado de imagen para dibujo de hospitales"/>
          <p:cNvSpPr>
            <a:spLocks noChangeAspect="1" noChangeArrowheads="1"/>
          </p:cNvSpPr>
          <p:nvPr/>
        </p:nvSpPr>
        <p:spPr bwMode="auto">
          <a:xfrm>
            <a:off x="7783891" y="2189919"/>
            <a:ext cx="2626261" cy="2626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 name="Imagen 5"/>
          <p:cNvPicPr>
            <a:picLocks noChangeAspect="1"/>
          </p:cNvPicPr>
          <p:nvPr/>
        </p:nvPicPr>
        <p:blipFill>
          <a:blip r:embed="rId3"/>
          <a:stretch>
            <a:fillRect/>
          </a:stretch>
        </p:blipFill>
        <p:spPr>
          <a:xfrm>
            <a:off x="8359193" y="1938713"/>
            <a:ext cx="1924050" cy="2424943"/>
          </a:xfrm>
          <a:prstGeom prst="rect">
            <a:avLst/>
          </a:prstGeom>
        </p:spPr>
      </p:pic>
      <p:sp>
        <p:nvSpPr>
          <p:cNvPr id="11" name="Flecha derecha 10"/>
          <p:cNvSpPr/>
          <p:nvPr/>
        </p:nvSpPr>
        <p:spPr>
          <a:xfrm>
            <a:off x="3738786" y="5255136"/>
            <a:ext cx="270457"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Flecha derecha 11"/>
          <p:cNvSpPr/>
          <p:nvPr/>
        </p:nvSpPr>
        <p:spPr>
          <a:xfrm>
            <a:off x="7357256" y="5254858"/>
            <a:ext cx="347731"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7907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8108" y="1613235"/>
            <a:ext cx="2163650" cy="480381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Clínica medica </a:t>
            </a:r>
          </a:p>
          <a:p>
            <a:pPr algn="ctr"/>
            <a:r>
              <a:rPr lang="es-AR" dirty="0" smtClean="0"/>
              <a:t>Jefatura </a:t>
            </a:r>
          </a:p>
          <a:p>
            <a:pPr algn="ctr"/>
            <a:r>
              <a:rPr lang="es-AR" dirty="0" smtClean="0"/>
              <a:t>médicos </a:t>
            </a:r>
            <a:endParaRPr lang="es-AR" dirty="0"/>
          </a:p>
        </p:txBody>
      </p:sp>
      <p:sp>
        <p:nvSpPr>
          <p:cNvPr id="4" name="Rectángulo 3"/>
          <p:cNvSpPr/>
          <p:nvPr/>
        </p:nvSpPr>
        <p:spPr>
          <a:xfrm>
            <a:off x="2631758" y="1613232"/>
            <a:ext cx="2189409" cy="480381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ln w="0"/>
                <a:solidFill>
                  <a:schemeClr val="accent1"/>
                </a:solidFill>
                <a:effectLst>
                  <a:outerShdw blurRad="38100" dist="25400" dir="5400000" algn="ctr" rotWithShape="0">
                    <a:srgbClr val="6E747A">
                      <a:alpha val="43000"/>
                    </a:srgbClr>
                  </a:outerShdw>
                </a:effectLst>
              </a:rPr>
              <a:t>Cirugía </a:t>
            </a:r>
          </a:p>
          <a:p>
            <a:pPr algn="ctr"/>
            <a:r>
              <a:rPr lang="es-AR" dirty="0" smtClean="0">
                <a:ln w="0"/>
                <a:solidFill>
                  <a:schemeClr val="accent1"/>
                </a:solidFill>
                <a:effectLst>
                  <a:outerShdw blurRad="38100" dist="25400" dir="5400000" algn="ctr" rotWithShape="0">
                    <a:srgbClr val="6E747A">
                      <a:alpha val="43000"/>
                    </a:srgbClr>
                  </a:outerShdw>
                </a:effectLst>
              </a:rPr>
              <a:t>Jefatura</a:t>
            </a:r>
          </a:p>
          <a:p>
            <a:pPr algn="ctr"/>
            <a:r>
              <a:rPr lang="es-AR" dirty="0" smtClean="0">
                <a:ln w="0"/>
                <a:solidFill>
                  <a:schemeClr val="accent1"/>
                </a:solidFill>
                <a:effectLst>
                  <a:outerShdw blurRad="38100" dist="25400" dir="5400000" algn="ctr" rotWithShape="0">
                    <a:srgbClr val="6E747A">
                      <a:alpha val="43000"/>
                    </a:srgbClr>
                  </a:outerShdw>
                </a:effectLst>
              </a:rPr>
              <a:t>médicos</a:t>
            </a:r>
            <a:endParaRPr lang="es-AR" dirty="0">
              <a:ln w="0"/>
              <a:solidFill>
                <a:schemeClr val="accent1"/>
              </a:solidFill>
              <a:effectLst>
                <a:outerShdw blurRad="38100" dist="25400" dir="5400000" algn="ctr" rotWithShape="0">
                  <a:srgbClr val="6E747A">
                    <a:alpha val="43000"/>
                  </a:srgbClr>
                </a:outerShdw>
              </a:effectLst>
            </a:endParaRPr>
          </a:p>
        </p:txBody>
      </p:sp>
      <p:sp>
        <p:nvSpPr>
          <p:cNvPr id="5" name="Rectángulo 4"/>
          <p:cNvSpPr/>
          <p:nvPr/>
        </p:nvSpPr>
        <p:spPr>
          <a:xfrm>
            <a:off x="6830272" y="1613232"/>
            <a:ext cx="2106337" cy="480381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Ginecología</a:t>
            </a:r>
          </a:p>
          <a:p>
            <a:pPr algn="ctr"/>
            <a:r>
              <a:rPr lang="es-AR" dirty="0" smtClean="0"/>
              <a:t>Jefatura</a:t>
            </a:r>
          </a:p>
          <a:p>
            <a:pPr algn="ctr"/>
            <a:r>
              <a:rPr lang="es-AR" dirty="0" smtClean="0"/>
              <a:t>médicos</a:t>
            </a:r>
            <a:endParaRPr lang="es-AR" dirty="0"/>
          </a:p>
        </p:txBody>
      </p:sp>
      <p:sp>
        <p:nvSpPr>
          <p:cNvPr id="6" name="Rectángulo 5"/>
          <p:cNvSpPr/>
          <p:nvPr/>
        </p:nvSpPr>
        <p:spPr>
          <a:xfrm>
            <a:off x="4821167" y="1613232"/>
            <a:ext cx="2009105" cy="48038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ln w="0"/>
                <a:solidFill>
                  <a:schemeClr val="accent1"/>
                </a:solidFill>
                <a:effectLst>
                  <a:outerShdw blurRad="38100" dist="25400" dir="5400000" algn="ctr" rotWithShape="0">
                    <a:srgbClr val="6E747A">
                      <a:alpha val="43000"/>
                    </a:srgbClr>
                  </a:outerShdw>
                </a:effectLst>
              </a:rPr>
              <a:t>UTI </a:t>
            </a:r>
          </a:p>
          <a:p>
            <a:pPr algn="ctr"/>
            <a:r>
              <a:rPr lang="es-AR" dirty="0" smtClean="0">
                <a:ln w="0"/>
                <a:solidFill>
                  <a:schemeClr val="accent1"/>
                </a:solidFill>
                <a:effectLst>
                  <a:outerShdw blurRad="38100" dist="25400" dir="5400000" algn="ctr" rotWithShape="0">
                    <a:srgbClr val="6E747A">
                      <a:alpha val="43000"/>
                    </a:srgbClr>
                  </a:outerShdw>
                </a:effectLst>
              </a:rPr>
              <a:t>Jefatura</a:t>
            </a:r>
          </a:p>
          <a:p>
            <a:pPr algn="ctr"/>
            <a:r>
              <a:rPr lang="es-AR" dirty="0" smtClean="0">
                <a:ln w="0"/>
                <a:solidFill>
                  <a:schemeClr val="accent1"/>
                </a:solidFill>
                <a:effectLst>
                  <a:outerShdw blurRad="38100" dist="25400" dir="5400000" algn="ctr" rotWithShape="0">
                    <a:srgbClr val="6E747A">
                      <a:alpha val="43000"/>
                    </a:srgbClr>
                  </a:outerShdw>
                </a:effectLst>
              </a:rPr>
              <a:t>médicos</a:t>
            </a:r>
            <a:endParaRPr lang="es-AR" dirty="0">
              <a:ln w="0"/>
              <a:solidFill>
                <a:schemeClr val="accent1"/>
              </a:solidFill>
              <a:effectLst>
                <a:outerShdw blurRad="38100" dist="25400" dir="5400000" algn="ctr" rotWithShape="0">
                  <a:srgbClr val="6E747A">
                    <a:alpha val="43000"/>
                  </a:srgbClr>
                </a:outerShdw>
              </a:effectLst>
            </a:endParaRPr>
          </a:p>
        </p:txBody>
      </p:sp>
      <p:sp>
        <p:nvSpPr>
          <p:cNvPr id="7" name="Rectángulo 6"/>
          <p:cNvSpPr/>
          <p:nvPr/>
        </p:nvSpPr>
        <p:spPr>
          <a:xfrm>
            <a:off x="3695191" y="154548"/>
            <a:ext cx="4752304" cy="101742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ln w="0"/>
                <a:solidFill>
                  <a:schemeClr val="tx1"/>
                </a:solidFill>
                <a:effectLst>
                  <a:outerShdw blurRad="38100" dist="19050" dir="2700000" algn="tl" rotWithShape="0">
                    <a:schemeClr val="dk1">
                      <a:alpha val="40000"/>
                    </a:schemeClr>
                  </a:outerShdw>
                </a:effectLst>
              </a:rPr>
              <a:t>Dirección Hospitalaria </a:t>
            </a:r>
          </a:p>
          <a:p>
            <a:pPr algn="ctr"/>
            <a:r>
              <a:rPr lang="es-AR" dirty="0">
                <a:ln w="0"/>
                <a:solidFill>
                  <a:schemeClr val="accent6"/>
                </a:solidFill>
                <a:effectLst>
                  <a:outerShdw blurRad="38100" dist="19050" dir="2700000" algn="tl" rotWithShape="0">
                    <a:schemeClr val="dk1">
                      <a:alpha val="40000"/>
                    </a:schemeClr>
                  </a:outerShdw>
                </a:effectLst>
              </a:rPr>
              <a:t>H</a:t>
            </a:r>
            <a:r>
              <a:rPr lang="es-AR" dirty="0" smtClean="0">
                <a:ln w="0"/>
                <a:solidFill>
                  <a:schemeClr val="accent6"/>
                </a:solidFill>
                <a:effectLst>
                  <a:outerShdw blurRad="38100" dist="19050" dir="2700000" algn="tl" rotWithShape="0">
                    <a:schemeClr val="dk1">
                      <a:alpha val="40000"/>
                    </a:schemeClr>
                  </a:outerShdw>
                </a:effectLst>
              </a:rPr>
              <a:t>ospital tradicional de adultos</a:t>
            </a:r>
            <a:endParaRPr lang="es-AR" dirty="0">
              <a:ln w="0"/>
              <a:solidFill>
                <a:schemeClr val="accent6"/>
              </a:solidFill>
              <a:effectLst>
                <a:outerShdw blurRad="38100" dist="19050" dir="2700000" algn="tl" rotWithShape="0">
                  <a:schemeClr val="dk1">
                    <a:alpha val="40000"/>
                  </a:schemeClr>
                </a:outerShdw>
              </a:effectLst>
            </a:endParaRPr>
          </a:p>
        </p:txBody>
      </p:sp>
      <p:sp>
        <p:nvSpPr>
          <p:cNvPr id="3" name="Rectángulo 2"/>
          <p:cNvSpPr/>
          <p:nvPr/>
        </p:nvSpPr>
        <p:spPr>
          <a:xfrm>
            <a:off x="8936609" y="1613232"/>
            <a:ext cx="2009105" cy="480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Guardia externa</a:t>
            </a:r>
          </a:p>
          <a:p>
            <a:pPr algn="ctr"/>
            <a:r>
              <a:rPr lang="es-AR" dirty="0" smtClean="0"/>
              <a:t>Jefatura</a:t>
            </a:r>
          </a:p>
          <a:p>
            <a:pPr algn="ctr"/>
            <a:r>
              <a:rPr lang="es-AR" dirty="0" err="1" smtClean="0"/>
              <a:t>medicos</a:t>
            </a:r>
            <a:r>
              <a:rPr lang="es-AR" dirty="0" smtClean="0"/>
              <a:t> </a:t>
            </a:r>
            <a:endParaRPr lang="es-AR" dirty="0"/>
          </a:p>
        </p:txBody>
      </p:sp>
    </p:spTree>
    <p:extLst>
      <p:ext uri="{BB962C8B-B14F-4D97-AF65-F5344CB8AC3E}">
        <p14:creationId xmlns:p14="http://schemas.microsoft.com/office/powerpoint/2010/main" val="361885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r>
              <a:rPr lang="es-AR" b="1" dirty="0" smtClean="0">
                <a:solidFill>
                  <a:schemeClr val="accent6"/>
                </a:solidFill>
              </a:rPr>
              <a:t>Flujo de pacientes hospital tradicional</a:t>
            </a:r>
            <a:endParaRPr lang="es-AR" b="1" dirty="0">
              <a:solidFill>
                <a:schemeClr val="accent6"/>
              </a:solidFill>
            </a:endParaRPr>
          </a:p>
        </p:txBody>
      </p:sp>
      <p:sp>
        <p:nvSpPr>
          <p:cNvPr id="4" name="Rectángulo 3"/>
          <p:cNvSpPr/>
          <p:nvPr/>
        </p:nvSpPr>
        <p:spPr>
          <a:xfrm>
            <a:off x="1873403" y="685800"/>
            <a:ext cx="7345209"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Guardia externa</a:t>
            </a:r>
            <a:endParaRPr lang="es-AR" dirty="0"/>
          </a:p>
        </p:txBody>
      </p:sp>
      <p:sp>
        <p:nvSpPr>
          <p:cNvPr id="5" name="Rectángulo 4"/>
          <p:cNvSpPr/>
          <p:nvPr/>
        </p:nvSpPr>
        <p:spPr>
          <a:xfrm>
            <a:off x="1873402" y="4462242"/>
            <a:ext cx="1289151"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CX</a:t>
            </a:r>
            <a:endParaRPr lang="es-AR" dirty="0"/>
          </a:p>
        </p:txBody>
      </p:sp>
      <p:sp>
        <p:nvSpPr>
          <p:cNvPr id="6" name="Rectángulo 5"/>
          <p:cNvSpPr/>
          <p:nvPr/>
        </p:nvSpPr>
        <p:spPr>
          <a:xfrm>
            <a:off x="3802565" y="4456148"/>
            <a:ext cx="13046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a:t>
            </a:r>
            <a:endParaRPr lang="es-AR" dirty="0"/>
          </a:p>
        </p:txBody>
      </p:sp>
      <p:sp>
        <p:nvSpPr>
          <p:cNvPr id="7" name="Rectángulo 6"/>
          <p:cNvSpPr/>
          <p:nvPr/>
        </p:nvSpPr>
        <p:spPr>
          <a:xfrm>
            <a:off x="7928517" y="4437152"/>
            <a:ext cx="1290095"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 MD</a:t>
            </a:r>
            <a:endParaRPr lang="es-AR" dirty="0"/>
          </a:p>
        </p:txBody>
      </p:sp>
      <p:sp>
        <p:nvSpPr>
          <p:cNvPr id="8" name="Rectángulo 7"/>
          <p:cNvSpPr/>
          <p:nvPr/>
        </p:nvSpPr>
        <p:spPr>
          <a:xfrm>
            <a:off x="1873403" y="5351552"/>
            <a:ext cx="73452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UTI + Terapia intermedia</a:t>
            </a:r>
            <a:endParaRPr lang="es-AR" dirty="0"/>
          </a:p>
        </p:txBody>
      </p:sp>
      <p:sp>
        <p:nvSpPr>
          <p:cNvPr id="9" name="Rectángulo 8"/>
          <p:cNvSpPr/>
          <p:nvPr/>
        </p:nvSpPr>
        <p:spPr>
          <a:xfrm>
            <a:off x="5831308" y="4456148"/>
            <a:ext cx="1300301"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TX</a:t>
            </a:r>
            <a:endParaRPr lang="es-AR" dirty="0"/>
          </a:p>
        </p:txBody>
      </p:sp>
      <p:sp>
        <p:nvSpPr>
          <p:cNvPr id="10" name="Rectángulo 9"/>
          <p:cNvSpPr/>
          <p:nvPr/>
        </p:nvSpPr>
        <p:spPr>
          <a:xfrm>
            <a:off x="6330917" y="1786465"/>
            <a:ext cx="285126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Consultorios externos</a:t>
            </a:r>
            <a:endParaRPr lang="es-AR" dirty="0"/>
          </a:p>
        </p:txBody>
      </p:sp>
      <p:sp>
        <p:nvSpPr>
          <p:cNvPr id="11" name="Rectángulo 10"/>
          <p:cNvSpPr/>
          <p:nvPr/>
        </p:nvSpPr>
        <p:spPr>
          <a:xfrm>
            <a:off x="7691366" y="2855946"/>
            <a:ext cx="1490815"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caps</a:t>
            </a:r>
            <a:endParaRPr lang="es-AR" dirty="0"/>
          </a:p>
        </p:txBody>
      </p:sp>
      <p:sp>
        <p:nvSpPr>
          <p:cNvPr id="12" name="Flecha abajo 11"/>
          <p:cNvSpPr/>
          <p:nvPr/>
        </p:nvSpPr>
        <p:spPr>
          <a:xfrm>
            <a:off x="2835414" y="344737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Flecha abajo 12"/>
          <p:cNvSpPr/>
          <p:nvPr/>
        </p:nvSpPr>
        <p:spPr>
          <a:xfrm>
            <a:off x="4864943" y="344737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Flecha abajo 13"/>
          <p:cNvSpPr/>
          <p:nvPr/>
        </p:nvSpPr>
        <p:spPr>
          <a:xfrm>
            <a:off x="6799461" y="344016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0910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87144" y="631065"/>
            <a:ext cx="4778062" cy="13651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Dirección hospitalaria </a:t>
            </a:r>
          </a:p>
          <a:p>
            <a:pPr algn="ctr"/>
            <a:r>
              <a:rPr lang="es-AR" sz="2000" b="1" u="sng" dirty="0" smtClean="0">
                <a:solidFill>
                  <a:schemeClr val="bg1"/>
                </a:solidFill>
              </a:rPr>
              <a:t>cuidados progresivos</a:t>
            </a:r>
            <a:endParaRPr lang="es-AR" sz="2000" b="1" u="sng" dirty="0">
              <a:solidFill>
                <a:schemeClr val="bg1"/>
              </a:solidFill>
            </a:endParaRPr>
          </a:p>
        </p:txBody>
      </p:sp>
      <p:sp>
        <p:nvSpPr>
          <p:cNvPr id="3" name="Rectángulo 2"/>
          <p:cNvSpPr/>
          <p:nvPr/>
        </p:nvSpPr>
        <p:spPr>
          <a:xfrm>
            <a:off x="940158" y="2215166"/>
            <a:ext cx="10457645" cy="96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Coordinador de área </a:t>
            </a:r>
            <a:r>
              <a:rPr lang="es-AR" b="1" u="sng" dirty="0" smtClean="0"/>
              <a:t>clínico-</a:t>
            </a:r>
            <a:r>
              <a:rPr lang="es-AR" b="1" u="sng" dirty="0" err="1" smtClean="0"/>
              <a:t>quirurgica</a:t>
            </a:r>
            <a:endParaRPr lang="es-AR" b="1" u="sng" dirty="0"/>
          </a:p>
        </p:txBody>
      </p:sp>
      <p:sp>
        <p:nvSpPr>
          <p:cNvPr id="4" name="Rectángulo 3"/>
          <p:cNvSpPr/>
          <p:nvPr/>
        </p:nvSpPr>
        <p:spPr>
          <a:xfrm>
            <a:off x="4095482" y="4340179"/>
            <a:ext cx="7302321" cy="9272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Medico internista </a:t>
            </a:r>
            <a:endParaRPr lang="es-AR" dirty="0"/>
          </a:p>
        </p:txBody>
      </p:sp>
      <p:sp>
        <p:nvSpPr>
          <p:cNvPr id="5" name="Rectángulo 4"/>
          <p:cNvSpPr/>
          <p:nvPr/>
        </p:nvSpPr>
        <p:spPr>
          <a:xfrm>
            <a:off x="940159" y="4357145"/>
            <a:ext cx="3155324" cy="20178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UTI polivalente</a:t>
            </a:r>
            <a:endParaRPr lang="es-AR" dirty="0"/>
          </a:p>
        </p:txBody>
      </p:sp>
      <p:sp>
        <p:nvSpPr>
          <p:cNvPr id="6" name="Rectángulo 5"/>
          <p:cNvSpPr/>
          <p:nvPr/>
        </p:nvSpPr>
        <p:spPr>
          <a:xfrm>
            <a:off x="4095482" y="5267459"/>
            <a:ext cx="3606084" cy="110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Generales</a:t>
            </a:r>
            <a:endParaRPr lang="es-AR" dirty="0"/>
          </a:p>
        </p:txBody>
      </p:sp>
      <p:sp>
        <p:nvSpPr>
          <p:cNvPr id="7" name="Rectángulo 6"/>
          <p:cNvSpPr/>
          <p:nvPr/>
        </p:nvSpPr>
        <p:spPr>
          <a:xfrm>
            <a:off x="7701566" y="5267459"/>
            <a:ext cx="3696237" cy="11075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mínimos</a:t>
            </a:r>
            <a:endParaRPr lang="es-AR" dirty="0"/>
          </a:p>
        </p:txBody>
      </p:sp>
      <p:sp>
        <p:nvSpPr>
          <p:cNvPr id="9" name="Rectángulo 8"/>
          <p:cNvSpPr/>
          <p:nvPr/>
        </p:nvSpPr>
        <p:spPr>
          <a:xfrm>
            <a:off x="940157" y="3181080"/>
            <a:ext cx="1955704" cy="1176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Jefatura</a:t>
            </a:r>
          </a:p>
          <a:p>
            <a:pPr algn="ctr"/>
            <a:r>
              <a:rPr lang="es-AR"/>
              <a:t>Cuidados intensivos</a:t>
            </a:r>
            <a:endParaRPr lang="es-AR" dirty="0"/>
          </a:p>
        </p:txBody>
      </p:sp>
      <p:sp>
        <p:nvSpPr>
          <p:cNvPr id="10" name="Rectángulo 9"/>
          <p:cNvSpPr/>
          <p:nvPr/>
        </p:nvSpPr>
        <p:spPr>
          <a:xfrm>
            <a:off x="2895863" y="3189563"/>
            <a:ext cx="1721857" cy="11590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 Cirugía</a:t>
            </a:r>
          </a:p>
          <a:p>
            <a:pPr algn="ctr"/>
            <a:r>
              <a:rPr lang="es-AR" dirty="0" smtClean="0"/>
              <a:t>jefatura</a:t>
            </a:r>
          </a:p>
          <a:p>
            <a:pPr algn="ctr"/>
            <a:r>
              <a:rPr lang="es-AR" dirty="0" smtClean="0"/>
              <a:t>médicos</a:t>
            </a:r>
            <a:endParaRPr lang="es-AR" dirty="0"/>
          </a:p>
        </p:txBody>
      </p:sp>
      <p:sp>
        <p:nvSpPr>
          <p:cNvPr id="11" name="Rectángulo 10"/>
          <p:cNvSpPr/>
          <p:nvPr/>
        </p:nvSpPr>
        <p:spPr>
          <a:xfrm>
            <a:off x="4617720" y="3189563"/>
            <a:ext cx="1955705" cy="11590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Especialidades clínicas</a:t>
            </a:r>
          </a:p>
          <a:p>
            <a:pPr algn="ctr"/>
            <a:r>
              <a:rPr lang="es-AR" dirty="0"/>
              <a:t>Jefatura</a:t>
            </a:r>
          </a:p>
          <a:p>
            <a:pPr algn="ctr"/>
            <a:r>
              <a:rPr lang="es-AR" dirty="0"/>
              <a:t>médicos</a:t>
            </a:r>
          </a:p>
        </p:txBody>
      </p:sp>
      <p:sp>
        <p:nvSpPr>
          <p:cNvPr id="12" name="Rectángulo 11"/>
          <p:cNvSpPr/>
          <p:nvPr/>
        </p:nvSpPr>
        <p:spPr>
          <a:xfrm>
            <a:off x="6573423" y="3181080"/>
            <a:ext cx="1953357" cy="11591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Ginecología</a:t>
            </a:r>
          </a:p>
          <a:p>
            <a:pPr algn="ctr"/>
            <a:r>
              <a:rPr lang="es-AR" dirty="0" smtClean="0"/>
              <a:t>Jefatura</a:t>
            </a:r>
          </a:p>
          <a:p>
            <a:pPr algn="ctr"/>
            <a:r>
              <a:rPr lang="es-AR" dirty="0" smtClean="0"/>
              <a:t>médicos</a:t>
            </a:r>
            <a:endParaRPr lang="es-AR" dirty="0"/>
          </a:p>
        </p:txBody>
      </p:sp>
      <p:sp>
        <p:nvSpPr>
          <p:cNvPr id="8" name="Rectángulo 7"/>
          <p:cNvSpPr/>
          <p:nvPr/>
        </p:nvSpPr>
        <p:spPr>
          <a:xfrm>
            <a:off x="8526780" y="3198044"/>
            <a:ext cx="2871023" cy="115061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Guardia</a:t>
            </a:r>
          </a:p>
          <a:p>
            <a:pPr algn="ctr"/>
            <a:r>
              <a:rPr lang="es-AR" dirty="0" smtClean="0"/>
              <a:t>Jefatura</a:t>
            </a:r>
          </a:p>
          <a:p>
            <a:pPr algn="ctr"/>
            <a:r>
              <a:rPr lang="es-AR" dirty="0" err="1" smtClean="0"/>
              <a:t>medicos</a:t>
            </a:r>
            <a:endParaRPr lang="es-AR" dirty="0"/>
          </a:p>
        </p:txBody>
      </p:sp>
    </p:spTree>
    <p:extLst>
      <p:ext uri="{BB962C8B-B14F-4D97-AF65-F5344CB8AC3E}">
        <p14:creationId xmlns:p14="http://schemas.microsoft.com/office/powerpoint/2010/main" val="3082922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r>
              <a:rPr lang="es-AR" b="1" u="sng" dirty="0" smtClean="0">
                <a:solidFill>
                  <a:schemeClr val="bg1"/>
                </a:solidFill>
              </a:rPr>
              <a:t>Flujo de pacientes de cuidados progresivos</a:t>
            </a:r>
            <a:endParaRPr lang="es-AR" b="1" u="sng" dirty="0">
              <a:solidFill>
                <a:schemeClr val="bg1"/>
              </a:solidFill>
            </a:endParaRPr>
          </a:p>
        </p:txBody>
      </p:sp>
      <p:sp>
        <p:nvSpPr>
          <p:cNvPr id="5" name="Rectángulo 4"/>
          <p:cNvSpPr/>
          <p:nvPr/>
        </p:nvSpPr>
        <p:spPr>
          <a:xfrm>
            <a:off x="2159891" y="5449613"/>
            <a:ext cx="9144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cx</a:t>
            </a:r>
            <a:endParaRPr lang="es-AR" dirty="0"/>
          </a:p>
        </p:txBody>
      </p:sp>
      <p:sp>
        <p:nvSpPr>
          <p:cNvPr id="6" name="Rectángulo 5"/>
          <p:cNvSpPr/>
          <p:nvPr/>
        </p:nvSpPr>
        <p:spPr>
          <a:xfrm>
            <a:off x="3659210" y="5449613"/>
            <a:ext cx="9144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G</a:t>
            </a:r>
          </a:p>
        </p:txBody>
      </p:sp>
      <p:sp>
        <p:nvSpPr>
          <p:cNvPr id="9" name="Rectángulo 8"/>
          <p:cNvSpPr/>
          <p:nvPr/>
        </p:nvSpPr>
        <p:spPr>
          <a:xfrm>
            <a:off x="5235557" y="5449613"/>
            <a:ext cx="9144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Tx</a:t>
            </a:r>
            <a:endParaRPr lang="es-AR" dirty="0"/>
          </a:p>
        </p:txBody>
      </p:sp>
      <p:sp>
        <p:nvSpPr>
          <p:cNvPr id="10" name="Rectángulo 9"/>
          <p:cNvSpPr/>
          <p:nvPr/>
        </p:nvSpPr>
        <p:spPr>
          <a:xfrm>
            <a:off x="6811904" y="5449613"/>
            <a:ext cx="91440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Esp. cl</a:t>
            </a:r>
            <a:endParaRPr lang="es-AR" dirty="0"/>
          </a:p>
        </p:txBody>
      </p:sp>
      <p:sp>
        <p:nvSpPr>
          <p:cNvPr id="11" name="Rectángulo 10"/>
          <p:cNvSpPr/>
          <p:nvPr/>
        </p:nvSpPr>
        <p:spPr>
          <a:xfrm>
            <a:off x="1185203" y="4351479"/>
            <a:ext cx="119000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UCI</a:t>
            </a:r>
          </a:p>
          <a:p>
            <a:pPr algn="ctr"/>
            <a:r>
              <a:rPr lang="es-AR" dirty="0" smtClean="0"/>
              <a:t>UTI</a:t>
            </a:r>
            <a:endParaRPr lang="es-AR" dirty="0"/>
          </a:p>
        </p:txBody>
      </p:sp>
      <p:sp>
        <p:nvSpPr>
          <p:cNvPr id="12" name="Rectángulo 11"/>
          <p:cNvSpPr/>
          <p:nvPr/>
        </p:nvSpPr>
        <p:spPr>
          <a:xfrm>
            <a:off x="2617091" y="214399"/>
            <a:ext cx="6601521"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Guardia externa</a:t>
            </a:r>
            <a:endParaRPr lang="es-AR" dirty="0"/>
          </a:p>
        </p:txBody>
      </p:sp>
      <p:sp>
        <p:nvSpPr>
          <p:cNvPr id="13" name="Flecha abajo 12"/>
          <p:cNvSpPr/>
          <p:nvPr/>
        </p:nvSpPr>
        <p:spPr>
          <a:xfrm>
            <a:off x="3517719" y="3471721"/>
            <a:ext cx="484632" cy="872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p:cNvSpPr/>
          <p:nvPr/>
        </p:nvSpPr>
        <p:spPr>
          <a:xfrm>
            <a:off x="6456961" y="1353916"/>
            <a:ext cx="27616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Consultorios externos</a:t>
            </a:r>
            <a:endParaRPr lang="es-AR" dirty="0"/>
          </a:p>
        </p:txBody>
      </p:sp>
      <p:sp>
        <p:nvSpPr>
          <p:cNvPr id="15" name="Flecha abajo 14"/>
          <p:cNvSpPr/>
          <p:nvPr/>
        </p:nvSpPr>
        <p:spPr>
          <a:xfrm>
            <a:off x="4993241" y="3471721"/>
            <a:ext cx="484632" cy="854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p:cNvSpPr/>
          <p:nvPr/>
        </p:nvSpPr>
        <p:spPr>
          <a:xfrm>
            <a:off x="7587223" y="2493433"/>
            <a:ext cx="1633586"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smtClean="0"/>
              <a:t>caps</a:t>
            </a:r>
            <a:endParaRPr lang="es-AR" dirty="0"/>
          </a:p>
        </p:txBody>
      </p:sp>
      <p:sp>
        <p:nvSpPr>
          <p:cNvPr id="17" name="Flecha abajo 16"/>
          <p:cNvSpPr/>
          <p:nvPr/>
        </p:nvSpPr>
        <p:spPr>
          <a:xfrm>
            <a:off x="6711079" y="3475033"/>
            <a:ext cx="484632" cy="851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p:cNvSpPr/>
          <p:nvPr/>
        </p:nvSpPr>
        <p:spPr>
          <a:xfrm>
            <a:off x="2375209" y="4351479"/>
            <a:ext cx="4820502"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generales</a:t>
            </a:r>
            <a:endParaRPr lang="es-AR" dirty="0"/>
          </a:p>
        </p:txBody>
      </p:sp>
      <p:sp>
        <p:nvSpPr>
          <p:cNvPr id="19" name="Rectángulo 18"/>
          <p:cNvSpPr/>
          <p:nvPr/>
        </p:nvSpPr>
        <p:spPr>
          <a:xfrm>
            <a:off x="7195711" y="4351479"/>
            <a:ext cx="2907294"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mínimos</a:t>
            </a:r>
            <a:endParaRPr lang="es-AR" dirty="0"/>
          </a:p>
        </p:txBody>
      </p:sp>
    </p:spTree>
    <p:extLst>
      <p:ext uri="{BB962C8B-B14F-4D97-AF65-F5344CB8AC3E}">
        <p14:creationId xmlns:p14="http://schemas.microsoft.com/office/powerpoint/2010/main" val="264800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normAutofit fontScale="25000" lnSpcReduction="20000"/>
          </a:bodyPr>
          <a:lstStyle/>
          <a:p>
            <a:endParaRPr lang="es-AR" sz="3600" dirty="0">
              <a:solidFill>
                <a:schemeClr val="tx1"/>
              </a:solidFill>
            </a:endParaRPr>
          </a:p>
          <a:p>
            <a:endParaRPr lang="es-AR" sz="3600" dirty="0" smtClean="0">
              <a:solidFill>
                <a:schemeClr val="tx1"/>
              </a:solidFill>
            </a:endParaRPr>
          </a:p>
          <a:p>
            <a:endParaRPr lang="es-AR" sz="3600" dirty="0">
              <a:solidFill>
                <a:schemeClr val="tx1"/>
              </a:solidFill>
            </a:endParaRPr>
          </a:p>
          <a:p>
            <a:endParaRPr lang="es-AR" sz="2500" dirty="0" smtClean="0">
              <a:solidFill>
                <a:schemeClr val="tx1"/>
              </a:solidFill>
            </a:endParaRPr>
          </a:p>
          <a:p>
            <a:r>
              <a:rPr lang="es-AR" sz="4000" dirty="0" smtClean="0">
                <a:solidFill>
                  <a:schemeClr val="tx1"/>
                </a:solidFill>
              </a:rPr>
              <a:t>Información</a:t>
            </a:r>
          </a:p>
          <a:p>
            <a:endParaRPr lang="es-AR" sz="2500" dirty="0" smtClean="0">
              <a:solidFill>
                <a:schemeClr val="tx1"/>
              </a:solidFill>
            </a:endParaRPr>
          </a:p>
          <a:p>
            <a:endParaRPr lang="es-AR" sz="2500" dirty="0" smtClean="0">
              <a:solidFill>
                <a:schemeClr val="tx1"/>
              </a:solidFill>
            </a:endParaRPr>
          </a:p>
          <a:p>
            <a:r>
              <a:rPr lang="es-AR" sz="5900" dirty="0" smtClean="0">
                <a:solidFill>
                  <a:schemeClr val="tx1"/>
                </a:solidFill>
              </a:rPr>
              <a:t>Competencia</a:t>
            </a:r>
          </a:p>
          <a:p>
            <a:endParaRPr lang="es-AR" sz="5900" dirty="0" smtClean="0">
              <a:solidFill>
                <a:schemeClr val="tx1"/>
              </a:solidFill>
            </a:endParaRPr>
          </a:p>
          <a:p>
            <a:r>
              <a:rPr lang="es-AR" sz="12000" dirty="0" smtClean="0">
                <a:solidFill>
                  <a:schemeClr val="tx1"/>
                </a:solidFill>
              </a:rPr>
              <a:t>Inequidad</a:t>
            </a:r>
          </a:p>
          <a:p>
            <a:endParaRPr lang="es-AR" sz="12000" dirty="0" smtClean="0">
              <a:solidFill>
                <a:schemeClr val="tx1"/>
              </a:solidFill>
            </a:endParaRPr>
          </a:p>
          <a:p>
            <a:r>
              <a:rPr lang="es-AR" sz="4000" dirty="0" smtClean="0">
                <a:solidFill>
                  <a:schemeClr val="tx1"/>
                </a:solidFill>
              </a:rPr>
              <a:t>Problemas de </a:t>
            </a:r>
            <a:r>
              <a:rPr lang="es-AR" sz="5000" dirty="0" smtClean="0">
                <a:solidFill>
                  <a:schemeClr val="tx1"/>
                </a:solidFill>
              </a:rPr>
              <a:t>organización</a:t>
            </a:r>
          </a:p>
          <a:p>
            <a:endParaRPr lang="es-AR" sz="5000" dirty="0" smtClean="0">
              <a:solidFill>
                <a:schemeClr val="tx1"/>
              </a:solidFill>
            </a:endParaRPr>
          </a:p>
          <a:p>
            <a:endParaRPr lang="es-AR" sz="5000" dirty="0" smtClean="0">
              <a:solidFill>
                <a:schemeClr val="tx1"/>
              </a:solidFill>
            </a:endParaRPr>
          </a:p>
          <a:p>
            <a:r>
              <a:rPr lang="es-AR" sz="6400" dirty="0" smtClean="0">
                <a:solidFill>
                  <a:schemeClr val="tx1"/>
                </a:solidFill>
              </a:rPr>
              <a:t>Ley de carrera </a:t>
            </a:r>
          </a:p>
          <a:p>
            <a:endParaRPr lang="es-AR" sz="1400" dirty="0" smtClean="0">
              <a:solidFill>
                <a:schemeClr val="tx1"/>
              </a:solidFill>
            </a:endParaRPr>
          </a:p>
          <a:p>
            <a:endParaRPr lang="es-AR" sz="1400" dirty="0" smtClean="0">
              <a:solidFill>
                <a:schemeClr val="tx1"/>
              </a:solidFill>
            </a:endParaRPr>
          </a:p>
          <a:p>
            <a:endParaRPr lang="es-AR" sz="1400" dirty="0">
              <a:solidFill>
                <a:schemeClr val="tx1"/>
              </a:solidFill>
            </a:endParaRPr>
          </a:p>
        </p:txBody>
      </p:sp>
      <p:pic>
        <p:nvPicPr>
          <p:cNvPr id="4" name="Imagen 3"/>
          <p:cNvPicPr>
            <a:picLocks noChangeAspect="1"/>
          </p:cNvPicPr>
          <p:nvPr/>
        </p:nvPicPr>
        <p:blipFill>
          <a:blip r:embed="rId2"/>
          <a:stretch>
            <a:fillRect/>
          </a:stretch>
        </p:blipFill>
        <p:spPr>
          <a:xfrm>
            <a:off x="6566093" y="2121985"/>
            <a:ext cx="2828925" cy="1619250"/>
          </a:xfrm>
          <a:prstGeom prst="rect">
            <a:avLst/>
          </a:prstGeom>
        </p:spPr>
      </p:pic>
      <p:sp>
        <p:nvSpPr>
          <p:cNvPr id="5" name="Rectángulo 4"/>
          <p:cNvSpPr/>
          <p:nvPr/>
        </p:nvSpPr>
        <p:spPr>
          <a:xfrm>
            <a:off x="3507361" y="277977"/>
            <a:ext cx="3595966" cy="1631216"/>
          </a:xfrm>
          <a:prstGeom prst="rect">
            <a:avLst/>
          </a:prstGeom>
        </p:spPr>
        <p:txBody>
          <a:bodyPr wrap="square">
            <a:spAutoFit/>
          </a:bodyPr>
          <a:lstStyle/>
          <a:p>
            <a:pPr marL="285750" lvl="4" indent="-285750"/>
            <a:r>
              <a:rPr lang="es-AR" sz="3600" b="1" dirty="0" smtClean="0">
                <a:solidFill>
                  <a:schemeClr val="accent6"/>
                </a:solidFill>
              </a:rPr>
              <a:t>PROBLEMATICA</a:t>
            </a:r>
            <a:r>
              <a:rPr lang="es-AR" sz="3600" b="1" dirty="0" smtClean="0">
                <a:solidFill>
                  <a:schemeClr val="bg1"/>
                </a:solidFill>
              </a:rPr>
              <a:t> </a:t>
            </a:r>
            <a:r>
              <a:rPr lang="es-AR" sz="3200" dirty="0" smtClean="0">
                <a:solidFill>
                  <a:schemeClr val="bg1"/>
                </a:solidFill>
              </a:rPr>
              <a:t>de los cuidados progresivos</a:t>
            </a:r>
            <a:endParaRPr lang="es-AR" sz="3200" dirty="0">
              <a:solidFill>
                <a:schemeClr val="bg1"/>
              </a:solidFill>
            </a:endParaRPr>
          </a:p>
        </p:txBody>
      </p:sp>
    </p:spTree>
    <p:extLst>
      <p:ext uri="{BB962C8B-B14F-4D97-AF65-F5344CB8AC3E}">
        <p14:creationId xmlns:p14="http://schemas.microsoft.com/office/powerpoint/2010/main" val="460892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6749" y="1817693"/>
            <a:ext cx="8534400" cy="1915066"/>
          </a:xfrm>
        </p:spPr>
        <p:txBody>
          <a:bodyPr>
            <a:normAutofit fontScale="90000"/>
          </a:bodyPr>
          <a:lstStyle/>
          <a:p>
            <a:r>
              <a:rPr lang="es-AR" dirty="0" smtClean="0"/>
              <a:t>              </a:t>
            </a:r>
            <a:br>
              <a:rPr lang="es-AR" dirty="0" smtClean="0"/>
            </a:br>
            <a:r>
              <a:rPr lang="es-AR" dirty="0"/>
              <a:t/>
            </a:r>
            <a:br>
              <a:rPr lang="es-AR" dirty="0"/>
            </a:br>
            <a:r>
              <a:rPr lang="es-AR" b="1" dirty="0" smtClean="0">
                <a:solidFill>
                  <a:srgbClr val="FF0000"/>
                </a:solidFill>
              </a:rPr>
              <a:t>              </a:t>
            </a:r>
            <a:r>
              <a:rPr lang="es-AR" b="1" u="sng" dirty="0" smtClean="0">
                <a:solidFill>
                  <a:srgbClr val="FF0000"/>
                </a:solidFill>
              </a:rPr>
              <a:t>Información </a:t>
            </a:r>
            <a:r>
              <a:rPr lang="es-AR" b="1" dirty="0" smtClean="0">
                <a:solidFill>
                  <a:srgbClr val="FF0000"/>
                </a:solidFill>
              </a:rPr>
              <a:t/>
            </a:r>
            <a:br>
              <a:rPr lang="es-AR" b="1" dirty="0" smtClean="0">
                <a:solidFill>
                  <a:srgbClr val="FF0000"/>
                </a:solidFill>
              </a:rPr>
            </a:br>
            <a:r>
              <a:rPr lang="es-AR" dirty="0"/>
              <a:t/>
            </a:r>
            <a:br>
              <a:rPr lang="es-AR" dirty="0"/>
            </a:br>
            <a:r>
              <a:rPr lang="es-AR" dirty="0" smtClean="0"/>
              <a:t/>
            </a:r>
            <a:br>
              <a:rPr lang="es-AR" dirty="0" smtClean="0"/>
            </a:br>
            <a:r>
              <a:rPr lang="es-AR" dirty="0"/>
              <a:t/>
            </a:r>
            <a:br>
              <a:rPr lang="es-AR" dirty="0"/>
            </a:br>
            <a:r>
              <a:rPr lang="es-AR" dirty="0" smtClean="0"/>
              <a:t/>
            </a:r>
            <a:br>
              <a:rPr lang="es-AR" dirty="0" smtClean="0"/>
            </a:br>
            <a:r>
              <a:rPr lang="es-AR" dirty="0"/>
              <a:t/>
            </a:r>
            <a:br>
              <a:rPr lang="es-AR" dirty="0"/>
            </a:br>
            <a:r>
              <a:rPr lang="es-AR" dirty="0" smtClean="0"/>
              <a:t>                    ESCASA</a:t>
            </a:r>
            <a:br>
              <a:rPr lang="es-AR" dirty="0" smtClean="0"/>
            </a:br>
            <a:r>
              <a:rPr lang="es-AR" dirty="0" smtClean="0"/>
              <a:t>LOS EFECTORES DESCONOCEN EL   MODELO</a:t>
            </a:r>
            <a:br>
              <a:rPr lang="es-AR" dirty="0" smtClean="0"/>
            </a:br>
            <a:r>
              <a:rPr lang="es-AR" dirty="0" smtClean="0"/>
              <a:t> </a:t>
            </a:r>
            <a:endParaRPr lang="es-AR" dirty="0"/>
          </a:p>
        </p:txBody>
      </p:sp>
      <p:pic>
        <p:nvPicPr>
          <p:cNvPr id="4" name="Marcador de contenido 3"/>
          <p:cNvPicPr>
            <a:picLocks noGrp="1" noChangeAspect="1"/>
          </p:cNvPicPr>
          <p:nvPr>
            <p:ph idx="1"/>
          </p:nvPr>
        </p:nvPicPr>
        <p:blipFill>
          <a:blip r:embed="rId2"/>
          <a:stretch>
            <a:fillRect/>
          </a:stretch>
        </p:blipFill>
        <p:spPr>
          <a:xfrm>
            <a:off x="887374" y="1699690"/>
            <a:ext cx="2619375" cy="1743075"/>
          </a:xfrm>
          <a:prstGeom prst="rect">
            <a:avLst/>
          </a:prstGeom>
        </p:spPr>
      </p:pic>
      <p:sp>
        <p:nvSpPr>
          <p:cNvPr id="3" name="Flecha abajo 2"/>
          <p:cNvSpPr/>
          <p:nvPr/>
        </p:nvSpPr>
        <p:spPr>
          <a:xfrm>
            <a:off x="6126124" y="1949858"/>
            <a:ext cx="930682" cy="1674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3606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1519" y="1688376"/>
            <a:ext cx="7924530" cy="2337214"/>
          </a:xfrm>
        </p:spPr>
        <p:txBody>
          <a:bodyPr>
            <a:normAutofit/>
          </a:bodyPr>
          <a:lstStyle/>
          <a:p>
            <a:r>
              <a:rPr lang="es-AR" dirty="0" smtClean="0">
                <a:solidFill>
                  <a:schemeClr val="accent6"/>
                </a:solidFill>
              </a:rPr>
              <a:t>Hospital tradicional</a:t>
            </a:r>
            <a:r>
              <a:rPr lang="es-AR" dirty="0" smtClean="0"/>
              <a:t/>
            </a:r>
            <a:br>
              <a:rPr lang="es-AR" dirty="0" smtClean="0"/>
            </a:br>
            <a:r>
              <a:rPr lang="es-AR" dirty="0" smtClean="0"/>
              <a:t>leyes acordes</a:t>
            </a:r>
            <a:br>
              <a:rPr lang="es-AR" dirty="0" smtClean="0"/>
            </a:br>
            <a:r>
              <a:rPr lang="es-AR" dirty="0" smtClean="0">
                <a:solidFill>
                  <a:schemeClr val="bg1"/>
                </a:solidFill>
              </a:rPr>
              <a:t>CUIDADOS PROGRESIVOS?</a:t>
            </a:r>
            <a:br>
              <a:rPr lang="es-AR" dirty="0" smtClean="0">
                <a:solidFill>
                  <a:schemeClr val="bg1"/>
                </a:solidFill>
              </a:rPr>
            </a:br>
            <a:endParaRPr lang="es-AR"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1560397" y="1455060"/>
            <a:ext cx="2143125" cy="2143125"/>
          </a:xfrm>
          <a:prstGeom prst="rect">
            <a:avLst/>
          </a:prstGeom>
        </p:spPr>
      </p:pic>
    </p:spTree>
    <p:extLst>
      <p:ext uri="{BB962C8B-B14F-4D97-AF65-F5344CB8AC3E}">
        <p14:creationId xmlns:p14="http://schemas.microsoft.com/office/powerpoint/2010/main" val="3583388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AR"/>
          </a:p>
        </p:txBody>
      </p:sp>
      <p:sp>
        <p:nvSpPr>
          <p:cNvPr id="3" name="Subtítulo 2"/>
          <p:cNvSpPr>
            <a:spLocks noGrp="1"/>
          </p:cNvSpPr>
          <p:nvPr>
            <p:ph type="subTitle" idx="1"/>
          </p:nvPr>
        </p:nvSpPr>
        <p:spPr>
          <a:xfrm>
            <a:off x="233451" y="4127202"/>
            <a:ext cx="6400800" cy="1947333"/>
          </a:xfrm>
        </p:spPr>
        <p:txBody>
          <a:bodyPr>
            <a:normAutofit fontScale="77500" lnSpcReduction="20000"/>
          </a:bodyPr>
          <a:lstStyle/>
          <a:p>
            <a:r>
              <a:rPr lang="es-AR" b="1" u="sng" dirty="0" smtClean="0">
                <a:ln w="0"/>
                <a:solidFill>
                  <a:schemeClr val="tx1"/>
                </a:solidFill>
                <a:effectLst>
                  <a:outerShdw blurRad="38100" dist="19050" dir="2700000" algn="tl" rotWithShape="0">
                    <a:schemeClr val="dk1">
                      <a:alpha val="40000"/>
                    </a:schemeClr>
                  </a:outerShdw>
                </a:effectLst>
              </a:rPr>
              <a:t>Estado de bienestar</a:t>
            </a:r>
          </a:p>
          <a:p>
            <a:r>
              <a:rPr lang="es-AR" u="sng" dirty="0" smtClean="0">
                <a:ln w="0"/>
                <a:solidFill>
                  <a:schemeClr val="tx1"/>
                </a:solidFill>
                <a:effectLst>
                  <a:outerShdw blurRad="38100" dist="19050" dir="2700000" algn="tl" rotWithShape="0">
                    <a:schemeClr val="dk1">
                      <a:alpha val="40000"/>
                    </a:schemeClr>
                  </a:outerShdw>
                </a:effectLst>
              </a:rPr>
              <a:t>Intervención</a:t>
            </a:r>
          </a:p>
          <a:p>
            <a:r>
              <a:rPr lang="es-AR" u="sng" dirty="0" smtClean="0">
                <a:ln w="0"/>
                <a:solidFill>
                  <a:schemeClr val="tx1"/>
                </a:solidFill>
                <a:effectLst>
                  <a:outerShdw blurRad="38100" dist="19050" dir="2700000" algn="tl" rotWithShape="0">
                    <a:schemeClr val="dk1">
                      <a:alpha val="40000"/>
                    </a:schemeClr>
                  </a:outerShdw>
                </a:effectLst>
              </a:rPr>
              <a:t>Protección                                  Desigualdad</a:t>
            </a:r>
          </a:p>
          <a:p>
            <a:r>
              <a:rPr lang="es-AR" u="sng" dirty="0" smtClean="0">
                <a:ln w="0"/>
                <a:solidFill>
                  <a:schemeClr val="tx1"/>
                </a:solidFill>
                <a:effectLst>
                  <a:outerShdw blurRad="38100" dist="19050" dir="2700000" algn="tl" rotWithShape="0">
                    <a:schemeClr val="dk1">
                      <a:alpha val="40000"/>
                    </a:schemeClr>
                  </a:outerShdw>
                </a:effectLst>
              </a:rPr>
              <a:t>Control de precios                     Necesidad                  </a:t>
            </a:r>
          </a:p>
          <a:p>
            <a:r>
              <a:rPr lang="es-AR" u="sng" dirty="0" smtClean="0">
                <a:ln w="0"/>
                <a:solidFill>
                  <a:schemeClr val="tx1"/>
                </a:solidFill>
                <a:effectLst>
                  <a:outerShdw blurRad="38100" dist="19050" dir="2700000" algn="tl" rotWithShape="0">
                    <a:schemeClr val="dk1">
                      <a:alpha val="40000"/>
                    </a:schemeClr>
                  </a:outerShdw>
                </a:effectLst>
              </a:rPr>
              <a:t>Impuestos </a:t>
            </a:r>
          </a:p>
          <a:p>
            <a:r>
              <a:rPr lang="es-AR" u="sng" dirty="0" smtClean="0">
                <a:ln w="0"/>
                <a:solidFill>
                  <a:schemeClr val="tx1"/>
                </a:solidFill>
                <a:effectLst>
                  <a:outerShdw blurRad="38100" dist="19050" dir="2700000" algn="tl" rotWithShape="0">
                    <a:schemeClr val="dk1">
                      <a:alpha val="40000"/>
                    </a:schemeClr>
                  </a:outerShdw>
                </a:effectLst>
              </a:rPr>
              <a:t>Subsidio a los pobres</a:t>
            </a:r>
            <a:endParaRPr lang="es-AR" u="sng" dirty="0">
              <a:ln w="0"/>
              <a:solidFill>
                <a:schemeClr val="tx1"/>
              </a:solidFill>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685799"/>
            <a:ext cx="4621884" cy="29718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8073" y="685798"/>
            <a:ext cx="5112913" cy="2971801"/>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6" y="3856745"/>
            <a:ext cx="5905500" cy="2737238"/>
          </a:xfrm>
          <a:prstGeom prst="rect">
            <a:avLst/>
          </a:prstGeom>
        </p:spPr>
      </p:pic>
      <p:sp>
        <p:nvSpPr>
          <p:cNvPr id="8" name="Cerrar llave 7"/>
          <p:cNvSpPr/>
          <p:nvPr/>
        </p:nvSpPr>
        <p:spPr>
          <a:xfrm>
            <a:off x="2524258" y="4224270"/>
            <a:ext cx="450761" cy="180304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066368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0800000" flipV="1">
            <a:off x="1107640" y="243180"/>
            <a:ext cx="8534400" cy="1038966"/>
          </a:xfrm>
        </p:spPr>
        <p:txBody>
          <a:bodyPr>
            <a:normAutofit/>
          </a:bodyPr>
          <a:lstStyle/>
          <a:p>
            <a:r>
              <a:rPr lang="es-AR" sz="2000" b="1" u="sng" dirty="0" smtClean="0">
                <a:solidFill>
                  <a:schemeClr val="bg1"/>
                </a:solidFill>
              </a:rPr>
              <a:t>PROBLEMAS DE ORGANIZACION</a:t>
            </a:r>
            <a:r>
              <a:rPr lang="es-AR" sz="2000" dirty="0" smtClean="0"/>
              <a:t/>
            </a:r>
            <a:br>
              <a:rPr lang="es-AR" sz="2000" dirty="0" smtClean="0"/>
            </a:br>
            <a:r>
              <a:rPr lang="es-AR" sz="1100" dirty="0" smtClean="0"/>
              <a:t>Giro cama </a:t>
            </a:r>
            <a:br>
              <a:rPr lang="es-AR" sz="1100" dirty="0" smtClean="0"/>
            </a:br>
            <a:r>
              <a:rPr lang="es-AR" sz="1100" dirty="0"/>
              <a:t>Calidad de </a:t>
            </a:r>
            <a:r>
              <a:rPr lang="es-AR" sz="1100" dirty="0" smtClean="0"/>
              <a:t>atención</a:t>
            </a:r>
            <a:br>
              <a:rPr lang="es-AR" sz="1100" dirty="0" smtClean="0"/>
            </a:br>
            <a:r>
              <a:rPr lang="es-AR" sz="1100" dirty="0" smtClean="0"/>
              <a:t>ahorro de recursos</a:t>
            </a:r>
            <a:endParaRPr lang="es-AR" sz="1100" dirty="0"/>
          </a:p>
        </p:txBody>
      </p:sp>
      <p:pic>
        <p:nvPicPr>
          <p:cNvPr id="11" name="Marcador de contenido 10"/>
          <p:cNvPicPr>
            <a:picLocks noGrp="1" noChangeAspect="1"/>
          </p:cNvPicPr>
          <p:nvPr>
            <p:ph idx="1"/>
          </p:nvPr>
        </p:nvPicPr>
        <p:blipFill>
          <a:blip r:embed="rId2"/>
          <a:stretch>
            <a:fillRect/>
          </a:stretch>
        </p:blipFill>
        <p:spPr>
          <a:xfrm>
            <a:off x="8057026" y="2288243"/>
            <a:ext cx="1657350" cy="1636595"/>
          </a:xfrm>
          <a:prstGeom prst="rect">
            <a:avLst/>
          </a:prstGeom>
        </p:spPr>
      </p:pic>
      <p:sp>
        <p:nvSpPr>
          <p:cNvPr id="4" name="Rectángulo 3"/>
          <p:cNvSpPr/>
          <p:nvPr/>
        </p:nvSpPr>
        <p:spPr>
          <a:xfrm>
            <a:off x="1058639" y="1305311"/>
            <a:ext cx="4160131"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Pacientes críticos</a:t>
            </a:r>
            <a:endParaRPr lang="es-AR" dirty="0"/>
          </a:p>
        </p:txBody>
      </p:sp>
      <p:sp>
        <p:nvSpPr>
          <p:cNvPr id="5" name="Rectángulo 4"/>
          <p:cNvSpPr/>
          <p:nvPr/>
        </p:nvSpPr>
        <p:spPr>
          <a:xfrm>
            <a:off x="7577524" y="1282146"/>
            <a:ext cx="261469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PAMI</a:t>
            </a:r>
            <a:endParaRPr lang="es-AR" dirty="0"/>
          </a:p>
        </p:txBody>
      </p:sp>
      <p:sp>
        <p:nvSpPr>
          <p:cNvPr id="8" name="Rectángulo 7"/>
          <p:cNvSpPr/>
          <p:nvPr/>
        </p:nvSpPr>
        <p:spPr>
          <a:xfrm>
            <a:off x="1225908" y="5079999"/>
            <a:ext cx="1471961"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UCI</a:t>
            </a:r>
            <a:endParaRPr lang="es-AR" dirty="0"/>
          </a:p>
        </p:txBody>
      </p:sp>
      <p:sp>
        <p:nvSpPr>
          <p:cNvPr id="9" name="Rectángulo 8"/>
          <p:cNvSpPr/>
          <p:nvPr/>
        </p:nvSpPr>
        <p:spPr>
          <a:xfrm>
            <a:off x="2832408" y="5079999"/>
            <a:ext cx="60216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generales</a:t>
            </a:r>
            <a:endParaRPr lang="es-AR" dirty="0"/>
          </a:p>
        </p:txBody>
      </p:sp>
      <p:sp>
        <p:nvSpPr>
          <p:cNvPr id="10" name="Rectángulo 9"/>
          <p:cNvSpPr/>
          <p:nvPr/>
        </p:nvSpPr>
        <p:spPr>
          <a:xfrm>
            <a:off x="8965580" y="5079999"/>
            <a:ext cx="1826077"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mínimos</a:t>
            </a:r>
            <a:endParaRPr lang="es-AR" dirty="0"/>
          </a:p>
        </p:txBody>
      </p:sp>
      <p:sp>
        <p:nvSpPr>
          <p:cNvPr id="12" name="Rayo 11"/>
          <p:cNvSpPr/>
          <p:nvPr/>
        </p:nvSpPr>
        <p:spPr>
          <a:xfrm>
            <a:off x="4240067" y="2478082"/>
            <a:ext cx="1465826" cy="2442117"/>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Flecha abajo 12"/>
          <p:cNvSpPr/>
          <p:nvPr/>
        </p:nvSpPr>
        <p:spPr>
          <a:xfrm>
            <a:off x="793272" y="2620537"/>
            <a:ext cx="2345432" cy="18667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embudo</a:t>
            </a:r>
            <a:endParaRPr lang="es-AR" dirty="0"/>
          </a:p>
        </p:txBody>
      </p:sp>
      <p:sp>
        <p:nvSpPr>
          <p:cNvPr id="14" name="Flecha abajo 13"/>
          <p:cNvSpPr/>
          <p:nvPr/>
        </p:nvSpPr>
        <p:spPr>
          <a:xfrm>
            <a:off x="8642553" y="4182123"/>
            <a:ext cx="484632" cy="61041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41941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27335" y="1687132"/>
            <a:ext cx="2369713" cy="3142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p:cNvSpPr/>
          <p:nvPr/>
        </p:nvSpPr>
        <p:spPr>
          <a:xfrm>
            <a:off x="6568225" y="1687133"/>
            <a:ext cx="2305319" cy="3142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p:cNvSpPr/>
          <p:nvPr/>
        </p:nvSpPr>
        <p:spPr>
          <a:xfrm>
            <a:off x="3786389" y="1687132"/>
            <a:ext cx="2228045" cy="3142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p:cNvSpPr/>
          <p:nvPr/>
        </p:nvSpPr>
        <p:spPr>
          <a:xfrm>
            <a:off x="399246" y="1687132"/>
            <a:ext cx="2990112" cy="3142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399246" y="5087155"/>
            <a:ext cx="2990112"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médicos</a:t>
            </a:r>
            <a:endParaRPr lang="es-AR" dirty="0"/>
          </a:p>
        </p:txBody>
      </p:sp>
      <p:sp>
        <p:nvSpPr>
          <p:cNvPr id="12" name="Rectángulo 11"/>
          <p:cNvSpPr/>
          <p:nvPr/>
        </p:nvSpPr>
        <p:spPr>
          <a:xfrm>
            <a:off x="3786389" y="5087155"/>
            <a:ext cx="2228045"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jefatura</a:t>
            </a:r>
            <a:endParaRPr lang="es-AR" dirty="0"/>
          </a:p>
        </p:txBody>
      </p:sp>
      <p:sp>
        <p:nvSpPr>
          <p:cNvPr id="13" name="Rectángulo 12"/>
          <p:cNvSpPr/>
          <p:nvPr/>
        </p:nvSpPr>
        <p:spPr>
          <a:xfrm>
            <a:off x="6568225" y="5087155"/>
            <a:ext cx="2305319"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coordinación</a:t>
            </a:r>
            <a:endParaRPr lang="es-AR" dirty="0"/>
          </a:p>
        </p:txBody>
      </p:sp>
      <p:sp>
        <p:nvSpPr>
          <p:cNvPr id="14" name="Rectángulo 13"/>
          <p:cNvSpPr/>
          <p:nvPr/>
        </p:nvSpPr>
        <p:spPr>
          <a:xfrm>
            <a:off x="9427335" y="5087156"/>
            <a:ext cx="2369713" cy="70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Dirección </a:t>
            </a:r>
            <a:endParaRPr lang="es-AR" dirty="0"/>
          </a:p>
        </p:txBody>
      </p:sp>
      <p:pic>
        <p:nvPicPr>
          <p:cNvPr id="15" name="Imagen 14"/>
          <p:cNvPicPr>
            <a:picLocks noChangeAspect="1"/>
          </p:cNvPicPr>
          <p:nvPr/>
        </p:nvPicPr>
        <p:blipFill>
          <a:blip r:embed="rId2"/>
          <a:stretch>
            <a:fillRect/>
          </a:stretch>
        </p:blipFill>
        <p:spPr>
          <a:xfrm>
            <a:off x="9802566" y="1931831"/>
            <a:ext cx="1619250" cy="2743200"/>
          </a:xfrm>
          <a:prstGeom prst="rect">
            <a:avLst/>
          </a:prstGeom>
        </p:spPr>
      </p:pic>
      <p:sp>
        <p:nvSpPr>
          <p:cNvPr id="6" name="Rectángulo 5"/>
          <p:cNvSpPr/>
          <p:nvPr/>
        </p:nvSpPr>
        <p:spPr>
          <a:xfrm>
            <a:off x="3786389" y="631065"/>
            <a:ext cx="5087155" cy="72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Mandos intermedios de CP</a:t>
            </a:r>
            <a:endParaRPr lang="es-AR" dirty="0"/>
          </a:p>
        </p:txBody>
      </p:sp>
      <p:pic>
        <p:nvPicPr>
          <p:cNvPr id="7" name="Imagen 6"/>
          <p:cNvPicPr>
            <a:picLocks noChangeAspect="1"/>
          </p:cNvPicPr>
          <p:nvPr/>
        </p:nvPicPr>
        <p:blipFill>
          <a:blip r:embed="rId3"/>
          <a:stretch>
            <a:fillRect/>
          </a:stretch>
        </p:blipFill>
        <p:spPr>
          <a:xfrm>
            <a:off x="3949825" y="2082285"/>
            <a:ext cx="1914525" cy="2390775"/>
          </a:xfrm>
          <a:prstGeom prst="rect">
            <a:avLst/>
          </a:prstGeom>
        </p:spPr>
      </p:pic>
      <p:pic>
        <p:nvPicPr>
          <p:cNvPr id="16" name="Imagen 15"/>
          <p:cNvPicPr>
            <a:picLocks noChangeAspect="1"/>
          </p:cNvPicPr>
          <p:nvPr/>
        </p:nvPicPr>
        <p:blipFill>
          <a:blip r:embed="rId4"/>
          <a:stretch>
            <a:fillRect/>
          </a:stretch>
        </p:blipFill>
        <p:spPr>
          <a:xfrm>
            <a:off x="6911259" y="1846106"/>
            <a:ext cx="1619250" cy="2828925"/>
          </a:xfrm>
          <a:prstGeom prst="rect">
            <a:avLst/>
          </a:prstGeom>
        </p:spPr>
      </p:pic>
      <p:pic>
        <p:nvPicPr>
          <p:cNvPr id="17" name="Imagen 16"/>
          <p:cNvPicPr>
            <a:picLocks noChangeAspect="1"/>
          </p:cNvPicPr>
          <p:nvPr/>
        </p:nvPicPr>
        <p:blipFill>
          <a:blip r:embed="rId5"/>
          <a:stretch>
            <a:fillRect/>
          </a:stretch>
        </p:blipFill>
        <p:spPr>
          <a:xfrm>
            <a:off x="925508" y="2043916"/>
            <a:ext cx="1876425" cy="2428875"/>
          </a:xfrm>
          <a:prstGeom prst="rect">
            <a:avLst/>
          </a:prstGeom>
        </p:spPr>
      </p:pic>
    </p:spTree>
    <p:extLst>
      <p:ext uri="{BB962C8B-B14F-4D97-AF65-F5344CB8AC3E}">
        <p14:creationId xmlns:p14="http://schemas.microsoft.com/office/powerpoint/2010/main" val="3347512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9073" y="1460810"/>
            <a:ext cx="2687444" cy="3479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p:cNvSpPr/>
          <p:nvPr/>
        </p:nvSpPr>
        <p:spPr>
          <a:xfrm>
            <a:off x="8753707" y="1460810"/>
            <a:ext cx="2776654" cy="3479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p:cNvSpPr/>
          <p:nvPr/>
        </p:nvSpPr>
        <p:spPr>
          <a:xfrm>
            <a:off x="4705814" y="193407"/>
            <a:ext cx="2319454" cy="293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p:cNvSpPr/>
          <p:nvPr/>
        </p:nvSpPr>
        <p:spPr>
          <a:xfrm>
            <a:off x="4449336" y="4092499"/>
            <a:ext cx="2832410" cy="2609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p:cNvPicPr>
            <a:picLocks noChangeAspect="1"/>
          </p:cNvPicPr>
          <p:nvPr/>
        </p:nvPicPr>
        <p:blipFill>
          <a:blip r:embed="rId2"/>
          <a:stretch>
            <a:fillRect/>
          </a:stretch>
        </p:blipFill>
        <p:spPr>
          <a:xfrm>
            <a:off x="5057751" y="223167"/>
            <a:ext cx="1615580" cy="2828789"/>
          </a:xfrm>
          <a:prstGeom prst="rect">
            <a:avLst/>
          </a:prstGeom>
        </p:spPr>
      </p:pic>
      <p:pic>
        <p:nvPicPr>
          <p:cNvPr id="7" name="Imagen 6"/>
          <p:cNvPicPr>
            <a:picLocks noChangeAspect="1"/>
          </p:cNvPicPr>
          <p:nvPr/>
        </p:nvPicPr>
        <p:blipFill>
          <a:blip r:embed="rId3"/>
          <a:stretch>
            <a:fillRect/>
          </a:stretch>
        </p:blipFill>
        <p:spPr>
          <a:xfrm>
            <a:off x="4908386" y="4189381"/>
            <a:ext cx="1914310" cy="2389839"/>
          </a:xfrm>
          <a:prstGeom prst="rect">
            <a:avLst/>
          </a:prstGeom>
        </p:spPr>
      </p:pic>
      <p:pic>
        <p:nvPicPr>
          <p:cNvPr id="8" name="Imagen 7"/>
          <p:cNvPicPr>
            <a:picLocks noChangeAspect="1"/>
          </p:cNvPicPr>
          <p:nvPr/>
        </p:nvPicPr>
        <p:blipFill>
          <a:blip r:embed="rId4"/>
          <a:stretch>
            <a:fillRect/>
          </a:stretch>
        </p:blipFill>
        <p:spPr>
          <a:xfrm>
            <a:off x="1184468" y="1868526"/>
            <a:ext cx="1685925" cy="2714625"/>
          </a:xfrm>
          <a:prstGeom prst="rect">
            <a:avLst/>
          </a:prstGeom>
        </p:spPr>
      </p:pic>
      <p:pic>
        <p:nvPicPr>
          <p:cNvPr id="9" name="Imagen 8"/>
          <p:cNvPicPr>
            <a:picLocks noChangeAspect="1"/>
          </p:cNvPicPr>
          <p:nvPr/>
        </p:nvPicPr>
        <p:blipFill>
          <a:blip r:embed="rId4"/>
          <a:stretch>
            <a:fillRect/>
          </a:stretch>
        </p:blipFill>
        <p:spPr>
          <a:xfrm>
            <a:off x="9312080" y="1868526"/>
            <a:ext cx="1685925" cy="2714625"/>
          </a:xfrm>
          <a:prstGeom prst="rect">
            <a:avLst/>
          </a:prstGeom>
        </p:spPr>
      </p:pic>
      <p:sp>
        <p:nvSpPr>
          <p:cNvPr id="10" name="Flecha arriba y abajo 9"/>
          <p:cNvSpPr/>
          <p:nvPr/>
        </p:nvSpPr>
        <p:spPr>
          <a:xfrm>
            <a:off x="5586760" y="3174619"/>
            <a:ext cx="468351" cy="9178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derecha 10"/>
          <p:cNvSpPr/>
          <p:nvPr/>
        </p:nvSpPr>
        <p:spPr>
          <a:xfrm>
            <a:off x="3735659" y="3367670"/>
            <a:ext cx="713677" cy="367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Flecha izquierda 11"/>
          <p:cNvSpPr/>
          <p:nvPr/>
        </p:nvSpPr>
        <p:spPr>
          <a:xfrm>
            <a:off x="7370549" y="3367669"/>
            <a:ext cx="735981" cy="3679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10688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8941" y="2279561"/>
            <a:ext cx="2640170"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p:cNvSpPr/>
          <p:nvPr/>
        </p:nvSpPr>
        <p:spPr>
          <a:xfrm>
            <a:off x="3432221" y="2318197"/>
            <a:ext cx="2672366" cy="296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p:cNvSpPr/>
          <p:nvPr/>
        </p:nvSpPr>
        <p:spPr>
          <a:xfrm>
            <a:off x="6697014" y="2279561"/>
            <a:ext cx="2562896"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p:cNvSpPr/>
          <p:nvPr/>
        </p:nvSpPr>
        <p:spPr>
          <a:xfrm>
            <a:off x="9697792" y="2279560"/>
            <a:ext cx="2356833" cy="300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2125014" y="5872766"/>
            <a:ext cx="8036417" cy="64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Servicios no se acoplan y funcionan en forma independiente</a:t>
            </a:r>
            <a:endParaRPr lang="es-AR" dirty="0"/>
          </a:p>
        </p:txBody>
      </p:sp>
      <p:sp>
        <p:nvSpPr>
          <p:cNvPr id="7" name="Rectángulo 6"/>
          <p:cNvSpPr/>
          <p:nvPr/>
        </p:nvSpPr>
        <p:spPr>
          <a:xfrm>
            <a:off x="4675031" y="386366"/>
            <a:ext cx="2511380" cy="150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4" name="Imagen 13"/>
          <p:cNvPicPr>
            <a:picLocks noChangeAspect="1"/>
          </p:cNvPicPr>
          <p:nvPr/>
        </p:nvPicPr>
        <p:blipFill>
          <a:blip r:embed="rId2"/>
          <a:stretch>
            <a:fillRect/>
          </a:stretch>
        </p:blipFill>
        <p:spPr>
          <a:xfrm>
            <a:off x="8641724" y="386365"/>
            <a:ext cx="1466984" cy="1506829"/>
          </a:xfrm>
          <a:prstGeom prst="rect">
            <a:avLst/>
          </a:prstGeom>
        </p:spPr>
      </p:pic>
      <p:sp>
        <p:nvSpPr>
          <p:cNvPr id="15" name="Flecha derecha 14"/>
          <p:cNvSpPr/>
          <p:nvPr/>
        </p:nvSpPr>
        <p:spPr>
          <a:xfrm>
            <a:off x="7559899" y="1068946"/>
            <a:ext cx="708338" cy="334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Imagen 12"/>
          <p:cNvPicPr>
            <a:picLocks noChangeAspect="1"/>
          </p:cNvPicPr>
          <p:nvPr/>
        </p:nvPicPr>
        <p:blipFill>
          <a:blip r:embed="rId3"/>
          <a:stretch>
            <a:fillRect/>
          </a:stretch>
        </p:blipFill>
        <p:spPr>
          <a:xfrm>
            <a:off x="581874" y="2585028"/>
            <a:ext cx="1914310" cy="2389839"/>
          </a:xfrm>
          <a:prstGeom prst="rect">
            <a:avLst/>
          </a:prstGeom>
        </p:spPr>
      </p:pic>
      <p:pic>
        <p:nvPicPr>
          <p:cNvPr id="16" name="Imagen 15"/>
          <p:cNvPicPr>
            <a:picLocks noChangeAspect="1"/>
          </p:cNvPicPr>
          <p:nvPr/>
        </p:nvPicPr>
        <p:blipFill>
          <a:blip r:embed="rId3"/>
          <a:stretch>
            <a:fillRect/>
          </a:stretch>
        </p:blipFill>
        <p:spPr>
          <a:xfrm>
            <a:off x="3811249" y="2604347"/>
            <a:ext cx="1914310" cy="2389839"/>
          </a:xfrm>
          <a:prstGeom prst="rect">
            <a:avLst/>
          </a:prstGeom>
        </p:spPr>
      </p:pic>
      <p:pic>
        <p:nvPicPr>
          <p:cNvPr id="17" name="Imagen 16"/>
          <p:cNvPicPr>
            <a:picLocks noChangeAspect="1"/>
          </p:cNvPicPr>
          <p:nvPr/>
        </p:nvPicPr>
        <p:blipFill>
          <a:blip r:embed="rId3"/>
          <a:stretch>
            <a:fillRect/>
          </a:stretch>
        </p:blipFill>
        <p:spPr>
          <a:xfrm>
            <a:off x="7021307" y="2604347"/>
            <a:ext cx="1914310" cy="2389839"/>
          </a:xfrm>
          <a:prstGeom prst="rect">
            <a:avLst/>
          </a:prstGeom>
        </p:spPr>
      </p:pic>
      <p:pic>
        <p:nvPicPr>
          <p:cNvPr id="18" name="Imagen 17"/>
          <p:cNvPicPr>
            <a:picLocks noChangeAspect="1"/>
          </p:cNvPicPr>
          <p:nvPr/>
        </p:nvPicPr>
        <p:blipFill>
          <a:blip r:embed="rId3"/>
          <a:stretch>
            <a:fillRect/>
          </a:stretch>
        </p:blipFill>
        <p:spPr>
          <a:xfrm>
            <a:off x="9919053" y="2604347"/>
            <a:ext cx="1914310" cy="2389839"/>
          </a:xfrm>
          <a:prstGeom prst="rect">
            <a:avLst/>
          </a:prstGeom>
        </p:spPr>
      </p:pic>
      <p:pic>
        <p:nvPicPr>
          <p:cNvPr id="19" name="Imagen 18"/>
          <p:cNvPicPr>
            <a:picLocks noChangeAspect="1"/>
          </p:cNvPicPr>
          <p:nvPr/>
        </p:nvPicPr>
        <p:blipFill>
          <a:blip r:embed="rId4"/>
          <a:stretch>
            <a:fillRect/>
          </a:stretch>
        </p:blipFill>
        <p:spPr>
          <a:xfrm>
            <a:off x="5136710" y="272738"/>
            <a:ext cx="1615580" cy="2828789"/>
          </a:xfrm>
          <a:prstGeom prst="rect">
            <a:avLst/>
          </a:prstGeom>
          <a:ln cmpd="sng">
            <a:solidFill>
              <a:schemeClr val="accent1"/>
            </a:solidFill>
          </a:ln>
        </p:spPr>
      </p:pic>
    </p:spTree>
    <p:extLst>
      <p:ext uri="{BB962C8B-B14F-4D97-AF65-F5344CB8AC3E}">
        <p14:creationId xmlns:p14="http://schemas.microsoft.com/office/powerpoint/2010/main" val="2819900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98167" y="1828800"/>
            <a:ext cx="2228045" cy="2897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p:cNvSpPr/>
          <p:nvPr/>
        </p:nvSpPr>
        <p:spPr>
          <a:xfrm>
            <a:off x="9498167" y="4932608"/>
            <a:ext cx="2228045" cy="112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Resto de las especialidades</a:t>
            </a:r>
            <a:endParaRPr lang="es-AR" dirty="0"/>
          </a:p>
        </p:txBody>
      </p:sp>
      <p:sp>
        <p:nvSpPr>
          <p:cNvPr id="4" name="Rectángulo 3"/>
          <p:cNvSpPr/>
          <p:nvPr/>
        </p:nvSpPr>
        <p:spPr>
          <a:xfrm>
            <a:off x="373489" y="4932608"/>
            <a:ext cx="2691683" cy="112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Medico internista </a:t>
            </a:r>
            <a:endParaRPr lang="es-AR" dirty="0"/>
          </a:p>
        </p:txBody>
      </p:sp>
      <p:sp>
        <p:nvSpPr>
          <p:cNvPr id="5" name="Rectángulo 4"/>
          <p:cNvSpPr/>
          <p:nvPr/>
        </p:nvSpPr>
        <p:spPr>
          <a:xfrm>
            <a:off x="373488" y="1828800"/>
            <a:ext cx="2691684" cy="2897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p:cNvPicPr>
            <a:picLocks noChangeAspect="1"/>
          </p:cNvPicPr>
          <p:nvPr/>
        </p:nvPicPr>
        <p:blipFill>
          <a:blip r:embed="rId2"/>
          <a:stretch>
            <a:fillRect/>
          </a:stretch>
        </p:blipFill>
        <p:spPr>
          <a:xfrm>
            <a:off x="472963" y="2392385"/>
            <a:ext cx="2466975" cy="1847850"/>
          </a:xfrm>
          <a:prstGeom prst="rect">
            <a:avLst/>
          </a:prstGeom>
        </p:spPr>
      </p:pic>
      <p:pic>
        <p:nvPicPr>
          <p:cNvPr id="7" name="Imagen 6"/>
          <p:cNvPicPr>
            <a:picLocks noChangeAspect="1"/>
          </p:cNvPicPr>
          <p:nvPr/>
        </p:nvPicPr>
        <p:blipFill>
          <a:blip r:embed="rId3"/>
          <a:stretch>
            <a:fillRect/>
          </a:stretch>
        </p:blipFill>
        <p:spPr>
          <a:xfrm>
            <a:off x="9668075" y="2254205"/>
            <a:ext cx="1952625" cy="2343150"/>
          </a:xfrm>
          <a:prstGeom prst="rect">
            <a:avLst/>
          </a:prstGeom>
        </p:spPr>
      </p:pic>
      <p:sp>
        <p:nvSpPr>
          <p:cNvPr id="8" name="Flecha derecha 7"/>
          <p:cNvSpPr/>
          <p:nvPr/>
        </p:nvSpPr>
        <p:spPr>
          <a:xfrm>
            <a:off x="3483734" y="3425780"/>
            <a:ext cx="1777284" cy="1033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Flecha izquierda 9"/>
          <p:cNvSpPr/>
          <p:nvPr/>
        </p:nvSpPr>
        <p:spPr>
          <a:xfrm>
            <a:off x="7044743" y="3428866"/>
            <a:ext cx="1944711" cy="1043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 name="Imagen 10"/>
          <p:cNvPicPr>
            <a:picLocks noChangeAspect="1"/>
          </p:cNvPicPr>
          <p:nvPr/>
        </p:nvPicPr>
        <p:blipFill>
          <a:blip r:embed="rId4"/>
          <a:stretch>
            <a:fillRect/>
          </a:stretch>
        </p:blipFill>
        <p:spPr>
          <a:xfrm>
            <a:off x="5261018" y="3322749"/>
            <a:ext cx="1783725" cy="1177813"/>
          </a:xfrm>
          <a:prstGeom prst="rect">
            <a:avLst/>
          </a:prstGeom>
        </p:spPr>
      </p:pic>
      <p:sp>
        <p:nvSpPr>
          <p:cNvPr id="9" name="Rectángulo 8"/>
          <p:cNvSpPr/>
          <p:nvPr/>
        </p:nvSpPr>
        <p:spPr>
          <a:xfrm>
            <a:off x="2704563" y="425003"/>
            <a:ext cx="7315200"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Conflicto entre especialistas</a:t>
            </a:r>
            <a:endParaRPr lang="es-AR" dirty="0"/>
          </a:p>
        </p:txBody>
      </p:sp>
    </p:spTree>
    <p:extLst>
      <p:ext uri="{BB962C8B-B14F-4D97-AF65-F5344CB8AC3E}">
        <p14:creationId xmlns:p14="http://schemas.microsoft.com/office/powerpoint/2010/main" val="2529918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38146" y="1583473"/>
            <a:ext cx="4572000" cy="3869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2"/>
          <p:cNvSpPr/>
          <p:nvPr/>
        </p:nvSpPr>
        <p:spPr>
          <a:xfrm>
            <a:off x="1605776" y="501805"/>
            <a:ext cx="9032487" cy="747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Cuidados progresivos</a:t>
            </a:r>
            <a:endParaRPr lang="es-AR" dirty="0"/>
          </a:p>
        </p:txBody>
      </p:sp>
      <p:sp>
        <p:nvSpPr>
          <p:cNvPr id="4" name="Rectángulo 3"/>
          <p:cNvSpPr/>
          <p:nvPr/>
        </p:nvSpPr>
        <p:spPr>
          <a:xfrm>
            <a:off x="7805854" y="2308302"/>
            <a:ext cx="2798956" cy="2386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p:cNvPicPr>
            <a:picLocks noChangeAspect="1"/>
          </p:cNvPicPr>
          <p:nvPr/>
        </p:nvPicPr>
        <p:blipFill>
          <a:blip r:embed="rId2"/>
          <a:stretch>
            <a:fillRect/>
          </a:stretch>
        </p:blipFill>
        <p:spPr>
          <a:xfrm>
            <a:off x="2314458" y="2629944"/>
            <a:ext cx="2619375" cy="1743075"/>
          </a:xfrm>
          <a:prstGeom prst="rect">
            <a:avLst/>
          </a:prstGeom>
        </p:spPr>
      </p:pic>
      <p:pic>
        <p:nvPicPr>
          <p:cNvPr id="7" name="Imagen 6"/>
          <p:cNvPicPr>
            <a:picLocks noChangeAspect="1"/>
          </p:cNvPicPr>
          <p:nvPr/>
        </p:nvPicPr>
        <p:blipFill>
          <a:blip r:embed="rId3"/>
          <a:stretch>
            <a:fillRect/>
          </a:stretch>
        </p:blipFill>
        <p:spPr>
          <a:xfrm>
            <a:off x="8157582" y="2422834"/>
            <a:ext cx="2095500" cy="2190750"/>
          </a:xfrm>
          <a:prstGeom prst="rect">
            <a:avLst/>
          </a:prstGeom>
        </p:spPr>
      </p:pic>
    </p:spTree>
    <p:extLst>
      <p:ext uri="{BB962C8B-B14F-4D97-AF65-F5344CB8AC3E}">
        <p14:creationId xmlns:p14="http://schemas.microsoft.com/office/powerpoint/2010/main" val="497152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684212" y="685800"/>
            <a:ext cx="8534400" cy="5402766"/>
          </a:xfrm>
        </p:spPr>
        <p:txBody>
          <a:bodyPr>
            <a:normAutofit fontScale="55000" lnSpcReduction="20000"/>
          </a:bodyPr>
          <a:lstStyle/>
          <a:p>
            <a:pPr marL="0" indent="0">
              <a:buNone/>
            </a:pPr>
            <a:endParaRPr lang="es-AR" dirty="0" smtClean="0">
              <a:solidFill>
                <a:schemeClr val="tx1"/>
              </a:solidFill>
            </a:endParaRPr>
          </a:p>
          <a:p>
            <a:pPr marL="0" indent="0">
              <a:buNone/>
            </a:pPr>
            <a:endParaRPr lang="es-AR" dirty="0">
              <a:solidFill>
                <a:schemeClr val="tx1"/>
              </a:solidFill>
            </a:endParaRPr>
          </a:p>
          <a:p>
            <a:pPr marL="0" indent="0">
              <a:buNone/>
            </a:pPr>
            <a:r>
              <a:rPr lang="es-AR" sz="4400" b="1" u="sng" dirty="0" smtClean="0">
                <a:solidFill>
                  <a:schemeClr val="bg1"/>
                </a:solidFill>
              </a:rPr>
              <a:t>Conclusión </a:t>
            </a:r>
            <a:r>
              <a:rPr lang="es-AR" sz="4400" dirty="0" smtClean="0">
                <a:solidFill>
                  <a:schemeClr val="tx1"/>
                </a:solidFill>
              </a:rPr>
              <a:t>:</a:t>
            </a:r>
          </a:p>
          <a:p>
            <a:pPr marL="0" indent="0">
              <a:buNone/>
            </a:pPr>
            <a:r>
              <a:rPr lang="es-AR" sz="4400" dirty="0" smtClean="0">
                <a:solidFill>
                  <a:schemeClr val="tx1"/>
                </a:solidFill>
              </a:rPr>
              <a:t>Excelente modelo en lo teórico, que funciona en el sector privado, no nos dio resultado al llevarlo a la practica por todo lo antes dicho, quizás en un hospital que empiece de cero hubieses sido viable, los cambios son difíciles a todo nivel, y mas en un modelo que trae años de funcionamiento.</a:t>
            </a:r>
          </a:p>
          <a:p>
            <a:pPr marL="0" indent="0">
              <a:buNone/>
            </a:pPr>
            <a:r>
              <a:rPr lang="es-AR" sz="4400" dirty="0">
                <a:solidFill>
                  <a:schemeClr val="bg1"/>
                </a:solidFill>
              </a:rPr>
              <a:t>T</a:t>
            </a:r>
            <a:r>
              <a:rPr lang="es-AR" sz="4400" dirty="0" smtClean="0">
                <a:solidFill>
                  <a:schemeClr val="bg1"/>
                </a:solidFill>
              </a:rPr>
              <a:t>ambién deberíamos pensar y reflexionar que vivimos en un modelo de vida en donde los “intereses individuales van por delante y muy lejos de los comunitarios.”</a:t>
            </a:r>
          </a:p>
          <a:p>
            <a:pPr marL="0" indent="0">
              <a:buNone/>
            </a:pPr>
            <a:r>
              <a:rPr lang="es-AR" sz="4400" dirty="0" smtClean="0">
                <a:solidFill>
                  <a:schemeClr val="tx1"/>
                </a:solidFill>
              </a:rPr>
              <a:t>                                                   MUCHAS GRACIAS</a:t>
            </a:r>
          </a:p>
          <a:p>
            <a:pPr marL="0" indent="0">
              <a:buNone/>
            </a:pPr>
            <a:endParaRPr lang="es-AR" dirty="0">
              <a:solidFill>
                <a:schemeClr val="tx1"/>
              </a:solidFill>
            </a:endParaRPr>
          </a:p>
          <a:p>
            <a:pPr marL="0" indent="0">
              <a:buNone/>
            </a:pPr>
            <a:r>
              <a:rPr lang="es-AR" dirty="0" smtClean="0">
                <a:solidFill>
                  <a:schemeClr val="tx1"/>
                </a:solidFill>
              </a:rPr>
              <a:t>                                            </a:t>
            </a:r>
          </a:p>
          <a:p>
            <a:pPr marL="0" indent="0">
              <a:buNone/>
            </a:pPr>
            <a:endParaRPr lang="es-AR" dirty="0">
              <a:solidFill>
                <a:schemeClr val="tx1"/>
              </a:solidFill>
            </a:endParaRPr>
          </a:p>
          <a:p>
            <a:pPr marL="0" indent="0">
              <a:buNone/>
            </a:pPr>
            <a:endParaRPr lang="es-AR" dirty="0" smtClean="0">
              <a:solidFill>
                <a:schemeClr val="tx1"/>
              </a:solidFill>
            </a:endParaRPr>
          </a:p>
          <a:p>
            <a:pPr marL="0" indent="0">
              <a:buNone/>
            </a:pPr>
            <a:endParaRPr lang="es-AR" dirty="0">
              <a:solidFill>
                <a:schemeClr val="tx1"/>
              </a:solidFill>
            </a:endParaRPr>
          </a:p>
        </p:txBody>
      </p:sp>
    </p:spTree>
    <p:extLst>
      <p:ext uri="{BB962C8B-B14F-4D97-AF65-F5344CB8AC3E}">
        <p14:creationId xmlns:p14="http://schemas.microsoft.com/office/powerpoint/2010/main" val="61903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25" y="1226713"/>
            <a:ext cx="5782614" cy="440457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826" y="828675"/>
            <a:ext cx="5317343" cy="5200650"/>
          </a:xfrm>
          <a:prstGeom prst="rect">
            <a:avLst/>
          </a:prstGeom>
        </p:spPr>
      </p:pic>
    </p:spTree>
    <p:extLst>
      <p:ext uri="{BB962C8B-B14F-4D97-AF65-F5344CB8AC3E}">
        <p14:creationId xmlns:p14="http://schemas.microsoft.com/office/powerpoint/2010/main" val="77935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78085" y="1540634"/>
            <a:ext cx="3786389" cy="3142447"/>
          </a:xfrm>
        </p:spPr>
        <p:txBody>
          <a:bodyPr>
            <a:noAutofit/>
          </a:bodyPr>
          <a:lstStyle/>
          <a:p>
            <a:r>
              <a:rPr lang="es-AR" sz="2800" dirty="0" smtClean="0"/>
              <a:t>1970</a:t>
            </a:r>
            <a:br>
              <a:rPr lang="es-AR" sz="2800" dirty="0" smtClean="0"/>
            </a:br>
            <a:r>
              <a:rPr lang="es-AR" sz="2800" dirty="0" smtClean="0"/>
              <a:t>Agotamiento</a:t>
            </a:r>
            <a:br>
              <a:rPr lang="es-AR" sz="2800" dirty="0" smtClean="0"/>
            </a:br>
            <a:r>
              <a:rPr lang="es-AR" sz="2800" dirty="0" smtClean="0"/>
              <a:t/>
            </a:r>
            <a:br>
              <a:rPr lang="es-AR" sz="2800" dirty="0" smtClean="0"/>
            </a:br>
            <a:r>
              <a:rPr lang="es-AR" sz="2800" dirty="0" smtClean="0"/>
              <a:t>recursos</a:t>
            </a:r>
            <a:br>
              <a:rPr lang="es-AR" sz="2800" dirty="0" smtClean="0"/>
            </a:br>
            <a:r>
              <a:rPr lang="es-AR" sz="2800" dirty="0" smtClean="0"/>
              <a:t>servicios sociales</a:t>
            </a:r>
            <a:endParaRPr lang="es-AR" sz="28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240" y="672922"/>
            <a:ext cx="7213296" cy="4877873"/>
          </a:xfrm>
        </p:spPr>
      </p:pic>
    </p:spTree>
    <p:extLst>
      <p:ext uri="{BB962C8B-B14F-4D97-AF65-F5344CB8AC3E}">
        <p14:creationId xmlns:p14="http://schemas.microsoft.com/office/powerpoint/2010/main" val="140913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22017" y="881699"/>
            <a:ext cx="4569338" cy="4681973"/>
          </a:xfrm>
        </p:spPr>
        <p:txBody>
          <a:bodyPr>
            <a:normAutofit/>
          </a:bodyPr>
          <a:lstStyle/>
          <a:p>
            <a:r>
              <a:rPr lang="es-AR" dirty="0" smtClean="0"/>
              <a:t>Nuevo modelo</a:t>
            </a:r>
            <a:br>
              <a:rPr lang="es-AR" dirty="0" smtClean="0"/>
            </a:br>
            <a:r>
              <a:rPr lang="es-AR" dirty="0" smtClean="0"/>
              <a:t>Liberalismo</a:t>
            </a:r>
            <a:br>
              <a:rPr lang="es-AR" dirty="0" smtClean="0"/>
            </a:br>
            <a:r>
              <a:rPr lang="es-AR" dirty="0"/>
              <a:t/>
            </a:r>
            <a:br>
              <a:rPr lang="es-AR" dirty="0"/>
            </a:br>
            <a:r>
              <a:rPr lang="es-AR" dirty="0" smtClean="0"/>
              <a:t/>
            </a:r>
            <a:br>
              <a:rPr lang="es-AR" dirty="0" smtClean="0"/>
            </a:br>
            <a:r>
              <a:rPr lang="es-AR" dirty="0"/>
              <a:t/>
            </a:r>
            <a:br>
              <a:rPr lang="es-AR" dirty="0"/>
            </a:br>
            <a:r>
              <a:rPr lang="es-AR" dirty="0" smtClean="0"/>
              <a:t>estado neoliberal</a:t>
            </a:r>
            <a:br>
              <a:rPr lang="es-AR" dirty="0" smtClean="0"/>
            </a:b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41" y="881699"/>
            <a:ext cx="6014948" cy="4681973"/>
          </a:xfrm>
        </p:spPr>
      </p:pic>
      <p:sp>
        <p:nvSpPr>
          <p:cNvPr id="3" name="Flecha abajo 2"/>
          <p:cNvSpPr/>
          <p:nvPr/>
        </p:nvSpPr>
        <p:spPr>
          <a:xfrm>
            <a:off x="7204399" y="2301845"/>
            <a:ext cx="811369" cy="1300766"/>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09511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684212" y="5994399"/>
            <a:ext cx="8534400" cy="509432"/>
          </a:xfrm>
        </p:spPr>
        <p:txBody>
          <a:bodyPr>
            <a:normAutofit fontScale="90000"/>
          </a:bodyPr>
          <a:lstStyle/>
          <a:p>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587" y="685799"/>
            <a:ext cx="6795595" cy="5045299"/>
          </a:xfrm>
        </p:spPr>
      </p:pic>
    </p:spTree>
    <p:extLst>
      <p:ext uri="{BB962C8B-B14F-4D97-AF65-F5344CB8AC3E}">
        <p14:creationId xmlns:p14="http://schemas.microsoft.com/office/powerpoint/2010/main" val="87861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8073" y="3284112"/>
            <a:ext cx="6387921" cy="2240923"/>
          </a:xfrm>
        </p:spPr>
        <p:txBody>
          <a:bodyPr>
            <a:noAutofit/>
          </a:bodyPr>
          <a:lstStyle/>
          <a:p>
            <a:r>
              <a:rPr lang="es-AR" sz="6600" dirty="0" smtClean="0"/>
              <a:t/>
            </a:r>
            <a:br>
              <a:rPr lang="es-AR" sz="6600" dirty="0" smtClean="0"/>
            </a:br>
            <a:r>
              <a:rPr lang="es-AR" sz="6600" dirty="0" smtClean="0"/>
              <a:t>1976</a:t>
            </a:r>
            <a:br>
              <a:rPr lang="es-AR" sz="6600" dirty="0" smtClean="0"/>
            </a:br>
            <a:r>
              <a:rPr lang="es-AR" sz="1600" dirty="0" smtClean="0"/>
              <a:t>carencias de fondos públicos</a:t>
            </a:r>
            <a:br>
              <a:rPr lang="es-AR" sz="1600" dirty="0" smtClean="0"/>
            </a:br>
            <a:r>
              <a:rPr lang="es-AR" sz="1600" dirty="0" smtClean="0"/>
              <a:t>endeudamiento</a:t>
            </a:r>
            <a:br>
              <a:rPr lang="es-AR" sz="1600" dirty="0" smtClean="0"/>
            </a:br>
            <a:r>
              <a:rPr lang="es-AR" sz="1600" dirty="0" smtClean="0"/>
              <a:t>emisión de moneda</a:t>
            </a:r>
            <a:br>
              <a:rPr lang="es-AR" sz="1600" dirty="0" smtClean="0"/>
            </a:br>
            <a:r>
              <a:rPr lang="es-AR" sz="1600" dirty="0" smtClean="0"/>
              <a:t>aumento de precios</a:t>
            </a:r>
            <a:br>
              <a:rPr lang="es-AR" sz="1600" dirty="0" smtClean="0"/>
            </a:br>
            <a:r>
              <a:rPr lang="es-AR" sz="1600" dirty="0" smtClean="0"/>
              <a:t>inflación </a:t>
            </a:r>
            <a:br>
              <a:rPr lang="es-AR" sz="1600" dirty="0" smtClean="0"/>
            </a:br>
            <a:r>
              <a:rPr lang="es-AR" sz="1600" dirty="0" smtClean="0"/>
              <a:t/>
            </a:r>
            <a:br>
              <a:rPr lang="es-AR" sz="1600" dirty="0" smtClean="0"/>
            </a:br>
            <a:r>
              <a:rPr lang="es-AR" sz="6600" dirty="0" smtClean="0"/>
              <a:t/>
            </a:r>
            <a:br>
              <a:rPr lang="es-AR" sz="6600" dirty="0" smtClean="0"/>
            </a:br>
            <a:r>
              <a:rPr lang="es-AR" sz="6600" dirty="0" smtClean="0"/>
              <a:t>1990</a:t>
            </a:r>
            <a:br>
              <a:rPr lang="es-AR" sz="6600" dirty="0" smtClean="0"/>
            </a:br>
            <a:r>
              <a:rPr lang="es-AR" sz="1600" dirty="0" smtClean="0"/>
              <a:t>reducción de gastos públicos</a:t>
            </a:r>
            <a:br>
              <a:rPr lang="es-AR" sz="1600" dirty="0" smtClean="0"/>
            </a:br>
            <a:r>
              <a:rPr lang="es-AR" sz="1600" dirty="0" smtClean="0"/>
              <a:t>privatización</a:t>
            </a:r>
            <a:br>
              <a:rPr lang="es-AR" sz="1600" dirty="0" smtClean="0"/>
            </a:br>
            <a:r>
              <a:rPr lang="es-AR" sz="1600" dirty="0" smtClean="0"/>
              <a:t>abandono de obras publicas</a:t>
            </a:r>
            <a:br>
              <a:rPr lang="es-AR" sz="1600" dirty="0" smtClean="0"/>
            </a:br>
            <a:r>
              <a:rPr lang="es-AR" sz="1600" dirty="0" smtClean="0"/>
              <a:t>congelación de empleos estatales</a:t>
            </a:r>
            <a:br>
              <a:rPr lang="es-AR" sz="1600" dirty="0" smtClean="0"/>
            </a:br>
            <a:r>
              <a:rPr lang="es-AR" sz="1600" dirty="0" smtClean="0"/>
              <a:t>reconfiguración de la salud  </a:t>
            </a:r>
            <a:br>
              <a:rPr lang="es-AR" sz="1600" dirty="0" smtClean="0"/>
            </a:br>
            <a:r>
              <a:rPr lang="es-AR" sz="6600" dirty="0" smtClean="0"/>
              <a:t/>
            </a:r>
            <a:br>
              <a:rPr lang="es-AR" sz="6600" dirty="0" smtClean="0"/>
            </a:br>
            <a:r>
              <a:rPr lang="es-AR" sz="6600" dirty="0" smtClean="0"/>
              <a:t/>
            </a:r>
            <a:br>
              <a:rPr lang="es-AR" sz="6600" dirty="0" smtClean="0"/>
            </a:br>
            <a:endParaRPr lang="es-AR" sz="66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156" y="1339184"/>
            <a:ext cx="4158244" cy="3889856"/>
          </a:xfrm>
        </p:spPr>
      </p:pic>
    </p:spTree>
    <p:extLst>
      <p:ext uri="{BB962C8B-B14F-4D97-AF65-F5344CB8AC3E}">
        <p14:creationId xmlns:p14="http://schemas.microsoft.com/office/powerpoint/2010/main" val="3245304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50795" y="2694425"/>
            <a:ext cx="3410240" cy="1507067"/>
          </a:xfrm>
        </p:spPr>
        <p:txBody>
          <a:bodyPr>
            <a:noAutofit/>
          </a:bodyPr>
          <a:lstStyle/>
          <a:p>
            <a:r>
              <a:rPr lang="es-AR" sz="2400" dirty="0" smtClean="0"/>
              <a:t>Deuda externa</a:t>
            </a:r>
            <a:br>
              <a:rPr lang="es-AR" sz="2400" dirty="0" smtClean="0"/>
            </a:br>
            <a:r>
              <a:rPr lang="es-AR" sz="2400" dirty="0" err="1" smtClean="0"/>
              <a:t>Pbi</a:t>
            </a:r>
            <a:r>
              <a:rPr lang="es-AR" sz="2400" dirty="0" smtClean="0"/>
              <a:t/>
            </a:r>
            <a:br>
              <a:rPr lang="es-AR" sz="2400" dirty="0" smtClean="0"/>
            </a:br>
            <a:r>
              <a:rPr lang="es-AR" sz="2400" dirty="0" smtClean="0"/>
              <a:t>FMI</a:t>
            </a:r>
            <a:br>
              <a:rPr lang="es-AR" sz="2400" dirty="0" smtClean="0"/>
            </a:br>
            <a:r>
              <a:rPr lang="es-AR" sz="2400" dirty="0" smtClean="0"/>
              <a:t>reducción de gastos en salud</a:t>
            </a:r>
            <a:br>
              <a:rPr lang="es-AR" sz="2400" dirty="0" smtClean="0"/>
            </a:br>
            <a:endParaRPr lang="es-AR" sz="5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721217"/>
            <a:ext cx="4518853" cy="5273181"/>
          </a:xfrm>
        </p:spPr>
      </p:pic>
    </p:spTree>
    <p:extLst>
      <p:ext uri="{BB962C8B-B14F-4D97-AF65-F5344CB8AC3E}">
        <p14:creationId xmlns:p14="http://schemas.microsoft.com/office/powerpoint/2010/main" val="920221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7850" y="366093"/>
            <a:ext cx="8534400" cy="1507067"/>
          </a:xfrm>
        </p:spPr>
        <p:txBody>
          <a:bodyPr>
            <a:normAutofit/>
          </a:bodyPr>
          <a:lstStyle/>
          <a:p>
            <a:r>
              <a:rPr lang="es-AR" sz="1600" b="1" u="sng" dirty="0" smtClean="0">
                <a:solidFill>
                  <a:schemeClr val="bg1"/>
                </a:solidFill>
              </a:rPr>
              <a:t>Modelo de hospital de cuidados progresivos</a:t>
            </a:r>
            <a:endParaRPr lang="es-AR" sz="1600" b="1" u="sng" dirty="0">
              <a:solidFill>
                <a:schemeClr val="bg1"/>
              </a:solidFill>
            </a:endParaRPr>
          </a:p>
        </p:txBody>
      </p:sp>
      <p:sp>
        <p:nvSpPr>
          <p:cNvPr id="3" name="Marcador de contenido 2"/>
          <p:cNvSpPr>
            <a:spLocks noGrp="1"/>
          </p:cNvSpPr>
          <p:nvPr>
            <p:ph idx="1"/>
          </p:nvPr>
        </p:nvSpPr>
        <p:spPr>
          <a:xfrm>
            <a:off x="684212" y="1532586"/>
            <a:ext cx="10700713" cy="4778062"/>
          </a:xfrm>
        </p:spPr>
        <p:txBody>
          <a:bodyPr>
            <a:normAutofit fontScale="92500"/>
          </a:bodyPr>
          <a:lstStyle/>
          <a:p>
            <a:r>
              <a:rPr lang="es-AR" sz="3200" dirty="0" smtClean="0">
                <a:solidFill>
                  <a:schemeClr val="tx1"/>
                </a:solidFill>
              </a:rPr>
              <a:t>La organización Panamericana </a:t>
            </a:r>
            <a:r>
              <a:rPr lang="es-AR" sz="3200" dirty="0">
                <a:solidFill>
                  <a:schemeClr val="tx1"/>
                </a:solidFill>
              </a:rPr>
              <a:t>de la Salud (OPS) en 1973 adoptó la siguiente definición: “el Cuidado Progresivo de Pacientes es la concepción mediante la cual se organizan los servicios según las necesidades de atención del mismo, de tal forma que el enfermo reciba los cuidados en el grado que los requiera, en el momento más oportuno, en el sitio o área </a:t>
            </a:r>
            <a:r>
              <a:rPr lang="es-AR" sz="3200" dirty="0" smtClean="0">
                <a:solidFill>
                  <a:schemeClr val="tx1"/>
                </a:solidFill>
              </a:rPr>
              <a:t>del </a:t>
            </a:r>
            <a:r>
              <a:rPr lang="es-AR" sz="3200" dirty="0">
                <a:solidFill>
                  <a:schemeClr val="tx1"/>
                </a:solidFill>
              </a:rPr>
              <a:t>hospital más apropiado a su estado clínico, independientemente de la especialidad por la que </a:t>
            </a:r>
            <a:r>
              <a:rPr lang="es-AR" sz="3200" dirty="0" smtClean="0">
                <a:solidFill>
                  <a:schemeClr val="tx1"/>
                </a:solidFill>
              </a:rPr>
              <a:t>recurre”.</a:t>
            </a:r>
            <a:endParaRPr lang="es-AR" sz="3200" dirty="0">
              <a:solidFill>
                <a:schemeClr val="tx1"/>
              </a:solidFill>
            </a:endParaRPr>
          </a:p>
        </p:txBody>
      </p:sp>
    </p:spTree>
    <p:extLst>
      <p:ext uri="{BB962C8B-B14F-4D97-AF65-F5344CB8AC3E}">
        <p14:creationId xmlns:p14="http://schemas.microsoft.com/office/powerpoint/2010/main" val="2086344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664</TotalTime>
  <Words>516</Words>
  <Application>Microsoft Office PowerPoint</Application>
  <PresentationFormat>Panorámica</PresentationFormat>
  <Paragraphs>139</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Century Gothic</vt:lpstr>
      <vt:lpstr>Wingdings 3</vt:lpstr>
      <vt:lpstr>Sector</vt:lpstr>
      <vt:lpstr>Presentación de PowerPoint</vt:lpstr>
      <vt:lpstr>Presentación de PowerPoint</vt:lpstr>
      <vt:lpstr>Presentación de PowerPoint</vt:lpstr>
      <vt:lpstr>1970 Agotamiento  recursos servicios sociales</vt:lpstr>
      <vt:lpstr>Nuevo modelo Liberalismo    estado neoliberal </vt:lpstr>
      <vt:lpstr>Presentación de PowerPoint</vt:lpstr>
      <vt:lpstr> 1976 carencias de fondos públicos endeudamiento emisión de moneda aumento de precios inflación    1990 reducción de gastos públicos privatización abandono de obras publicas congelación de empleos estatales reconfiguración de la salud     </vt:lpstr>
      <vt:lpstr>Deuda externa Pbi FMI reducción de gastos en salud </vt:lpstr>
      <vt:lpstr>Modelo de hospital de cuidados progresivos</vt:lpstr>
      <vt:lpstr>Antecedente histórico</vt:lpstr>
      <vt:lpstr>Presentación de PowerPoint</vt:lpstr>
      <vt:lpstr>proyecto</vt:lpstr>
      <vt:lpstr>Presentación de PowerPoint</vt:lpstr>
      <vt:lpstr>Presentación de PowerPoint</vt:lpstr>
      <vt:lpstr>Presentación de PowerPoint</vt:lpstr>
      <vt:lpstr>Presentación de PowerPoint</vt:lpstr>
      <vt:lpstr>Presentación de PowerPoint</vt:lpstr>
      <vt:lpstr>                              Información                           ESCASA LOS EFECTORES DESCONOCEN EL   MODELO  </vt:lpstr>
      <vt:lpstr>Hospital tradicional leyes acordes CUIDADOS PROGRESIVOS? </vt:lpstr>
      <vt:lpstr>PROBLEMAS DE ORGANIZACION Giro cama  Calidad de atención ahorro de recursos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64</cp:revision>
  <dcterms:created xsi:type="dcterms:W3CDTF">2018-07-09T20:34:33Z</dcterms:created>
  <dcterms:modified xsi:type="dcterms:W3CDTF">2022-10-23T23:17:50Z</dcterms:modified>
</cp:coreProperties>
</file>