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5143500" cy="91440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3B9"/>
    <a:srgbClr val="F5F5F5"/>
    <a:srgbClr val="FDFDFD"/>
    <a:srgbClr val="656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660"/>
  </p:normalViewPr>
  <p:slideViewPr>
    <p:cSldViewPr>
      <p:cViewPr>
        <p:scale>
          <a:sx n="75" d="100"/>
          <a:sy n="75" d="100"/>
        </p:scale>
        <p:origin x="-2328" y="125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0AAB4-4BE9-4AD1-B79D-406A53E0B3C9}" type="datetimeFigureOut">
              <a:rPr lang="es-ES_tradnl" smtClean="0"/>
              <a:t>24/10/2022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1D238-3346-4857-A100-0059BFAE055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725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1D238-3346-4857-A100-0059BFAE055F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62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5764" y="2840569"/>
            <a:ext cx="4371975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760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570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366186"/>
            <a:ext cx="1157288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366186"/>
            <a:ext cx="3386138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244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074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302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6302" y="3875620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323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6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14613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776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596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647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68CE-A6DB-4228-AD10-28B3695E3060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6D4C-E0B0-4F82-8668-6D902618E0A7}" type="slidenum">
              <a:rPr lang="es-AR" smtClean="0"/>
              <a:t>‹Nº›</a:t>
            </a:fld>
            <a:endParaRPr lang="es-AR"/>
          </a:p>
        </p:txBody>
      </p:sp>
      <p:sp>
        <p:nvSpPr>
          <p:cNvPr id="5" name="4 Rectángulo"/>
          <p:cNvSpPr/>
          <p:nvPr userDrawn="1"/>
        </p:nvSpPr>
        <p:spPr>
          <a:xfrm>
            <a:off x="-1" y="1066800"/>
            <a:ext cx="5143501" cy="74656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4" y="8521701"/>
            <a:ext cx="51577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4" y="251520"/>
            <a:ext cx="5157788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20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10967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7175" y="1913469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110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55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7175" y="8475136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57364" y="8475136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686175" y="8475136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6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12" Type="http://schemas.openxmlformats.org/officeDocument/2006/relationships/image" Target="../media/image8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8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209922" y="467545"/>
            <a:ext cx="489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200" smtClean="0"/>
              <a:t>007</a:t>
            </a:r>
            <a:endParaRPr lang="es-AR" sz="1200"/>
          </a:p>
        </p:txBody>
      </p:sp>
      <p:sp>
        <p:nvSpPr>
          <p:cNvPr id="47" name="Freeform 3"/>
          <p:cNvSpPr/>
          <p:nvPr/>
        </p:nvSpPr>
        <p:spPr>
          <a:xfrm>
            <a:off x="-4482" y="1270251"/>
            <a:ext cx="5147982" cy="6754431"/>
          </a:xfrm>
          <a:custGeom>
            <a:avLst/>
            <a:gdLst/>
            <a:ahLst/>
            <a:cxnLst/>
            <a:rect l="l" t="t" r="r" b="b"/>
            <a:pathLst>
              <a:path w="2709333" h="3825202">
                <a:moveTo>
                  <a:pt x="0" y="0"/>
                </a:moveTo>
                <a:lnTo>
                  <a:pt x="2709333" y="0"/>
                </a:lnTo>
                <a:lnTo>
                  <a:pt x="2709333" y="3825202"/>
                </a:lnTo>
                <a:lnTo>
                  <a:pt x="0" y="3825202"/>
                </a:lnTo>
                <a:close/>
              </a:path>
            </a:pathLst>
          </a:custGeom>
          <a:solidFill>
            <a:srgbClr val="D9D9D9"/>
          </a:solidFill>
        </p:spPr>
        <p:txBody>
          <a:bodyPr/>
          <a:lstStyle/>
          <a:p>
            <a:endParaRPr lang="es-ES_tradnl"/>
          </a:p>
        </p:txBody>
      </p:sp>
      <p:sp>
        <p:nvSpPr>
          <p:cNvPr id="48" name="TextBox 4"/>
          <p:cNvSpPr txBox="1"/>
          <p:nvPr/>
        </p:nvSpPr>
        <p:spPr>
          <a:xfrm>
            <a:off x="6004375" y="-237559"/>
            <a:ext cx="1435219" cy="1468857"/>
          </a:xfrm>
          <a:prstGeom prst="rect">
            <a:avLst/>
          </a:prstGeom>
        </p:spPr>
        <p:txBody>
          <a:bodyPr lIns="16073" tIns="16073" rIns="16073" bIns="16073" rtlCol="0" anchor="ctr"/>
          <a:lstStyle>
            <a:defPPr>
              <a:defRPr lang="en-US"/>
            </a:defPPr>
            <a:lvl1pPr marL="0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0002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0005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30007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0009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50012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0014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0016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0019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924"/>
              </a:lnSpc>
            </a:pPr>
            <a:endParaRPr sz="137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4"/>
              </a:ext>
            </a:extLst>
          </a:blip>
          <a:srcRect t="29277" b="29277"/>
          <a:stretch>
            <a:fillRect/>
          </a:stretch>
        </p:blipFill>
        <p:spPr>
          <a:xfrm>
            <a:off x="-11947" y="1051524"/>
            <a:ext cx="5155448" cy="496140"/>
          </a:xfrm>
          <a:prstGeom prst="rect">
            <a:avLst/>
          </a:prstGeom>
        </p:spPr>
      </p:pic>
      <p:pic>
        <p:nvPicPr>
          <p:cNvPr id="18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6"/>
              </a:ext>
            </a:extLst>
          </a:blip>
          <a:srcRect t="48958" b="48958"/>
          <a:stretch>
            <a:fillRect/>
          </a:stretch>
        </p:blipFill>
        <p:spPr>
          <a:xfrm>
            <a:off x="0" y="1584715"/>
            <a:ext cx="5181899" cy="107954"/>
          </a:xfrm>
          <a:prstGeom prst="rect">
            <a:avLst/>
          </a:prstGeom>
        </p:spPr>
      </p:pic>
      <p:grpSp>
        <p:nvGrpSpPr>
          <p:cNvPr id="25" name="Group 17"/>
          <p:cNvGrpSpPr/>
          <p:nvPr/>
        </p:nvGrpSpPr>
        <p:grpSpPr>
          <a:xfrm>
            <a:off x="-20538" y="4522542"/>
            <a:ext cx="5202437" cy="2945632"/>
            <a:chOff x="0" y="-19050"/>
            <a:chExt cx="2709333" cy="861219"/>
          </a:xfrm>
        </p:grpSpPr>
        <p:sp>
          <p:nvSpPr>
            <p:cNvPr id="42" name="Freeform 18"/>
            <p:cNvSpPr/>
            <p:nvPr/>
          </p:nvSpPr>
          <p:spPr>
            <a:xfrm>
              <a:off x="0" y="0"/>
              <a:ext cx="2709333" cy="842169"/>
            </a:xfrm>
            <a:custGeom>
              <a:avLst/>
              <a:gdLst/>
              <a:ahLst/>
              <a:cxnLst/>
              <a:rect l="l" t="t" r="r" b="b"/>
              <a:pathLst>
                <a:path w="2709333" h="842169">
                  <a:moveTo>
                    <a:pt x="0" y="0"/>
                  </a:moveTo>
                  <a:lnTo>
                    <a:pt x="2709333" y="0"/>
                  </a:lnTo>
                  <a:lnTo>
                    <a:pt x="2709333" y="842169"/>
                  </a:lnTo>
                  <a:lnTo>
                    <a:pt x="0" y="842169"/>
                  </a:lnTo>
                  <a:close/>
                </a:path>
              </a:pathLst>
            </a:custGeom>
            <a:solidFill>
              <a:srgbClr val="827876"/>
            </a:solidFill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3" name="TextBox 1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16073" tIns="16073" rIns="16073" bIns="16073" rtlCol="0" anchor="ctr"/>
            <a:lstStyle>
              <a:defPPr>
                <a:defRPr lang="en-US"/>
              </a:defPPr>
              <a:lvl1pPr marL="0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0002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0005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30007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40009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50012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60014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70016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80019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924"/>
                </a:lnSpc>
              </a:pPr>
              <a:endParaRPr sz="137" dirty="0"/>
            </a:p>
          </p:txBody>
        </p:sp>
      </p:grpSp>
      <p:sp>
        <p:nvSpPr>
          <p:cNvPr id="26" name="Freeform 21"/>
          <p:cNvSpPr/>
          <p:nvPr/>
        </p:nvSpPr>
        <p:spPr>
          <a:xfrm>
            <a:off x="-20537" y="8024682"/>
            <a:ext cx="5184576" cy="496803"/>
          </a:xfrm>
          <a:custGeom>
            <a:avLst/>
            <a:gdLst/>
            <a:ahLst/>
            <a:cxnLst/>
            <a:rect l="l" t="t" r="r" b="b"/>
            <a:pathLst>
              <a:path w="2045540" h="296178">
                <a:moveTo>
                  <a:pt x="0" y="0"/>
                </a:moveTo>
                <a:lnTo>
                  <a:pt x="2045540" y="0"/>
                </a:lnTo>
                <a:lnTo>
                  <a:pt x="2045540" y="296178"/>
                </a:lnTo>
                <a:lnTo>
                  <a:pt x="0" y="296178"/>
                </a:lnTo>
                <a:close/>
              </a:path>
            </a:pathLst>
          </a:custGeom>
          <a:solidFill>
            <a:srgbClr val="827876"/>
          </a:solidFill>
          <a:ln>
            <a:solidFill>
              <a:srgbClr val="827876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40" name="Freeform 26"/>
          <p:cNvSpPr/>
          <p:nvPr/>
        </p:nvSpPr>
        <p:spPr>
          <a:xfrm>
            <a:off x="0" y="1775557"/>
            <a:ext cx="5110559" cy="906069"/>
          </a:xfrm>
          <a:custGeom>
            <a:avLst/>
            <a:gdLst/>
            <a:ahLst/>
            <a:cxnLst/>
            <a:rect l="l" t="t" r="r" b="b"/>
            <a:pathLst>
              <a:path w="2696740" h="513130">
                <a:moveTo>
                  <a:pt x="0" y="0"/>
                </a:moveTo>
                <a:lnTo>
                  <a:pt x="2493540" y="0"/>
                </a:lnTo>
                <a:lnTo>
                  <a:pt x="2696740" y="256565"/>
                </a:lnTo>
                <a:lnTo>
                  <a:pt x="2493540" y="513130"/>
                </a:lnTo>
                <a:lnTo>
                  <a:pt x="0" y="513130"/>
                </a:lnTo>
                <a:lnTo>
                  <a:pt x="203200" y="256565"/>
                </a:lnTo>
                <a:lnTo>
                  <a:pt x="0" y="0"/>
                </a:lnTo>
                <a:close/>
              </a:path>
            </a:pathLst>
          </a:custGeom>
          <a:solidFill>
            <a:srgbClr val="2D6B92"/>
          </a:solidFill>
        </p:spPr>
        <p:txBody>
          <a:bodyPr/>
          <a:lstStyle/>
          <a:p>
            <a:endParaRPr lang="es-ES_tradnl"/>
          </a:p>
        </p:txBody>
      </p:sp>
      <p:sp>
        <p:nvSpPr>
          <p:cNvPr id="39" name="Freeform 29"/>
          <p:cNvSpPr/>
          <p:nvPr/>
        </p:nvSpPr>
        <p:spPr>
          <a:xfrm>
            <a:off x="3029169" y="2339752"/>
            <a:ext cx="2081390" cy="2081381"/>
          </a:xfrm>
          <a:custGeom>
            <a:avLst/>
            <a:gdLst/>
            <a:ahLst/>
            <a:cxn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7"/>
            <a:stretch>
              <a:fillRect l="-40140" r="-40140"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4" name="3 Grupo"/>
          <p:cNvGrpSpPr/>
          <p:nvPr/>
        </p:nvGrpSpPr>
        <p:grpSpPr>
          <a:xfrm>
            <a:off x="296690" y="2749104"/>
            <a:ext cx="4723332" cy="2038920"/>
            <a:chOff x="5853637" y="2515366"/>
            <a:chExt cx="4723332" cy="2038920"/>
          </a:xfrm>
        </p:grpSpPr>
        <p:pic>
          <p:nvPicPr>
            <p:cNvPr id="20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xmlns:lc="http://schemas.openxmlformats.org/drawingml/2006/lockedCanvas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5888273" y="2759159"/>
              <a:ext cx="125587" cy="182251"/>
            </a:xfrm>
            <a:prstGeom prst="rect">
              <a:avLst/>
            </a:prstGeom>
          </p:spPr>
        </p:pic>
        <p:pic>
          <p:nvPicPr>
            <p:cNvPr id="21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xmlns:lc="http://schemas.openxmlformats.org/drawingml/2006/lockedCanvas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5888272" y="2968532"/>
              <a:ext cx="169249" cy="165248"/>
            </a:xfrm>
            <a:prstGeom prst="rect">
              <a:avLst/>
            </a:prstGeom>
          </p:spPr>
        </p:pic>
        <p:pic>
          <p:nvPicPr>
            <p:cNvPr id="22" name="Picture 1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xmlns:lc="http://schemas.openxmlformats.org/drawingml/2006/lockedCanvas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5853637" y="3230221"/>
              <a:ext cx="238520" cy="101046"/>
            </a:xfrm>
            <a:prstGeom prst="rect">
              <a:avLst/>
            </a:prstGeom>
          </p:spPr>
        </p:pic>
        <p:pic>
          <p:nvPicPr>
            <p:cNvPr id="23" name="Picture 1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xmlns:lc="http://schemas.openxmlformats.org/drawingml/2006/lockedCanvas" r:embed="rId15"/>
                </a:ext>
              </a:extLst>
            </a:blip>
            <a:srcRect/>
            <a:stretch>
              <a:fillRect/>
            </a:stretch>
          </p:blipFill>
          <p:spPr>
            <a:xfrm>
              <a:off x="5903139" y="3962076"/>
              <a:ext cx="163966" cy="209237"/>
            </a:xfrm>
            <a:prstGeom prst="rect">
              <a:avLst/>
            </a:prstGeom>
          </p:spPr>
        </p:pic>
        <p:grpSp>
          <p:nvGrpSpPr>
            <p:cNvPr id="24" name="Group 14"/>
            <p:cNvGrpSpPr/>
            <p:nvPr/>
          </p:nvGrpSpPr>
          <p:grpSpPr>
            <a:xfrm>
              <a:off x="5960677" y="2515366"/>
              <a:ext cx="4616292" cy="1283907"/>
              <a:chOff x="-246586" y="-2352083"/>
              <a:chExt cx="19453017" cy="3649592"/>
            </a:xfrm>
          </p:grpSpPr>
          <p:sp>
            <p:nvSpPr>
              <p:cNvPr id="44" name="TextBox 15"/>
              <p:cNvSpPr txBox="1"/>
              <p:nvPr/>
            </p:nvSpPr>
            <p:spPr>
              <a:xfrm>
                <a:off x="-246586" y="-2352083"/>
                <a:ext cx="19206431" cy="47389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0002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0005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30007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40009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50012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660014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770016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880019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348"/>
                  </a:lnSpc>
                </a:pPr>
                <a:r>
                  <a:rPr lang="en-US" sz="1087" spc="54" dirty="0">
                    <a:solidFill>
                      <a:srgbClr val="2A3648"/>
                    </a:solidFill>
                    <a:latin typeface="Arial" pitchFamily="34" charset="0"/>
                    <a:cs typeface="Arial" pitchFamily="34" charset="0"/>
                  </a:rPr>
                  <a:t>INTRODUCCIÓN: </a:t>
                </a:r>
              </a:p>
            </p:txBody>
          </p:sp>
          <p:sp>
            <p:nvSpPr>
              <p:cNvPr id="45" name="TextBox 16"/>
              <p:cNvSpPr txBox="1"/>
              <p:nvPr/>
            </p:nvSpPr>
            <p:spPr>
              <a:xfrm>
                <a:off x="0" y="969431"/>
                <a:ext cx="19206431" cy="3280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0002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0005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30007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40009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50012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660014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770016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880019" algn="l" defTabSz="220005" rtl="0" eaLnBrk="1" latinLnBrk="0" hangingPunct="1">
                  <a:defRPr sz="4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924"/>
                  </a:lnSpc>
                </a:pPr>
                <a:endParaRPr sz="137" dirty="0"/>
              </a:p>
            </p:txBody>
          </p:sp>
        </p:grpSp>
        <p:pic>
          <p:nvPicPr>
            <p:cNvPr id="27" name="Picture 2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xmlns:lc="http://schemas.openxmlformats.org/drawingml/2006/lockedCanvas" r:embed="rId17"/>
                </a:ext>
              </a:extLst>
            </a:blip>
            <a:srcRect/>
            <a:stretch>
              <a:fillRect/>
            </a:stretch>
          </p:blipFill>
          <p:spPr>
            <a:xfrm>
              <a:off x="5903139" y="3660578"/>
              <a:ext cx="139516" cy="138755"/>
            </a:xfrm>
            <a:prstGeom prst="rect">
              <a:avLst/>
            </a:prstGeom>
          </p:spPr>
        </p:pic>
        <p:sp>
          <p:nvSpPr>
            <p:cNvPr id="30" name="TextBox 30"/>
            <p:cNvSpPr txBox="1"/>
            <p:nvPr/>
          </p:nvSpPr>
          <p:spPr>
            <a:xfrm>
              <a:off x="6154969" y="2746099"/>
              <a:ext cx="2578988" cy="18081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0002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0005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30007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40009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50012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660014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70016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80019" algn="l" defTabSz="220005" rtl="0" eaLnBrk="1" latinLnBrk="0" hangingPunct="1">
                <a:defRPr sz="4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06"/>
                </a:lnSpc>
              </a:pPr>
              <a:r>
                <a:rPr lang="en-US" sz="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Paciente femenina </a:t>
              </a:r>
            </a:p>
            <a:p>
              <a:pPr>
                <a:lnSpc>
                  <a:spcPts val="906"/>
                </a:lnSpc>
              </a:pPr>
              <a:endPara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ts val="906"/>
                </a:lnSpc>
              </a:pPr>
              <a:r>
                <a:rPr lang="en-US" sz="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36 años  de edad</a:t>
              </a:r>
            </a:p>
            <a:p>
              <a:pPr>
                <a:lnSpc>
                  <a:spcPts val="906"/>
                </a:lnSpc>
              </a:pPr>
              <a:endPara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ts val="906"/>
                </a:lnSpc>
              </a:pPr>
              <a:r>
                <a:rPr lang="en-US" sz="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Antecedentes: </a:t>
              </a:r>
              <a:r>
                <a:rPr lang="en-US" sz="800" i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hipertensión </a:t>
              </a:r>
              <a:r>
                <a:rPr lang="en-US" sz="800" i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arterial, hipotiroidismo. Síndrome </a:t>
              </a:r>
              <a:r>
                <a:rPr lang="en-US" sz="800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Nefrótico </a:t>
              </a:r>
              <a:r>
                <a:rPr lang="en-US" sz="800" i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800" i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Glomerulonefritis Membranosa</a:t>
              </a:r>
              <a:r>
                <a:rPr lang="en-US" sz="800" i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) </a:t>
              </a:r>
              <a:r>
                <a:rPr lang="en-US" sz="800" i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LES </a:t>
              </a:r>
              <a:r>
                <a:rPr lang="en-US" sz="800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(FAN Y anti-Ro, positivos) </a:t>
              </a:r>
            </a:p>
            <a:p>
              <a:pPr>
                <a:lnSpc>
                  <a:spcPts val="906"/>
                </a:lnSpc>
              </a:pPr>
              <a:endParaRPr lang="en-US" sz="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ts val="873"/>
                </a:lnSpc>
              </a:pPr>
              <a:r>
                <a:rPr lang="en-US" sz="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Tratamiento inmunomodulador: </a:t>
              </a:r>
            </a:p>
            <a:p>
              <a:pPr>
                <a:lnSpc>
                  <a:spcPts val="873"/>
                </a:lnSpc>
              </a:pPr>
              <a:r>
                <a:rPr lang="en-US" sz="800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ciclofosfamida, corticoides e hidroxicloroquina hasta 2020.</a:t>
              </a:r>
            </a:p>
            <a:p>
              <a:pPr>
                <a:lnSpc>
                  <a:spcPts val="873"/>
                </a:lnSpc>
              </a:pPr>
              <a:endPara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ts val="873"/>
                </a:lnSpc>
              </a:pPr>
              <a:r>
                <a:rPr lang="en-US" sz="8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Motivo de ingreso: </a:t>
              </a:r>
              <a:r>
                <a:rPr lang="en-US" sz="800" i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Abdomen Agudo Ginecológico. </a:t>
              </a:r>
            </a:p>
            <a:p>
              <a:pPr>
                <a:lnSpc>
                  <a:spcPts val="841"/>
                </a:lnSpc>
              </a:pPr>
              <a:endParaRPr lang="en-US" sz="624" dirty="0">
                <a:solidFill>
                  <a:srgbClr val="000000"/>
                </a:solidFill>
                <a:latin typeface="Open Sans Light Italics"/>
              </a:endParaRPr>
            </a:p>
            <a:p>
              <a:pPr algn="ctr">
                <a:lnSpc>
                  <a:spcPts val="1617"/>
                </a:lnSpc>
              </a:pPr>
              <a:endParaRPr lang="en-US" sz="624" dirty="0">
                <a:solidFill>
                  <a:srgbClr val="000000"/>
                </a:solidFill>
                <a:latin typeface="Open Sans Light Italics"/>
              </a:endParaRPr>
            </a:p>
          </p:txBody>
        </p:sp>
      </p:grpSp>
      <p:sp>
        <p:nvSpPr>
          <p:cNvPr id="37" name="TextBox 32"/>
          <p:cNvSpPr txBox="1"/>
          <p:nvPr/>
        </p:nvSpPr>
        <p:spPr>
          <a:xfrm>
            <a:off x="209922" y="1111646"/>
            <a:ext cx="4706930" cy="436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0002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0005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30007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0009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50012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0014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0016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0019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398"/>
              </a:lnSpc>
            </a:pPr>
            <a:r>
              <a:rPr lang="en-US" sz="2741" spc="30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41" spc="301" dirty="0">
                <a:solidFill>
                  <a:srgbClr val="CAC0B9"/>
                </a:solidFill>
                <a:latin typeface="Arial" pitchFamily="34" charset="0"/>
                <a:cs typeface="Arial" pitchFamily="34" charset="0"/>
              </a:rPr>
              <a:t>NEFRITIS LÚPICA</a:t>
            </a:r>
            <a:r>
              <a:rPr lang="en-US" sz="2741" spc="30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2" name="TextBox 34"/>
          <p:cNvSpPr txBox="1"/>
          <p:nvPr/>
        </p:nvSpPr>
        <p:spPr>
          <a:xfrm>
            <a:off x="1563638" y="8099375"/>
            <a:ext cx="3461712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0002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0005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30007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0009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50012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0014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0016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0019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065"/>
              </a:lnSpc>
              <a:spcBef>
                <a:spcPct val="0"/>
              </a:spcBef>
            </a:pPr>
            <a:r>
              <a:rPr lang="en-US" sz="1000" dirty="0">
                <a:solidFill>
                  <a:srgbClr val="D9D9D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Dra Riverti Cintia</a:t>
            </a:r>
          </a:p>
          <a:p>
            <a:pPr algn="r">
              <a:lnSpc>
                <a:spcPts val="1065"/>
              </a:lnSpc>
              <a:spcBef>
                <a:spcPct val="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Dra Goberna Lucía Natalia</a:t>
            </a:r>
          </a:p>
          <a:p>
            <a:pPr algn="r">
              <a:lnSpc>
                <a:spcPts val="1109"/>
              </a:lnSpc>
              <a:spcBef>
                <a:spcPct val="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 Dra Carranza María </a:t>
            </a:r>
            <a:r>
              <a:rPr lang="en-US" sz="1000">
                <a:latin typeface="Arial" pitchFamily="34" charset="0"/>
                <a:cs typeface="Arial" pitchFamily="34" charset="0"/>
              </a:rPr>
              <a:t>Belén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5"/>
          <p:cNvSpPr txBox="1"/>
          <p:nvPr/>
        </p:nvSpPr>
        <p:spPr>
          <a:xfrm>
            <a:off x="216545" y="4637906"/>
            <a:ext cx="4731469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0002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0005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30007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0009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50012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0014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0016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0019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352" lvl="1" indent="-72176" algn="just">
              <a:lnSpc>
                <a:spcPct val="150000"/>
              </a:lnSpc>
              <a:buFont typeface="Arial"/>
              <a:buChar char="•"/>
            </a:pPr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Se realiza laparotomía exploradora por quiste hemorrágico. </a:t>
            </a:r>
          </a:p>
          <a:p>
            <a:pPr marL="144352" lvl="1" indent="-72176" algn="just">
              <a:lnSpc>
                <a:spcPct val="150000"/>
              </a:lnSpc>
              <a:buFont typeface="Arial"/>
              <a:buChar char="•"/>
            </a:pPr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Ingresa a UTI en el postoperatorio inmediato, en ARM, con parámetros de inestabilidad hemodinámica, y falla renal, anúrica y tendencia a la hipotensión arterial. </a:t>
            </a:r>
          </a:p>
          <a:p>
            <a:pPr marL="144352" lvl="1" indent="-72176" algn="just">
              <a:lnSpc>
                <a:spcPct val="150000"/>
              </a:lnSpc>
              <a:buFont typeface="Arial"/>
              <a:buChar char="•"/>
            </a:pPr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Inicia Diálisis. </a:t>
            </a:r>
          </a:p>
          <a:p>
            <a:pPr marL="144352" lvl="1" indent="-72176" algn="just">
              <a:lnSpc>
                <a:spcPct val="150000"/>
              </a:lnSpc>
              <a:buFont typeface="Arial"/>
              <a:buChar char="•"/>
            </a:pPr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Intercurre con infección asociada a catéter con aislamiento de KPC MBL BLEE realizando tratamiento antibiótico dirigido. </a:t>
            </a:r>
          </a:p>
          <a:p>
            <a:pPr marL="144352" lvl="1" indent="-72176" algn="just">
              <a:lnSpc>
                <a:spcPct val="150000"/>
              </a:lnSpc>
              <a:buFont typeface="Arial"/>
              <a:buChar char="•"/>
            </a:pPr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Perfil Inmunológico: Anticuerpos Anti-membrana Basal Glomerular +, interpretándose como Biomarcador de Nefritis Lúpica. </a:t>
            </a:r>
          </a:p>
          <a:p>
            <a:pPr marL="144352" lvl="1" indent="-72176" algn="just">
              <a:lnSpc>
                <a:spcPct val="150000"/>
              </a:lnSpc>
              <a:buFont typeface="Arial"/>
              <a:buChar char="•"/>
            </a:pPr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Interconsulta con Nefrología y Reumatología: se decide reiniciar terapia inmunomoduladora con metilprednisolona, ciclofosfamida e hidroxicloroquina.</a:t>
            </a:r>
          </a:p>
          <a:p>
            <a:pPr marL="144352" lvl="1" indent="-72176" algn="just">
              <a:lnSpc>
                <a:spcPct val="150000"/>
              </a:lnSpc>
              <a:buFont typeface="Arial"/>
              <a:buChar char="•"/>
            </a:pPr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Intercurre con sepsis asociada a catéter con aislamiento de mismo germen, pasa a UTI requerimiento de IOT/ARM y vasoactivos. Cumple tratamiento antibiótico dirigido.</a:t>
            </a:r>
          </a:p>
          <a:p>
            <a:pPr marL="144352" lvl="1" indent="-72176" algn="just">
              <a:lnSpc>
                <a:spcPct val="150000"/>
              </a:lnSpc>
              <a:buFont typeface="Arial"/>
              <a:buChar char="•"/>
            </a:pPr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Se descarta foco endocárdico.</a:t>
            </a:r>
          </a:p>
          <a:p>
            <a:pPr marL="144352" lvl="1" indent="-72176" algn="just">
              <a:lnSpc>
                <a:spcPct val="150000"/>
              </a:lnSpc>
              <a:buFont typeface="Arial"/>
              <a:buChar char="•"/>
            </a:pPr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Externada para seguimiento ambulatorio: Consultorios Externos de Nefrología y Reumatología, en Diálisis Trisemanal.</a:t>
            </a:r>
            <a:r>
              <a:rPr lang="en-US" sz="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ts val="982"/>
              </a:lnSpc>
            </a:pPr>
            <a:endParaRPr lang="en-US" sz="669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ts val="2232"/>
              </a:lnSpc>
            </a:pPr>
            <a:r>
              <a:rPr lang="en-US" sz="1594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lnSpc>
                <a:spcPts val="2232"/>
              </a:lnSpc>
            </a:pPr>
            <a:endParaRPr lang="en-US" sz="1594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6"/>
          <p:cNvSpPr txBox="1"/>
          <p:nvPr/>
        </p:nvSpPr>
        <p:spPr>
          <a:xfrm>
            <a:off x="361708" y="7558831"/>
            <a:ext cx="3708156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0002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0005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30007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0009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50012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0014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0016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0019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</a:pPr>
            <a:r>
              <a:rPr lang="en-US" sz="1076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Conclusiones: </a:t>
            </a:r>
          </a:p>
          <a:p>
            <a:pPr>
              <a:lnSpc>
                <a:spcPts val="886"/>
              </a:lnSpc>
            </a:pPr>
            <a:r>
              <a:rPr lang="en-US" sz="7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Concluimos en la importancia del seguimiento periódico de los pacientes con LES, teniendo en cuenta la severidad de la progresión de la enfermedad renal y sus </a:t>
            </a:r>
            <a:r>
              <a:rPr lang="en-US" sz="700" i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consecuencias</a:t>
            </a:r>
            <a:r>
              <a:rPr lang="en-US" sz="700" i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700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7"/>
          <p:cNvSpPr txBox="1"/>
          <p:nvPr/>
        </p:nvSpPr>
        <p:spPr>
          <a:xfrm>
            <a:off x="541850" y="1946349"/>
            <a:ext cx="3883799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0002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0005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30007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0009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50012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60014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0016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0019" algn="l" defTabSz="220005" rtl="0" eaLnBrk="1" latinLnBrk="0" hangingPunct="1">
              <a:defRPr sz="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96"/>
              </a:lnSpc>
            </a:pPr>
            <a:r>
              <a:rPr lang="en-US" sz="854" dirty="0">
                <a:solidFill>
                  <a:srgbClr val="D9D9D9"/>
                </a:solidFill>
                <a:latin typeface="Arial" pitchFamily="34" charset="0"/>
                <a:cs typeface="Arial" pitchFamily="34" charset="0"/>
              </a:rPr>
              <a:t>La Nefritis Lúpica es una enfermedad compleja, multifactorial con un importante componente genético y mecanismos autoinmunes inflamatorios capaces de generar lesión aguda y daño permanente.</a:t>
            </a:r>
          </a:p>
        </p:txBody>
      </p:sp>
    </p:spTree>
    <p:extLst>
      <p:ext uri="{BB962C8B-B14F-4D97-AF65-F5344CB8AC3E}">
        <p14:creationId xmlns:p14="http://schemas.microsoft.com/office/powerpoint/2010/main" val="14620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</TotalTime>
  <Words>263</Words>
  <Application>Microsoft Office PowerPoint</Application>
  <PresentationFormat>Presentación en pantalla (16:9)</PresentationFormat>
  <Paragraphs>31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</dc:creator>
  <cp:lastModifiedBy>Agustin</cp:lastModifiedBy>
  <cp:revision>60</cp:revision>
  <dcterms:created xsi:type="dcterms:W3CDTF">2022-10-04T16:51:59Z</dcterms:created>
  <dcterms:modified xsi:type="dcterms:W3CDTF">2022-10-24T13:05:10Z</dcterms:modified>
</cp:coreProperties>
</file>