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0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03367996653384"/>
          <c:y val="3.2060314700560789E-2"/>
          <c:w val="0.53161212139857639"/>
          <c:h val="0.935879370598878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7DD-43D2-93BB-0CC3F5EC6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7DD-43D2-93BB-0CC3F5EC6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DD-43D2-93BB-0CC3F5EC6E8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Hoja1!$A$1:$A$3</c:f>
              <c:strCache>
                <c:ptCount val="3"/>
                <c:pt idx="0">
                  <c:v>Femenino n=65</c:v>
                </c:pt>
                <c:pt idx="1">
                  <c:v>Masculino n=63</c:v>
                </c:pt>
                <c:pt idx="2">
                  <c:v>Transgénero n=4</c:v>
                </c:pt>
              </c:strCache>
            </c:strRef>
          </c:cat>
          <c:val>
            <c:numRef>
              <c:f>Hoja1!$B$1:$B$3</c:f>
              <c:numCache>
                <c:formatCode>0.00%</c:formatCode>
                <c:ptCount val="3"/>
                <c:pt idx="0">
                  <c:v>0.496</c:v>
                </c:pt>
                <c:pt idx="1">
                  <c:v>0.48149999999999998</c:v>
                </c:pt>
                <c:pt idx="2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DD-43D2-93BB-0CC3F5EC6E8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280988639203423"/>
          <c:y val="0.74031397535968602"/>
          <c:w val="0.21551859142607172"/>
          <c:h val="0.2343766404199475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Diagnósticos nuevos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4.6734201505314418E-2"/>
          <c:y val="0.10568246464979501"/>
          <c:w val="0.93249781728071457"/>
          <c:h val="0.8238627009092258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2B4B-464C-BA60-997629AD79DC}"/>
              </c:ext>
            </c:extLst>
          </c:dPt>
          <c:dLbls>
            <c:dLbl>
              <c:idx val="0"/>
              <c:layout>
                <c:manualLayout>
                  <c:x val="6.6079940226271049E-3"/>
                  <c:y val="6.62713177353462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14190507352711E-2"/>
                      <c:h val="0.100164363091423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B4B-464C-BA60-997629AD79DC}"/>
                </c:ext>
              </c:extLst>
            </c:dLbl>
            <c:dLbl>
              <c:idx val="1"/>
              <c:layout>
                <c:manualLayout>
                  <c:x val="8.4959923148061837E-3"/>
                  <c:y val="-0.155534725297241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922163182219637E-2"/>
                      <c:h val="0.110984170068622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B4B-464C-BA60-997629AD79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Hoja1!$A$1:$A$2</c:f>
              <c:strCache>
                <c:ptCount val="2"/>
                <c:pt idx="0">
                  <c:v>2017-2019</c:v>
                </c:pt>
                <c:pt idx="1">
                  <c:v>2020-2022</c:v>
                </c:pt>
              </c:strCache>
            </c:strRef>
          </c:cat>
          <c:val>
            <c:numRef>
              <c:f>Hoja1!$B$1:$B$2</c:f>
              <c:numCache>
                <c:formatCode>General</c:formatCode>
                <c:ptCount val="2"/>
                <c:pt idx="0">
                  <c:v>84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B-464C-BA60-997629AD79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09399648"/>
        <c:axId val="1209400064"/>
      </c:barChart>
      <c:catAx>
        <c:axId val="120939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209400064"/>
        <c:crosses val="autoZero"/>
        <c:auto val="1"/>
        <c:lblAlgn val="ctr"/>
        <c:lblOffset val="100"/>
        <c:noMultiLvlLbl val="0"/>
      </c:catAx>
      <c:valAx>
        <c:axId val="12094000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20939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Oportunistas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Hoja1!$A$1:$A$4</c:f>
              <c:strCache>
                <c:ptCount val="4"/>
                <c:pt idx="0">
                  <c:v>Tuberculosis</c:v>
                </c:pt>
                <c:pt idx="1">
                  <c:v>PCP</c:v>
                </c:pt>
                <c:pt idx="2">
                  <c:v>Criptococosis</c:v>
                </c:pt>
                <c:pt idx="3">
                  <c:v>Toxoplasmosis cerebral</c:v>
                </c:pt>
              </c:strCache>
            </c:strRef>
          </c:cat>
          <c:val>
            <c:numRef>
              <c:f>Hoja1!$B$1:$B$4</c:f>
              <c:numCache>
                <c:formatCode>0%</c:formatCode>
                <c:ptCount val="4"/>
                <c:pt idx="0">
                  <c:v>0.1</c:v>
                </c:pt>
                <c:pt idx="1">
                  <c:v>7.0000000000000007E-2</c:v>
                </c:pt>
                <c:pt idx="2" formatCode="0.00%">
                  <c:v>2.4500000000000001E-2</c:v>
                </c:pt>
                <c:pt idx="3" formatCode="0.00%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B-43A0-BD2E-7ABEE23B8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8588752"/>
        <c:axId val="1438594992"/>
      </c:barChart>
      <c:catAx>
        <c:axId val="143858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38594992"/>
        <c:crosses val="autoZero"/>
        <c:auto val="1"/>
        <c:lblAlgn val="ctr"/>
        <c:lblOffset val="100"/>
        <c:noMultiLvlLbl val="0"/>
      </c:catAx>
      <c:valAx>
        <c:axId val="143859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3858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0.12692</cdr:y>
    </cdr:from>
    <cdr:to>
      <cdr:x>0.7</cdr:x>
      <cdr:y>0.46026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6CDA1EA-5DEB-42EF-BE5C-E0D993C4E064}"/>
            </a:ext>
          </a:extLst>
        </cdr:cNvPr>
        <cdr:cNvSpPr txBox="1"/>
      </cdr:nvSpPr>
      <cdr:spPr>
        <a:xfrm xmlns:a="http://schemas.openxmlformats.org/drawingml/2006/main">
          <a:off x="2286000" y="3481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s-A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49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46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88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93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91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06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5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54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2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160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25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96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1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98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91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7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14A89-3D49-45D9-9ADD-E83560C2609E}" type="datetimeFigureOut">
              <a:rPr lang="es-AR" smtClean="0"/>
              <a:t>22/10/2022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267F-B169-48E5-9E84-6E0BCAFD4E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318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paho.org/hq/index.php?option=com_docman&amp;task=doc_download&amp;gid=50645&amp;Itemid=270&amp;lang=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8A08-811D-47FC-B458-B6E42888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39" y="1764209"/>
            <a:ext cx="9882090" cy="3329581"/>
          </a:xfrm>
        </p:spPr>
        <p:txBody>
          <a:bodyPr/>
          <a:lstStyle/>
          <a:p>
            <a:r>
              <a:rPr lang="es-AR" sz="5400" dirty="0"/>
              <a:t>Características de las personas con diagnóstico reciente de infección por  </a:t>
            </a:r>
            <a:r>
              <a:rPr lang="es-AR" sz="5400" dirty="0" err="1"/>
              <a:t>vih</a:t>
            </a:r>
            <a:r>
              <a:rPr lang="es-AR" sz="5400" dirty="0"/>
              <a:t>/sida. 2017-2022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C22F4-2251-45F9-BDC4-5D5ABDC5C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441" y="5093790"/>
            <a:ext cx="9550559" cy="1651555"/>
          </a:xfrm>
        </p:spPr>
        <p:txBody>
          <a:bodyPr>
            <a:normAutofit lnSpcReduction="10000"/>
          </a:bodyPr>
          <a:lstStyle/>
          <a:p>
            <a:pPr marR="79375"/>
            <a:r>
              <a:rPr lang="es-ES" sz="3200" b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Varrenti</a:t>
            </a:r>
            <a:r>
              <a:rPr lang="es-ES" sz="32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Nicolás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Mellino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María,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Perez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Soledad,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Steinbrecher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Lorena, Rosas Alejandra,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Warley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Eduardo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9375" algn="ctr"/>
            <a:r>
              <a:rPr lang="es-E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Consultorio de Infectología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9375" algn="ctr"/>
            <a:r>
              <a:rPr lang="es-E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Hospital de Morón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075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D059-8D87-418E-B10E-A7011538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s-ES" dirty="0"/>
              <a:t>Bibliografía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DEB01-398A-4C66-B085-DB25F432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02" y="1729361"/>
            <a:ext cx="8946541" cy="4195481"/>
          </a:xfrm>
        </p:spPr>
        <p:txBody>
          <a:bodyPr/>
          <a:lstStyle/>
          <a:p>
            <a:pPr marL="342900" marR="79375" lvl="0" indent="-342900">
              <a:buFont typeface="+mj-lt"/>
              <a:buAutoNum type="arabicPeriod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Respuesta al VIH y las ITS en la Argentina. Boletín No 38. Año XXIV-Diciembre de 2021 Año XXIV-Diciembre de 2021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Warley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E, Tamayo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Antabak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Desse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Javier et al. Características de la infección por HIV/sida según sexo en una región del Gran Buenos Aires. Períodos 1998-2002/ 2003-2005. Medicina (B. Aires) v.69 n.3 Ciudad Autónoma de Buenos Aires mayo/jun. 2009</a:t>
            </a:r>
            <a:endParaRPr lang="es-AR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Warley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Fernandez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Vieni</a:t>
            </a:r>
            <a:r>
              <a:rPr lang="es-E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I, Factores asociados al estadio clínico avanzado en el inicio de la terapia antirretroviral. Medicina (B. Aires) vol.72 no.5 Ciudad Autónoma de Buenos Aires oct. 2012</a:t>
            </a:r>
            <a:endParaRPr lang="es-AR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marR="79375" lvl="0" indent="-342900">
              <a:buFont typeface="+mj-lt"/>
              <a:buAutoNum type="arabicPeriod"/>
            </a:pPr>
            <a:r>
              <a:rPr lang="es-E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Directrices para el tratamiento de la infección avanzada por el VIH y el inicio rápido del tratamiento antirretroviral; 2018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OPS. 2018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670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20B1-BF97-40B6-892E-C7685D13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D8604-8B73-486A-8D32-E3FD72FD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3040"/>
            <a:ext cx="9982030" cy="4785359"/>
          </a:xfrm>
        </p:spPr>
        <p:txBody>
          <a:bodyPr>
            <a:normAutofit/>
          </a:bodyPr>
          <a:lstStyle/>
          <a:p>
            <a:pPr marR="79375"/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 inicio temprano de la terapia antirretroviral es importante para el logro de sus objetivos. </a:t>
            </a:r>
          </a:p>
          <a:p>
            <a:pPr marR="79375"/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79375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inicio tardío de la TARV se asocia con aumento de la frecuencia de desarrollo de eventos oportunistas asociados o no asociados al SIDA, lo que se vincula con mayores tasas de morbilidad y de mortalidad. </a:t>
            </a:r>
          </a:p>
          <a:p>
            <a:pPr marR="79375"/>
            <a:endParaRPr lang="es-E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79375"/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 informes epidemiológicos de los distintos programas indican que el inicio de la terapia se produce con recuentos de células CD4 a niveles más bajos de lo esperable, y muchas veces en etapas avanzadas y sintomáticas.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9375"/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79375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 el propósito de evaluar características de la infección por VHI/SIDA al momento del diagnóstico, revisamos datos clínicos y epidemiológicos de las historias clínicas de los pacientes con diagnóstico reciente de infección por HIV en el hospital.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87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16323-E782-417F-9F11-FF645FF1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37" y="388137"/>
            <a:ext cx="9813217" cy="652872"/>
          </a:xfrm>
        </p:spPr>
        <p:txBody>
          <a:bodyPr/>
          <a:lstStyle/>
          <a:p>
            <a:r>
              <a:rPr lang="es-ES" dirty="0"/>
              <a:t>Materiales y métodos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E447B-2AFA-4CC3-8DBB-236E5F3E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37" y="1349533"/>
            <a:ext cx="9813217" cy="4980929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 equipo de profesionales del consultorio de infectología del hospital de Morón elaboró y estandarizó un cuestionario para la recolección de los datos.</a:t>
            </a:r>
          </a:p>
          <a:p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evisión de historias clínicas de los pacientes adultos, a los que se les diagnosticó serología reactiva para VIH, y concurrieron al consultorio de infectología, en el hospital entre enero de 2017 y  julio de 2022.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Variables: edad, modo primario de adquisición del HIV, presencia de algún síntoma y de eventos definitorios de SIDA, valor del recuento de CD4 y proporción de pacientes que iniciaron terapia antirretroviral                                                                                     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 las mujeres se registró el diagnóstico de infección por HIV como parte de la rutina para el control del embarazo.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realizó distribución de frecuencias de las variables categóricas y estadística descriptiva de las continuas. Se analizó la distribución de frecuencias según género de cada una de las variables y comparó la frecuencia de aparición de cada una de las variables entre los períodos 2017-2019 y 2020 –julio 2022.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0549-CAE2-470A-B552-E406A85B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250640" cy="757104"/>
          </a:xfrm>
        </p:spPr>
        <p:txBody>
          <a:bodyPr/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0DB0F1-FDAB-4B45-B688-2EAD15617DA3}"/>
              </a:ext>
            </a:extLst>
          </p:cNvPr>
          <p:cNvSpPr txBox="1"/>
          <p:nvPr/>
        </p:nvSpPr>
        <p:spPr>
          <a:xfrm>
            <a:off x="7751298" y="225083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60D7C13-36A1-4818-926F-8B53D8185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190885"/>
              </p:ext>
            </p:extLst>
          </p:nvPr>
        </p:nvGraphicFramePr>
        <p:xfrm>
          <a:off x="2585724" y="2250831"/>
          <a:ext cx="7671029" cy="435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FE0E81-289F-4A67-962C-FEBFCB1A76C6}"/>
              </a:ext>
            </a:extLst>
          </p:cNvPr>
          <p:cNvSpPr txBox="1"/>
          <p:nvPr/>
        </p:nvSpPr>
        <p:spPr>
          <a:xfrm>
            <a:off x="642741" y="1349583"/>
            <a:ext cx="194298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N=131</a:t>
            </a:r>
          </a:p>
          <a:p>
            <a:endParaRPr lang="es-AR" dirty="0"/>
          </a:p>
          <a:p>
            <a:r>
              <a:rPr lang="es-AR" dirty="0"/>
              <a:t>Edad promedio= 39 </a:t>
            </a:r>
          </a:p>
        </p:txBody>
      </p:sp>
      <p:sp>
        <p:nvSpPr>
          <p:cNvPr id="11" name="Globo: flecha izquierda 10">
            <a:extLst>
              <a:ext uri="{FF2B5EF4-FFF2-40B4-BE49-F238E27FC236}">
                <a16:creationId xmlns:a16="http://schemas.microsoft.com/office/drawing/2014/main" id="{EFE24FD6-847B-4827-BEC8-516E18DF8E6D}"/>
              </a:ext>
            </a:extLst>
          </p:cNvPr>
          <p:cNvSpPr/>
          <p:nvPr/>
        </p:nvSpPr>
        <p:spPr>
          <a:xfrm>
            <a:off x="7163961" y="3304669"/>
            <a:ext cx="4936806" cy="2717924"/>
          </a:xfrm>
          <a:prstGeom prst="lef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Globo: flecha derecha 11">
            <a:extLst>
              <a:ext uri="{FF2B5EF4-FFF2-40B4-BE49-F238E27FC236}">
                <a16:creationId xmlns:a16="http://schemas.microsoft.com/office/drawing/2014/main" id="{384B4DEA-FE24-44B1-9657-FEDF3E7B7368}"/>
              </a:ext>
            </a:extLst>
          </p:cNvPr>
          <p:cNvSpPr/>
          <p:nvPr/>
        </p:nvSpPr>
        <p:spPr>
          <a:xfrm>
            <a:off x="590157" y="3205537"/>
            <a:ext cx="3549402" cy="2916187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D37951-224D-45F7-96AC-893A3BB70266}"/>
              </a:ext>
            </a:extLst>
          </p:cNvPr>
          <p:cNvSpPr txBox="1"/>
          <p:nvPr/>
        </p:nvSpPr>
        <p:spPr>
          <a:xfrm>
            <a:off x="8992224" y="3584082"/>
            <a:ext cx="319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29 (44,6%) sintomáticas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 diagnóstico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 (15,4%) evento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definitorio de SIDA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25 (38,5%)  recuento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CD4 menor a 200 células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 (30,8%) diagnóstico en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control de embarazo.. 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30BA2D-BEF4-4D97-9FFB-BB8CF91CD1EE}"/>
              </a:ext>
            </a:extLst>
          </p:cNvPr>
          <p:cNvSpPr txBox="1"/>
          <p:nvPr/>
        </p:nvSpPr>
        <p:spPr>
          <a:xfrm>
            <a:off x="590157" y="3476408"/>
            <a:ext cx="2499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37 casos (58,7%)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Sintomáticos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16 (25,4%) evento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definitorio de SIDA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24 (38,1%)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rto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CD4 menor a 200.</a:t>
            </a:r>
            <a:endParaRPr lang="es-AR" dirty="0"/>
          </a:p>
        </p:txBody>
      </p:sp>
      <p:sp>
        <p:nvSpPr>
          <p:cNvPr id="15" name="Globo: flecha hacia abajo 14">
            <a:extLst>
              <a:ext uri="{FF2B5EF4-FFF2-40B4-BE49-F238E27FC236}">
                <a16:creationId xmlns:a16="http://schemas.microsoft.com/office/drawing/2014/main" id="{ED1D16CA-8582-467E-9C3B-8B7FCA61F8E1}"/>
              </a:ext>
            </a:extLst>
          </p:cNvPr>
          <p:cNvSpPr/>
          <p:nvPr/>
        </p:nvSpPr>
        <p:spPr>
          <a:xfrm>
            <a:off x="4294775" y="203965"/>
            <a:ext cx="2788589" cy="2388150"/>
          </a:xfrm>
          <a:prstGeom prst="downArrow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3BB6A5-C959-4D86-880A-67C29585CC41}"/>
              </a:ext>
            </a:extLst>
          </p:cNvPr>
          <p:cNvSpPr txBox="1"/>
          <p:nvPr/>
        </p:nvSpPr>
        <p:spPr>
          <a:xfrm>
            <a:off x="4459374" y="45881"/>
            <a:ext cx="2704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(66,7%)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Rto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CD4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menor de 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(33,3%) sintomática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 con  evento </a:t>
            </a:r>
          </a:p>
          <a:p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definitorio de SIDA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31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40948-4FE4-44A7-8A71-E3E0D28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053692" cy="911848"/>
          </a:xfrm>
        </p:spPr>
        <p:txBody>
          <a:bodyPr/>
          <a:lstStyle/>
          <a:p>
            <a:r>
              <a:rPr lang="es-ES" dirty="0"/>
              <a:t>Resultados</a:t>
            </a:r>
            <a:endParaRPr lang="es-A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5CEAD04-94C3-42D2-8FA7-6DE4A94E0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15022"/>
              </p:ext>
            </p:extLst>
          </p:nvPr>
        </p:nvGraphicFramePr>
        <p:xfrm>
          <a:off x="897987" y="1181686"/>
          <a:ext cx="8766518" cy="53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92F11D3-63AF-4EE4-8276-460B30771589}"/>
              </a:ext>
            </a:extLst>
          </p:cNvPr>
          <p:cNvSpPr txBox="1"/>
          <p:nvPr/>
        </p:nvSpPr>
        <p:spPr>
          <a:xfrm>
            <a:off x="2637192" y="2254831"/>
            <a:ext cx="4410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29 (34,5%) CD4 menor de 200 células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44 (52,4%) con síntomas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17 (20,2%) evento definitorio de SIDA.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BEAB94-50EE-418A-B40C-00EF777FB576}"/>
              </a:ext>
            </a:extLst>
          </p:cNvPr>
          <p:cNvSpPr txBox="1"/>
          <p:nvPr/>
        </p:nvSpPr>
        <p:spPr>
          <a:xfrm>
            <a:off x="6720237" y="4198986"/>
            <a:ext cx="4397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26 (55,3%) CD4 menor de 200 células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23 (48,9%) con síntomas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 (21,3%) evento definitorio de SIDA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08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CA55FF20-5244-476A-949D-B5728CFB25A1}"/>
              </a:ext>
            </a:extLst>
          </p:cNvPr>
          <p:cNvSpPr/>
          <p:nvPr/>
        </p:nvSpPr>
        <p:spPr>
          <a:xfrm>
            <a:off x="7929305" y="1152525"/>
            <a:ext cx="3094893" cy="2468616"/>
          </a:xfrm>
          <a:prstGeom prst="folded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4A6682-A20D-4482-9F43-0E628D1FD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37908"/>
              </p:ext>
            </p:extLst>
          </p:nvPr>
        </p:nvGraphicFramePr>
        <p:xfrm>
          <a:off x="646112" y="1512744"/>
          <a:ext cx="7283192" cy="449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2E963224-E92D-426E-B226-EE9E4F61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4178DC-5632-4767-B1F6-92C02EB813A5}"/>
              </a:ext>
            </a:extLst>
          </p:cNvPr>
          <p:cNvSpPr txBox="1"/>
          <p:nvPr/>
        </p:nvSpPr>
        <p:spPr>
          <a:xfrm>
            <a:off x="7929306" y="1200016"/>
            <a:ext cx="3094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Método primario de transmisión: </a:t>
            </a:r>
          </a:p>
          <a:p>
            <a:pPr algn="ctr"/>
            <a:endParaRPr lang="es-AR" dirty="0">
              <a:solidFill>
                <a:schemeClr val="bg1"/>
              </a:solidFill>
            </a:endParaRPr>
          </a:p>
          <a:p>
            <a:pPr algn="ctr"/>
            <a:r>
              <a:rPr lang="es-AR" dirty="0">
                <a:solidFill>
                  <a:schemeClr val="bg1"/>
                </a:solidFill>
              </a:rPr>
              <a:t>Heterosexual 66%</a:t>
            </a:r>
          </a:p>
          <a:p>
            <a:pPr algn="ctr"/>
            <a:endParaRPr lang="es-AR" dirty="0">
              <a:solidFill>
                <a:schemeClr val="bg1"/>
              </a:solidFill>
            </a:endParaRPr>
          </a:p>
          <a:p>
            <a:pPr algn="ctr"/>
            <a:r>
              <a:rPr lang="es-AR" dirty="0">
                <a:solidFill>
                  <a:schemeClr val="bg1"/>
                </a:solidFill>
              </a:rPr>
              <a:t>Homosexual 31,7% </a:t>
            </a:r>
          </a:p>
          <a:p>
            <a:pPr algn="ctr"/>
            <a:endParaRPr lang="es-AR" dirty="0">
              <a:solidFill>
                <a:schemeClr val="bg1"/>
              </a:solidFill>
            </a:endParaRPr>
          </a:p>
          <a:p>
            <a:pPr algn="ctr"/>
            <a:r>
              <a:rPr lang="es-AR" dirty="0">
                <a:solidFill>
                  <a:schemeClr val="bg1"/>
                </a:solidFill>
              </a:rPr>
              <a:t>ADIV 1,6%</a:t>
            </a:r>
          </a:p>
        </p:txBody>
      </p:sp>
    </p:spTree>
    <p:extLst>
      <p:ext uri="{BB962C8B-B14F-4D97-AF65-F5344CB8AC3E}">
        <p14:creationId xmlns:p14="http://schemas.microsoft.com/office/powerpoint/2010/main" val="42902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26580-BE8B-427D-B794-8255016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s-ES" dirty="0"/>
              <a:t>Discusión y 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A87CE-9D26-4334-8147-25D6BCCB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44955"/>
            <a:ext cx="9947842" cy="4587033"/>
          </a:xfrm>
        </p:spPr>
        <p:txBody>
          <a:bodyPr>
            <a:normAutofit fontScale="92500" lnSpcReduction="10000"/>
          </a:bodyPr>
          <a:lstStyle/>
          <a:p>
            <a:pPr marR="79375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elevada proporción de pacientes que al momento del diagnóstico de infección por HIV se presentan sintomáticas, con bajo recuento de células CD4 y con eventos definitorios de SIDA, muestra la necesidad de intensificar la oferta de estudios serológicos y de reevaluar las formas de acceso al análisis de VIH. </a:t>
            </a:r>
          </a:p>
          <a:p>
            <a:pPr marR="79375"/>
            <a:endParaRPr lang="es-E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79375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Nuestros hallazgos avalan la idea existente en la actualidad entre los expertos respecto de la necesidad de replantear los mecanismos de oferta del test para VIH en la población.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9375"/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79375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proporción de mujeres infectadas en nuestro estudio (algo superior al 50%) es superior a la descripta por la dirección nacional de SIDA y reafirma el impacto de la epidemia en las mujeres.</a:t>
            </a:r>
          </a:p>
          <a:p>
            <a:pPr marL="0" marR="79375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R="79375"/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imilar a estudios previos un porcentaje de alrededor de 30% de mujeres son diagnosticadas como parte del control de un embarazo, lo que es indicativo de la persistencia de situaciones de riesgo de infección en las mujeres jóvenes en edad fértil y debería hacer replantear la probable utilidad de la profilaxis </a:t>
            </a:r>
            <a:r>
              <a:rPr lang="es-E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pre-exposición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como estrategia de prevención en ellas.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1C58-9C21-4E46-8AAF-8A4668C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577"/>
          </a:xfrm>
        </p:spPr>
        <p:txBody>
          <a:bodyPr/>
          <a:lstStyle/>
          <a:p>
            <a:r>
              <a:rPr lang="es-ES" dirty="0"/>
              <a:t>Discusión y 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432A1-4212-42FF-B112-4630CA7B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44405" cy="4195481"/>
          </a:xfrm>
        </p:spPr>
        <p:txBody>
          <a:bodyPr/>
          <a:lstStyle/>
          <a:p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Concluimos que el estudio retrospectivo de las historias clínicas de la población de pacientes a las que se les realizó diagnóstico de infección por HIV en el hospital de Morón entre 2017 y 2022 mostró que una elevada proporción de pacientes al momento del diagnóstico se presentan sintomáticas, con bajo recuento de células CD4 y con eventos definitorios de SIDA, siendo la tuberculosis la principal enfermedad marcadora.</a:t>
            </a:r>
          </a:p>
          <a:p>
            <a:endParaRPr lang="es-E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Persiste además, el diagnóstico de un elevado número de mujeres en edad fértil y como parte del control de un embarazo. La comparación del período 2017-2019 con el 2020-julio 2022 no mostró diferencias significativas salvo un aparente menor número de diagnósticos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503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D7A86-BCE9-409C-BBAC-CED14777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43" y="2379992"/>
            <a:ext cx="9404723" cy="1400530"/>
          </a:xfrm>
        </p:spPr>
        <p:txBody>
          <a:bodyPr/>
          <a:lstStyle/>
          <a:p>
            <a:pPr algn="ctr"/>
            <a:r>
              <a:rPr lang="es-AR" dirty="0"/>
              <a:t>MUCHAS </a:t>
            </a:r>
            <a:r>
              <a:rPr lang="es-AR"/>
              <a:t>GRACIAS </a:t>
            </a:r>
            <a:br>
              <a:rPr lang="es-AR"/>
            </a:br>
            <a:r>
              <a:rPr lang="es-AR"/>
              <a:t>POR SU ATENCIÓN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523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1681</TotalTime>
  <Words>959</Words>
  <Application>Microsoft Office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Cambria</vt:lpstr>
      <vt:lpstr>Century Gothic</vt:lpstr>
      <vt:lpstr>Times New Roman</vt:lpstr>
      <vt:lpstr>Wingdings</vt:lpstr>
      <vt:lpstr>Wingdings 3</vt:lpstr>
      <vt:lpstr>Ion</vt:lpstr>
      <vt:lpstr>Características de las personas con diagnóstico reciente de infección por  vih/sida. 2017-2022 </vt:lpstr>
      <vt:lpstr>Introducción</vt:lpstr>
      <vt:lpstr>Materiales y métodos</vt:lpstr>
      <vt:lpstr>Resultados</vt:lpstr>
      <vt:lpstr>Resultados</vt:lpstr>
      <vt:lpstr>Resultados</vt:lpstr>
      <vt:lpstr>Discusión y conclusiones</vt:lpstr>
      <vt:lpstr>Discusión y conclusiones</vt:lpstr>
      <vt:lpstr>MUCHAS GRACIAS  POR SU ATENCIÓN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Ventas - Neo-IT</dc:creator>
  <cp:lastModifiedBy>Ventas - Neo-IT</cp:lastModifiedBy>
  <cp:revision>19</cp:revision>
  <dcterms:created xsi:type="dcterms:W3CDTF">2022-10-17T20:16:07Z</dcterms:created>
  <dcterms:modified xsi:type="dcterms:W3CDTF">2022-10-24T00:37:33Z</dcterms:modified>
</cp:coreProperties>
</file>