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Lst>
  <p:sldSz cx="5143500" cy="9144000" type="screen16x9"/>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3B9"/>
    <a:srgbClr val="F5F5F5"/>
    <a:srgbClr val="FDFDFD"/>
    <a:srgbClr val="656F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50" d="100"/>
          <a:sy n="150" d="100"/>
        </p:scale>
        <p:origin x="-1008" y="3840"/>
      </p:cViewPr>
      <p:guideLst>
        <p:guide orient="horz" pos="2880"/>
        <p:guide pos="16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385764" y="2840569"/>
            <a:ext cx="4371975" cy="1960033"/>
          </a:xfrm>
        </p:spPr>
        <p:txBody>
          <a:bodyPr/>
          <a:lstStyle/>
          <a:p>
            <a:r>
              <a:rPr lang="es-ES" smtClean="0"/>
              <a:t>Haga clic para modificar el estilo de título del patrón</a:t>
            </a:r>
            <a:endParaRPr lang="es-AR"/>
          </a:p>
        </p:txBody>
      </p:sp>
      <p:sp>
        <p:nvSpPr>
          <p:cNvPr id="3" name="2 Subtítulo"/>
          <p:cNvSpPr>
            <a:spLocks noGrp="1"/>
          </p:cNvSpPr>
          <p:nvPr>
            <p:ph type="subTitle" idx="1"/>
          </p:nvPr>
        </p:nvSpPr>
        <p:spPr>
          <a:xfrm>
            <a:off x="771525" y="5181600"/>
            <a:ext cx="360045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AR"/>
          </a:p>
        </p:txBody>
      </p:sp>
      <p:sp>
        <p:nvSpPr>
          <p:cNvPr id="4" name="3 Marcador de fecha"/>
          <p:cNvSpPr>
            <a:spLocks noGrp="1"/>
          </p:cNvSpPr>
          <p:nvPr>
            <p:ph type="dt" sz="half" idx="10"/>
          </p:nvPr>
        </p:nvSpPr>
        <p:spPr/>
        <p:txBody>
          <a:bodyPr/>
          <a:lstStyle/>
          <a:p>
            <a:fld id="{3941E811-B39D-4000-9186-774CC77F0DC9}" type="datetimeFigureOut">
              <a:rPr lang="es-AR" smtClean="0"/>
              <a:t>22/10/2022</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6A08F1AF-3032-4E92-B626-C9AC6921C08D}" type="slidenum">
              <a:rPr lang="es-AR" smtClean="0"/>
              <a:t>‹Nº›</a:t>
            </a:fld>
            <a:endParaRPr lang="es-AR"/>
          </a:p>
        </p:txBody>
      </p:sp>
    </p:spTree>
    <p:extLst>
      <p:ext uri="{BB962C8B-B14F-4D97-AF65-F5344CB8AC3E}">
        <p14:creationId xmlns:p14="http://schemas.microsoft.com/office/powerpoint/2010/main" val="4137601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fld id="{3941E811-B39D-4000-9186-774CC77F0DC9}" type="datetimeFigureOut">
              <a:rPr lang="es-AR" smtClean="0"/>
              <a:t>22/10/2022</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6A08F1AF-3032-4E92-B626-C9AC6921C08D}" type="slidenum">
              <a:rPr lang="es-AR" smtClean="0"/>
              <a:t>‹Nº›</a:t>
            </a:fld>
            <a:endParaRPr lang="es-AR"/>
          </a:p>
        </p:txBody>
      </p:sp>
    </p:spTree>
    <p:extLst>
      <p:ext uri="{BB962C8B-B14F-4D97-AF65-F5344CB8AC3E}">
        <p14:creationId xmlns:p14="http://schemas.microsoft.com/office/powerpoint/2010/main" val="1305704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3729037" y="366186"/>
            <a:ext cx="1157288" cy="7802033"/>
          </a:xfrm>
        </p:spPr>
        <p:txBody>
          <a:bodyPr vert="eaVert"/>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a:xfrm>
            <a:off x="257175" y="366186"/>
            <a:ext cx="3386138" cy="7802033"/>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fld id="{3941E811-B39D-4000-9186-774CC77F0DC9}" type="datetimeFigureOut">
              <a:rPr lang="es-AR" smtClean="0"/>
              <a:t>22/10/2022</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6A08F1AF-3032-4E92-B626-C9AC6921C08D}" type="slidenum">
              <a:rPr lang="es-AR" smtClean="0"/>
              <a:t>‹Nº›</a:t>
            </a:fld>
            <a:endParaRPr lang="es-AR"/>
          </a:p>
        </p:txBody>
      </p:sp>
    </p:spTree>
    <p:extLst>
      <p:ext uri="{BB962C8B-B14F-4D97-AF65-F5344CB8AC3E}">
        <p14:creationId xmlns:p14="http://schemas.microsoft.com/office/powerpoint/2010/main" val="2522445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fld id="{3941E811-B39D-4000-9186-774CC77F0DC9}" type="datetimeFigureOut">
              <a:rPr lang="es-AR" smtClean="0"/>
              <a:t>22/10/2022</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6A08F1AF-3032-4E92-B626-C9AC6921C08D}" type="slidenum">
              <a:rPr lang="es-AR" smtClean="0"/>
              <a:t>‹Nº›</a:t>
            </a:fld>
            <a:endParaRPr lang="es-AR"/>
          </a:p>
        </p:txBody>
      </p:sp>
    </p:spTree>
    <p:extLst>
      <p:ext uri="{BB962C8B-B14F-4D97-AF65-F5344CB8AC3E}">
        <p14:creationId xmlns:p14="http://schemas.microsoft.com/office/powerpoint/2010/main" val="3780747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406302" y="5875867"/>
            <a:ext cx="4371975" cy="1816100"/>
          </a:xfrm>
        </p:spPr>
        <p:txBody>
          <a:bodyPr anchor="t"/>
          <a:lstStyle>
            <a:lvl1pPr algn="l">
              <a:defRPr sz="4000" b="1" cap="all"/>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06302" y="3875620"/>
            <a:ext cx="4371975"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3941E811-B39D-4000-9186-774CC77F0DC9}" type="datetimeFigureOut">
              <a:rPr lang="es-AR" smtClean="0"/>
              <a:t>22/10/2022</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6A08F1AF-3032-4E92-B626-C9AC6921C08D}" type="slidenum">
              <a:rPr lang="es-AR" smtClean="0"/>
              <a:t>‹Nº›</a:t>
            </a:fld>
            <a:endParaRPr lang="es-AR"/>
          </a:p>
        </p:txBody>
      </p:sp>
    </p:spTree>
    <p:extLst>
      <p:ext uri="{BB962C8B-B14F-4D97-AF65-F5344CB8AC3E}">
        <p14:creationId xmlns:p14="http://schemas.microsoft.com/office/powerpoint/2010/main" val="2943236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sz="half" idx="1"/>
          </p:nvPr>
        </p:nvSpPr>
        <p:spPr>
          <a:xfrm>
            <a:off x="257176" y="2133602"/>
            <a:ext cx="2271713"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half" idx="2"/>
          </p:nvPr>
        </p:nvSpPr>
        <p:spPr>
          <a:xfrm>
            <a:off x="2614613" y="2133602"/>
            <a:ext cx="2271713"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fecha"/>
          <p:cNvSpPr>
            <a:spLocks noGrp="1"/>
          </p:cNvSpPr>
          <p:nvPr>
            <p:ph type="dt" sz="half" idx="10"/>
          </p:nvPr>
        </p:nvSpPr>
        <p:spPr/>
        <p:txBody>
          <a:bodyPr/>
          <a:lstStyle/>
          <a:p>
            <a:fld id="{3941E811-B39D-4000-9186-774CC77F0DC9}" type="datetimeFigureOut">
              <a:rPr lang="es-AR" smtClean="0"/>
              <a:t>22/10/2022</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6A08F1AF-3032-4E92-B626-C9AC6921C08D}" type="slidenum">
              <a:rPr lang="es-AR" smtClean="0"/>
              <a:t>‹Nº›</a:t>
            </a:fld>
            <a:endParaRPr lang="es-AR"/>
          </a:p>
        </p:txBody>
      </p:sp>
    </p:spTree>
    <p:extLst>
      <p:ext uri="{BB962C8B-B14F-4D97-AF65-F5344CB8AC3E}">
        <p14:creationId xmlns:p14="http://schemas.microsoft.com/office/powerpoint/2010/main" val="877763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257175" y="2046817"/>
            <a:ext cx="2272606"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257175" y="2899833"/>
            <a:ext cx="2272606"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texto"/>
          <p:cNvSpPr>
            <a:spLocks noGrp="1"/>
          </p:cNvSpPr>
          <p:nvPr>
            <p:ph type="body" sz="quarter" idx="3"/>
          </p:nvPr>
        </p:nvSpPr>
        <p:spPr>
          <a:xfrm>
            <a:off x="2612827" y="2046817"/>
            <a:ext cx="2273498"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2612827" y="2899833"/>
            <a:ext cx="2273498"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7" name="6 Marcador de fecha"/>
          <p:cNvSpPr>
            <a:spLocks noGrp="1"/>
          </p:cNvSpPr>
          <p:nvPr>
            <p:ph type="dt" sz="half" idx="10"/>
          </p:nvPr>
        </p:nvSpPr>
        <p:spPr/>
        <p:txBody>
          <a:bodyPr/>
          <a:lstStyle/>
          <a:p>
            <a:fld id="{3941E811-B39D-4000-9186-774CC77F0DC9}" type="datetimeFigureOut">
              <a:rPr lang="es-AR" smtClean="0"/>
              <a:t>22/10/2022</a:t>
            </a:fld>
            <a:endParaRPr lang="es-AR"/>
          </a:p>
        </p:txBody>
      </p:sp>
      <p:sp>
        <p:nvSpPr>
          <p:cNvPr id="8" name="7 Marcador de pie de página"/>
          <p:cNvSpPr>
            <a:spLocks noGrp="1"/>
          </p:cNvSpPr>
          <p:nvPr>
            <p:ph type="ftr" sz="quarter" idx="11"/>
          </p:nvPr>
        </p:nvSpPr>
        <p:spPr/>
        <p:txBody>
          <a:bodyPr/>
          <a:lstStyle/>
          <a:p>
            <a:endParaRPr lang="es-AR"/>
          </a:p>
        </p:txBody>
      </p:sp>
      <p:sp>
        <p:nvSpPr>
          <p:cNvPr id="9" name="8 Marcador de número de diapositiva"/>
          <p:cNvSpPr>
            <a:spLocks noGrp="1"/>
          </p:cNvSpPr>
          <p:nvPr>
            <p:ph type="sldNum" sz="quarter" idx="12"/>
          </p:nvPr>
        </p:nvSpPr>
        <p:spPr/>
        <p:txBody>
          <a:bodyPr/>
          <a:lstStyle/>
          <a:p>
            <a:fld id="{6A08F1AF-3032-4E92-B626-C9AC6921C08D}" type="slidenum">
              <a:rPr lang="es-AR" smtClean="0"/>
              <a:t>‹Nº›</a:t>
            </a:fld>
            <a:endParaRPr lang="es-AR"/>
          </a:p>
        </p:txBody>
      </p:sp>
    </p:spTree>
    <p:extLst>
      <p:ext uri="{BB962C8B-B14F-4D97-AF65-F5344CB8AC3E}">
        <p14:creationId xmlns:p14="http://schemas.microsoft.com/office/powerpoint/2010/main" val="2665969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fecha"/>
          <p:cNvSpPr>
            <a:spLocks noGrp="1"/>
          </p:cNvSpPr>
          <p:nvPr>
            <p:ph type="dt" sz="half" idx="10"/>
          </p:nvPr>
        </p:nvSpPr>
        <p:spPr/>
        <p:txBody>
          <a:bodyPr/>
          <a:lstStyle/>
          <a:p>
            <a:fld id="{3941E811-B39D-4000-9186-774CC77F0DC9}" type="datetimeFigureOut">
              <a:rPr lang="es-AR" smtClean="0"/>
              <a:t>22/10/2022</a:t>
            </a:fld>
            <a:endParaRPr lang="es-AR"/>
          </a:p>
        </p:txBody>
      </p:sp>
      <p:sp>
        <p:nvSpPr>
          <p:cNvPr id="4" name="3 Marcador de pie de página"/>
          <p:cNvSpPr>
            <a:spLocks noGrp="1"/>
          </p:cNvSpPr>
          <p:nvPr>
            <p:ph type="ftr" sz="quarter" idx="11"/>
          </p:nvPr>
        </p:nvSpPr>
        <p:spPr/>
        <p:txBody>
          <a:bodyPr/>
          <a:lstStyle/>
          <a:p>
            <a:endParaRPr lang="es-AR"/>
          </a:p>
        </p:txBody>
      </p:sp>
      <p:sp>
        <p:nvSpPr>
          <p:cNvPr id="5" name="4 Marcador de número de diapositiva"/>
          <p:cNvSpPr>
            <a:spLocks noGrp="1"/>
          </p:cNvSpPr>
          <p:nvPr>
            <p:ph type="sldNum" sz="quarter" idx="12"/>
          </p:nvPr>
        </p:nvSpPr>
        <p:spPr/>
        <p:txBody>
          <a:bodyPr/>
          <a:lstStyle/>
          <a:p>
            <a:fld id="{6A08F1AF-3032-4E92-B626-C9AC6921C08D}" type="slidenum">
              <a:rPr lang="es-AR" smtClean="0"/>
              <a:t>‹Nº›</a:t>
            </a:fld>
            <a:endParaRPr lang="es-AR"/>
          </a:p>
        </p:txBody>
      </p:sp>
    </p:spTree>
    <p:extLst>
      <p:ext uri="{BB962C8B-B14F-4D97-AF65-F5344CB8AC3E}">
        <p14:creationId xmlns:p14="http://schemas.microsoft.com/office/powerpoint/2010/main" val="2696473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F41468CE-A6DB-4228-AD10-28B3695E3060}" type="datetimeFigureOut">
              <a:rPr lang="es-AR" smtClean="0"/>
              <a:t>22/10/2022</a:t>
            </a:fld>
            <a:endParaRPr lang="es-AR"/>
          </a:p>
        </p:txBody>
      </p:sp>
      <p:sp>
        <p:nvSpPr>
          <p:cNvPr id="3" name="2 Marcador de pie de página"/>
          <p:cNvSpPr>
            <a:spLocks noGrp="1"/>
          </p:cNvSpPr>
          <p:nvPr>
            <p:ph type="ftr" sz="quarter" idx="11"/>
          </p:nvPr>
        </p:nvSpPr>
        <p:spPr/>
        <p:txBody>
          <a:bodyPr/>
          <a:lstStyle/>
          <a:p>
            <a:endParaRPr lang="es-AR"/>
          </a:p>
        </p:txBody>
      </p:sp>
      <p:sp>
        <p:nvSpPr>
          <p:cNvPr id="4" name="3 Marcador de número de diapositiva"/>
          <p:cNvSpPr>
            <a:spLocks noGrp="1"/>
          </p:cNvSpPr>
          <p:nvPr>
            <p:ph type="sldNum" sz="quarter" idx="12"/>
          </p:nvPr>
        </p:nvSpPr>
        <p:spPr/>
        <p:txBody>
          <a:bodyPr/>
          <a:lstStyle/>
          <a:p>
            <a:fld id="{442D6D4C-E0B0-4F82-8668-6D902618E0A7}" type="slidenum">
              <a:rPr lang="es-AR" smtClean="0"/>
              <a:t>‹Nº›</a:t>
            </a:fld>
            <a:endParaRPr lang="es-AR"/>
          </a:p>
        </p:txBody>
      </p:sp>
      <p:sp>
        <p:nvSpPr>
          <p:cNvPr id="5" name="4 Rectángulo"/>
          <p:cNvSpPr/>
          <p:nvPr userDrawn="1"/>
        </p:nvSpPr>
        <p:spPr>
          <a:xfrm>
            <a:off x="-1" y="1066800"/>
            <a:ext cx="5143501" cy="7465640"/>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6" name="Picture 1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44" y="8521701"/>
            <a:ext cx="5157788"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144" y="251520"/>
            <a:ext cx="5157788" cy="811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09203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257175" y="364067"/>
            <a:ext cx="1692176" cy="1549400"/>
          </a:xfrm>
        </p:spPr>
        <p:txBody>
          <a:bodyPr anchor="b"/>
          <a:lstStyle>
            <a:lvl1pPr algn="l">
              <a:defRPr sz="2000" b="1"/>
            </a:lvl1pPr>
          </a:lstStyle>
          <a:p>
            <a:r>
              <a:rPr lang="es-ES" smtClean="0"/>
              <a:t>Haga clic para modificar el estilo de título del patrón</a:t>
            </a:r>
            <a:endParaRPr lang="es-AR"/>
          </a:p>
        </p:txBody>
      </p:sp>
      <p:sp>
        <p:nvSpPr>
          <p:cNvPr id="3" name="2 Marcador de contenido"/>
          <p:cNvSpPr>
            <a:spLocks noGrp="1"/>
          </p:cNvSpPr>
          <p:nvPr>
            <p:ph idx="1"/>
          </p:nvPr>
        </p:nvSpPr>
        <p:spPr>
          <a:xfrm>
            <a:off x="2010967" y="364069"/>
            <a:ext cx="2875359"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texto"/>
          <p:cNvSpPr>
            <a:spLocks noGrp="1"/>
          </p:cNvSpPr>
          <p:nvPr>
            <p:ph type="body" sz="half" idx="2"/>
          </p:nvPr>
        </p:nvSpPr>
        <p:spPr>
          <a:xfrm>
            <a:off x="257175" y="1913469"/>
            <a:ext cx="1692176"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3941E811-B39D-4000-9186-774CC77F0DC9}" type="datetimeFigureOut">
              <a:rPr lang="es-AR" smtClean="0"/>
              <a:t>22/10/2022</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6A08F1AF-3032-4E92-B626-C9AC6921C08D}" type="slidenum">
              <a:rPr lang="es-AR" smtClean="0"/>
              <a:t>‹Nº›</a:t>
            </a:fld>
            <a:endParaRPr lang="es-AR"/>
          </a:p>
        </p:txBody>
      </p:sp>
    </p:spTree>
    <p:extLst>
      <p:ext uri="{BB962C8B-B14F-4D97-AF65-F5344CB8AC3E}">
        <p14:creationId xmlns:p14="http://schemas.microsoft.com/office/powerpoint/2010/main" val="2201102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008162" y="6400801"/>
            <a:ext cx="3086100" cy="755651"/>
          </a:xfrm>
        </p:spPr>
        <p:txBody>
          <a:bodyPr anchor="b"/>
          <a:lstStyle>
            <a:lvl1pPr algn="l">
              <a:defRPr sz="2000" b="1"/>
            </a:lvl1pPr>
          </a:lstStyle>
          <a:p>
            <a:r>
              <a:rPr lang="es-ES" smtClean="0"/>
              <a:t>Haga clic para modificar el estilo de título del patrón</a:t>
            </a:r>
            <a:endParaRPr lang="es-AR"/>
          </a:p>
        </p:txBody>
      </p:sp>
      <p:sp>
        <p:nvSpPr>
          <p:cNvPr id="3" name="2 Marcador de posición de imagen"/>
          <p:cNvSpPr>
            <a:spLocks noGrp="1"/>
          </p:cNvSpPr>
          <p:nvPr>
            <p:ph type="pic" idx="1"/>
          </p:nvPr>
        </p:nvSpPr>
        <p:spPr>
          <a:xfrm>
            <a:off x="1008162" y="817033"/>
            <a:ext cx="30861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3 Marcador de texto"/>
          <p:cNvSpPr>
            <a:spLocks noGrp="1"/>
          </p:cNvSpPr>
          <p:nvPr>
            <p:ph type="body" sz="half" idx="2"/>
          </p:nvPr>
        </p:nvSpPr>
        <p:spPr>
          <a:xfrm>
            <a:off x="1008162" y="7156452"/>
            <a:ext cx="30861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3941E811-B39D-4000-9186-774CC77F0DC9}" type="datetimeFigureOut">
              <a:rPr lang="es-AR" smtClean="0"/>
              <a:t>22/10/2022</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6A08F1AF-3032-4E92-B626-C9AC6921C08D}" type="slidenum">
              <a:rPr lang="es-AR" smtClean="0"/>
              <a:t>‹Nº›</a:t>
            </a:fld>
            <a:endParaRPr lang="es-AR"/>
          </a:p>
        </p:txBody>
      </p:sp>
    </p:spTree>
    <p:extLst>
      <p:ext uri="{BB962C8B-B14F-4D97-AF65-F5344CB8AC3E}">
        <p14:creationId xmlns:p14="http://schemas.microsoft.com/office/powerpoint/2010/main" val="1885540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257175" y="366184"/>
            <a:ext cx="4629150" cy="1524000"/>
          </a:xfrm>
          <a:prstGeom prst="rect">
            <a:avLst/>
          </a:prstGeom>
        </p:spPr>
        <p:txBody>
          <a:bodyPr vert="horz" lIns="91440" tIns="45720" rIns="91440" bIns="45720" rtlCol="0" anchor="ctr">
            <a:normAutofit/>
          </a:body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257175" y="2133602"/>
            <a:ext cx="4629150" cy="6034617"/>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2"/>
          </p:nvPr>
        </p:nvSpPr>
        <p:spPr>
          <a:xfrm>
            <a:off x="257175" y="8475136"/>
            <a:ext cx="120015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3941E811-B39D-4000-9186-774CC77F0DC9}" type="datetimeFigureOut">
              <a:rPr lang="es-AR" smtClean="0"/>
              <a:t>22/10/2022</a:t>
            </a:fld>
            <a:endParaRPr lang="es-AR"/>
          </a:p>
        </p:txBody>
      </p:sp>
      <p:sp>
        <p:nvSpPr>
          <p:cNvPr id="5" name="4 Marcador de pie de página"/>
          <p:cNvSpPr>
            <a:spLocks noGrp="1"/>
          </p:cNvSpPr>
          <p:nvPr>
            <p:ph type="ftr" sz="quarter" idx="3"/>
          </p:nvPr>
        </p:nvSpPr>
        <p:spPr>
          <a:xfrm>
            <a:off x="1757364" y="8475136"/>
            <a:ext cx="1628775"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5 Marcador de número de diapositiva"/>
          <p:cNvSpPr>
            <a:spLocks noGrp="1"/>
          </p:cNvSpPr>
          <p:nvPr>
            <p:ph type="sldNum" sz="quarter" idx="4"/>
          </p:nvPr>
        </p:nvSpPr>
        <p:spPr>
          <a:xfrm>
            <a:off x="3686175" y="8475136"/>
            <a:ext cx="120015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6A08F1AF-3032-4E92-B626-C9AC6921C08D}" type="slidenum">
              <a:rPr lang="es-AR" smtClean="0"/>
              <a:t>‹Nº›</a:t>
            </a:fld>
            <a:endParaRPr lang="es-AR"/>
          </a:p>
        </p:txBody>
      </p:sp>
    </p:spTree>
    <p:extLst>
      <p:ext uri="{BB962C8B-B14F-4D97-AF65-F5344CB8AC3E}">
        <p14:creationId xmlns:p14="http://schemas.microsoft.com/office/powerpoint/2010/main" val="40366030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7.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23478" y="2360929"/>
            <a:ext cx="3587964" cy="1130951"/>
          </a:xfrm>
          <a:prstGeom prst="rect">
            <a:avLst/>
          </a:prstGeom>
        </p:spPr>
        <p:txBody>
          <a:bodyPr vert="horz" wrap="square" lIns="0" tIns="11430" rIns="0" bIns="0" rtlCol="0">
            <a:spAutoFit/>
          </a:bodyPr>
          <a:lstStyle/>
          <a:p>
            <a:pPr marL="12700" marR="5080">
              <a:lnSpc>
                <a:spcPts val="1100"/>
              </a:lnSpc>
            </a:pPr>
            <a:r>
              <a:rPr lang="es-ES_tradnl" sz="900" i="1" smtClean="0">
                <a:solidFill>
                  <a:srgbClr val="373737"/>
                </a:solidFill>
                <a:latin typeface="Arial Narrow" pitchFamily="34" charset="0"/>
                <a:cs typeface="Arial" pitchFamily="34" charset="0"/>
              </a:rPr>
              <a:t>La esclerosis sistémica (ES) es una enfermedad crónica y  heterogénea caracterizada por fibrosis de la piel y órganos internos,  vasculopatía de pequeños vasos, asociada a </a:t>
            </a:r>
            <a:r>
              <a:rPr lang="es-ES_tradnl" sz="900" i="1" err="1" smtClean="0">
                <a:solidFill>
                  <a:srgbClr val="373737"/>
                </a:solidFill>
                <a:latin typeface="Arial Narrow" pitchFamily="34" charset="0"/>
                <a:cs typeface="Arial" pitchFamily="34" charset="0"/>
              </a:rPr>
              <a:t>autoanticuerpos</a:t>
            </a:r>
            <a:r>
              <a:rPr lang="es-ES_tradnl" sz="900" i="1" smtClean="0">
                <a:solidFill>
                  <a:srgbClr val="373737"/>
                </a:solidFill>
                <a:latin typeface="Arial Narrow" pitchFamily="34" charset="0"/>
                <a:cs typeface="Arial" pitchFamily="34" charset="0"/>
              </a:rPr>
              <a:t>. La  afección pulmonar es prevalente, siendo las complicaciones a este  nivel la principal causa de mortalidad. Los pacientes con ES tienen  un mayor riesgo de infecciones graves debido a la enfermedad en sí,  principalmente de infecciones respiratorias debidas a la afección  intersticial y de infecciones de la piel/tejidos blandos debidas a la  presencia de úlceras digitales o calcinosis, que pueden progresar a osteomielitis</a:t>
            </a:r>
            <a:r>
              <a:rPr lang="es-ES_tradnl" sz="900" i="1" smtClean="0">
                <a:solidFill>
                  <a:srgbClr val="373737"/>
                </a:solidFill>
                <a:latin typeface="Arial" pitchFamily="34" charset="0"/>
                <a:cs typeface="Arial" pitchFamily="34" charset="0"/>
              </a:rPr>
              <a:t>.</a:t>
            </a:r>
            <a:endParaRPr lang="es-ES_tradnl" sz="900" i="1">
              <a:solidFill>
                <a:srgbClr val="373737"/>
              </a:solidFill>
              <a:latin typeface="Arial" pitchFamily="34" charset="0"/>
              <a:cs typeface="Arial" pitchFamily="34" charset="0"/>
            </a:endParaRPr>
          </a:p>
        </p:txBody>
      </p:sp>
      <p:sp>
        <p:nvSpPr>
          <p:cNvPr id="6" name="object 6"/>
          <p:cNvSpPr txBox="1"/>
          <p:nvPr/>
        </p:nvSpPr>
        <p:spPr>
          <a:xfrm>
            <a:off x="160127" y="3510906"/>
            <a:ext cx="2196827" cy="153888"/>
          </a:xfrm>
          <a:prstGeom prst="rect">
            <a:avLst/>
          </a:prstGeom>
        </p:spPr>
        <p:txBody>
          <a:bodyPr vert="horz" wrap="square" lIns="0" tIns="15240" rIns="0" bIns="0" rtlCol="0">
            <a:spAutoFit/>
          </a:bodyPr>
          <a:lstStyle/>
          <a:p>
            <a:pPr marL="12700" algn="ctr">
              <a:lnSpc>
                <a:spcPct val="100000"/>
              </a:lnSpc>
              <a:spcBef>
                <a:spcPts val="120"/>
              </a:spcBef>
            </a:pPr>
            <a:r>
              <a:rPr sz="900" b="1">
                <a:solidFill>
                  <a:srgbClr val="0E374F"/>
                </a:solidFill>
                <a:latin typeface="Arial" pitchFamily="34" charset="0"/>
                <a:cs typeface="Arial" pitchFamily="34" charset="0"/>
              </a:rPr>
              <a:t>CASO CLINICO</a:t>
            </a:r>
            <a:endParaRPr sz="900">
              <a:latin typeface="Arial" pitchFamily="34" charset="0"/>
              <a:cs typeface="Arial" pitchFamily="34" charset="0"/>
            </a:endParaRPr>
          </a:p>
        </p:txBody>
      </p:sp>
      <p:sp>
        <p:nvSpPr>
          <p:cNvPr id="8" name="object 8"/>
          <p:cNvSpPr txBox="1"/>
          <p:nvPr/>
        </p:nvSpPr>
        <p:spPr>
          <a:xfrm>
            <a:off x="3723878" y="2418984"/>
            <a:ext cx="1296144" cy="6041448"/>
          </a:xfrm>
          <a:prstGeom prst="rect">
            <a:avLst/>
          </a:prstGeom>
          <a:solidFill>
            <a:schemeClr val="tx2">
              <a:lumMod val="50000"/>
            </a:schemeClr>
          </a:solidFill>
        </p:spPr>
        <p:txBody>
          <a:bodyPr vert="horz" wrap="square" lIns="72000" tIns="72000" rIns="36000" bIns="36000" rtlCol="0">
            <a:spAutoFit/>
          </a:bodyPr>
          <a:lstStyle/>
          <a:p>
            <a:pPr marL="12700" lvl="0">
              <a:spcAft>
                <a:spcPts val="600"/>
              </a:spcAft>
            </a:pPr>
            <a:r>
              <a:rPr lang="es-ES_tradnl" sz="1200" b="1" smtClean="0">
                <a:solidFill>
                  <a:srgbClr val="00B3B9"/>
                </a:solidFill>
                <a:latin typeface="Arial"/>
                <a:cs typeface="Arial"/>
              </a:rPr>
              <a:t>CONCLUSIÓN</a:t>
            </a:r>
          </a:p>
          <a:p>
            <a:pPr marL="12700" marR="5080">
              <a:spcAft>
                <a:spcPts val="300"/>
              </a:spcAft>
            </a:pPr>
            <a:r>
              <a:rPr lang="es-ES_tradnl" sz="950" i="1" smtClean="0">
                <a:solidFill>
                  <a:srgbClr val="FFFFFF"/>
                </a:solidFill>
                <a:latin typeface="Arial Narrow" pitchFamily="34" charset="0"/>
                <a:cs typeface="Verdana"/>
              </a:rPr>
              <a:t>La incidencia y  prevalencia de la ES </a:t>
            </a:r>
            <a:r>
              <a:rPr lang="es-ES_tradnl" sz="950" i="1" err="1" smtClean="0">
                <a:solidFill>
                  <a:srgbClr val="FFFFFF"/>
                </a:solidFill>
                <a:latin typeface="Arial Narrow" pitchFamily="34" charset="0"/>
                <a:cs typeface="Verdana"/>
              </a:rPr>
              <a:t>es</a:t>
            </a:r>
            <a:r>
              <a:rPr lang="es-ES_tradnl" sz="950" i="1" smtClean="0">
                <a:solidFill>
                  <a:srgbClr val="FFFFFF"/>
                </a:solidFill>
                <a:latin typeface="Arial Narrow" pitchFamily="34" charset="0"/>
                <a:cs typeface="Verdana"/>
              </a:rPr>
              <a:t>  entre 20 y 120 por millón  de personas/año. Afecta  tres veces más al género  femenino, con una  incidencia mayor entre  los 55 y 65 años de edad.  En los pacientes más  jóvenes hay un  predominio de mujeres.</a:t>
            </a:r>
            <a:endParaRPr lang="es-ES_tradnl" sz="950" smtClean="0">
              <a:latin typeface="Arial Narrow" pitchFamily="34" charset="0"/>
              <a:cs typeface="Verdana"/>
            </a:endParaRPr>
          </a:p>
          <a:p>
            <a:pPr marL="12700" marR="106680">
              <a:spcAft>
                <a:spcPts val="300"/>
              </a:spcAft>
            </a:pPr>
            <a:r>
              <a:rPr lang="es-ES_tradnl" sz="950" i="1" smtClean="0">
                <a:solidFill>
                  <a:srgbClr val="FFFFFF"/>
                </a:solidFill>
                <a:latin typeface="Arial Narrow" pitchFamily="34" charset="0"/>
                <a:cs typeface="Verdana"/>
              </a:rPr>
              <a:t>En cuanto a su  diagnóstico los  anticuerpos  </a:t>
            </a:r>
            <a:r>
              <a:rPr lang="es-ES_tradnl" sz="950" i="1" err="1" smtClean="0">
                <a:solidFill>
                  <a:srgbClr val="FFFFFF"/>
                </a:solidFill>
                <a:latin typeface="Arial Narrow" pitchFamily="34" charset="0"/>
                <a:cs typeface="Verdana"/>
              </a:rPr>
              <a:t>anticentrómero</a:t>
            </a:r>
            <a:r>
              <a:rPr lang="es-ES_tradnl" sz="950" i="1" smtClean="0">
                <a:solidFill>
                  <a:srgbClr val="FFFFFF"/>
                </a:solidFill>
                <a:latin typeface="Arial Narrow" pitchFamily="34" charset="0"/>
                <a:cs typeface="Verdana"/>
              </a:rPr>
              <a:t>, están  presentes en el 30-40%  de las ES, el 40-80% de  las ES limitada y el 2-5%  de las ES difusa.</a:t>
            </a:r>
            <a:endParaRPr lang="es-ES_tradnl" sz="950" smtClean="0">
              <a:latin typeface="Arial Narrow" pitchFamily="34" charset="0"/>
              <a:cs typeface="Verdana"/>
            </a:endParaRPr>
          </a:p>
          <a:p>
            <a:pPr marL="12700" marR="24765">
              <a:spcAft>
                <a:spcPts val="300"/>
              </a:spcAft>
            </a:pPr>
            <a:r>
              <a:rPr lang="es-ES_tradnl" sz="950" i="1" smtClean="0">
                <a:solidFill>
                  <a:srgbClr val="FFFFFF"/>
                </a:solidFill>
                <a:latin typeface="Arial Narrow" pitchFamily="34" charset="0"/>
                <a:cs typeface="Verdana"/>
              </a:rPr>
              <a:t>En nuestro caso el  abordaje del  diagnóstico de ES difusa  presentó un verdadero  desafío por ser la  presentación menos  frecuente, sin síntomas  </a:t>
            </a:r>
            <a:r>
              <a:rPr lang="es-ES_tradnl" sz="950" i="1" err="1" smtClean="0">
                <a:solidFill>
                  <a:srgbClr val="FFFFFF"/>
                </a:solidFill>
                <a:latin typeface="Arial Narrow" pitchFamily="34" charset="0"/>
                <a:cs typeface="Verdana"/>
              </a:rPr>
              <a:t>patognoumónicos</a:t>
            </a:r>
            <a:r>
              <a:rPr lang="es-ES_tradnl" sz="950" i="1" smtClean="0">
                <a:solidFill>
                  <a:srgbClr val="FFFFFF"/>
                </a:solidFill>
                <a:latin typeface="Arial Narrow" pitchFamily="34" charset="0"/>
                <a:cs typeface="Verdana"/>
              </a:rPr>
              <a:t>, fuera  del grupo etario y  género habitual.</a:t>
            </a:r>
            <a:endParaRPr lang="es-ES_tradnl" sz="950" smtClean="0">
              <a:latin typeface="Arial Narrow" pitchFamily="34" charset="0"/>
              <a:cs typeface="Verdana"/>
            </a:endParaRPr>
          </a:p>
          <a:p>
            <a:pPr marL="12700" marR="93980">
              <a:spcAft>
                <a:spcPts val="300"/>
              </a:spcAft>
            </a:pPr>
            <a:r>
              <a:rPr lang="es-ES_tradnl" sz="950" i="1" smtClean="0">
                <a:solidFill>
                  <a:srgbClr val="FFFFFF"/>
                </a:solidFill>
                <a:latin typeface="Arial Narrow" pitchFamily="34" charset="0"/>
                <a:cs typeface="Verdana"/>
              </a:rPr>
              <a:t>Destacando además la  importancia del inicio  del tratamiento  </a:t>
            </a:r>
            <a:r>
              <a:rPr lang="es-ES_tradnl" sz="950" i="1" err="1" smtClean="0">
                <a:solidFill>
                  <a:srgbClr val="FFFFFF"/>
                </a:solidFill>
                <a:latin typeface="Arial Narrow" pitchFamily="34" charset="0"/>
                <a:cs typeface="Verdana"/>
              </a:rPr>
              <a:t>antifímico</a:t>
            </a:r>
            <a:r>
              <a:rPr lang="es-ES_tradnl" sz="950" i="1" smtClean="0">
                <a:solidFill>
                  <a:srgbClr val="FFFFFF"/>
                </a:solidFill>
                <a:latin typeface="Arial Narrow" pitchFamily="34" charset="0"/>
                <a:cs typeface="Verdana"/>
              </a:rPr>
              <a:t> a tiempo que  permitió la instauración  de la </a:t>
            </a:r>
            <a:r>
              <a:rPr lang="es-ES_tradnl" sz="950" i="1" err="1" smtClean="0">
                <a:solidFill>
                  <a:srgbClr val="FFFFFF"/>
                </a:solidFill>
                <a:latin typeface="Arial Narrow" pitchFamily="34" charset="0"/>
                <a:cs typeface="Verdana"/>
              </a:rPr>
              <a:t>corticoterapia</a:t>
            </a:r>
            <a:r>
              <a:rPr lang="es-ES_tradnl" sz="950" i="1" smtClean="0">
                <a:solidFill>
                  <a:srgbClr val="FFFFFF"/>
                </a:solidFill>
                <a:latin typeface="Arial Narrow" pitchFamily="34" charset="0"/>
                <a:cs typeface="Verdana"/>
              </a:rPr>
              <a:t> la  cual fue definitiva para  la mejoría clínica del  paciente.</a:t>
            </a:r>
            <a:endParaRPr lang="es-ES_tradnl" sz="950">
              <a:latin typeface="Arial Narrow" pitchFamily="34" charset="0"/>
              <a:cs typeface="Verdana"/>
            </a:endParaRPr>
          </a:p>
        </p:txBody>
      </p:sp>
      <p:sp>
        <p:nvSpPr>
          <p:cNvPr id="9" name="object 9"/>
          <p:cNvSpPr txBox="1"/>
          <p:nvPr/>
        </p:nvSpPr>
        <p:spPr>
          <a:xfrm>
            <a:off x="1275606" y="3726930"/>
            <a:ext cx="1210419" cy="1827423"/>
          </a:xfrm>
          <a:prstGeom prst="rect">
            <a:avLst/>
          </a:prstGeom>
        </p:spPr>
        <p:txBody>
          <a:bodyPr vert="horz" wrap="square" lIns="0" tIns="6350" rIns="0" bIns="0" rtlCol="0">
            <a:spAutoFit/>
          </a:bodyPr>
          <a:lstStyle>
            <a:defPPr>
              <a:defRPr lang="es-AR"/>
            </a:defPPr>
            <a:lvl1pPr marL="12700" marR="5080">
              <a:lnSpc>
                <a:spcPct val="104099"/>
              </a:lnSpc>
              <a:spcBef>
                <a:spcPts val="50"/>
              </a:spcBef>
              <a:defRPr sz="950" i="1">
                <a:solidFill>
                  <a:srgbClr val="C00000"/>
                </a:solidFill>
                <a:cs typeface="Verdana"/>
              </a:defRPr>
            </a:lvl1pPr>
          </a:lstStyle>
          <a:p>
            <a:pPr>
              <a:lnSpc>
                <a:spcPts val="1000"/>
              </a:lnSpc>
              <a:spcBef>
                <a:spcPts val="0"/>
              </a:spcBef>
              <a:spcAft>
                <a:spcPts val="300"/>
              </a:spcAft>
            </a:pPr>
            <a:r>
              <a:rPr sz="900" u="sng" smtClean="0">
                <a:latin typeface="Arial Narrow" pitchFamily="34" charset="0"/>
              </a:rPr>
              <a:t>MOTIVO</a:t>
            </a:r>
            <a:r>
              <a:rPr lang="es-AR" sz="900" u="sng" smtClean="0">
                <a:latin typeface="Arial Narrow" pitchFamily="34" charset="0"/>
              </a:rPr>
              <a:t> </a:t>
            </a:r>
            <a:r>
              <a:rPr sz="900" u="sng" smtClean="0">
                <a:latin typeface="Arial Narrow" pitchFamily="34" charset="0"/>
              </a:rPr>
              <a:t>DE </a:t>
            </a:r>
            <a:r>
              <a:rPr sz="900" u="sng">
                <a:latin typeface="Arial Narrow" pitchFamily="34" charset="0"/>
              </a:rPr>
              <a:t>CONSULTA</a:t>
            </a:r>
          </a:p>
          <a:p>
            <a:pPr>
              <a:lnSpc>
                <a:spcPts val="1000"/>
              </a:lnSpc>
              <a:spcBef>
                <a:spcPts val="0"/>
              </a:spcBef>
              <a:spcAft>
                <a:spcPts val="600"/>
              </a:spcAft>
            </a:pPr>
            <a:r>
              <a:rPr lang="es-ES_tradnl" sz="900" i="0">
                <a:solidFill>
                  <a:srgbClr val="373737"/>
                </a:solidFill>
                <a:latin typeface="Arial Narrow" pitchFamily="34" charset="0"/>
                <a:cs typeface="Tahoma"/>
              </a:rPr>
              <a:t>Disnea, tos productiva,  sudoración nocturna, fiebre  y pérdida de peso de 20 kg  de 6 meses de evolución</a:t>
            </a:r>
          </a:p>
          <a:p>
            <a:pPr>
              <a:lnSpc>
                <a:spcPts val="1000"/>
              </a:lnSpc>
              <a:spcBef>
                <a:spcPts val="0"/>
              </a:spcBef>
              <a:spcAft>
                <a:spcPts val="300"/>
              </a:spcAft>
            </a:pPr>
            <a:r>
              <a:rPr lang="es-ES_tradnl" sz="900" u="sng">
                <a:latin typeface="Arial Narrow" pitchFamily="34" charset="0"/>
              </a:rPr>
              <a:t>EXAMEN FISICO</a:t>
            </a:r>
          </a:p>
          <a:p>
            <a:pPr>
              <a:lnSpc>
                <a:spcPts val="1000"/>
              </a:lnSpc>
              <a:spcBef>
                <a:spcPts val="0"/>
              </a:spcBef>
            </a:pPr>
            <a:r>
              <a:rPr lang="es-ES_tradnl" sz="900" i="0">
                <a:solidFill>
                  <a:srgbClr val="373737"/>
                </a:solidFill>
                <a:latin typeface="Arial Narrow" pitchFamily="34" charset="0"/>
                <a:cs typeface="Tahoma"/>
              </a:rPr>
              <a:t>SatO2: 87 %, regular entrada  de aire bilateral, crepitantes diseminados. Se </a:t>
            </a:r>
            <a:r>
              <a:rPr lang="es-ES_tradnl" sz="900" i="0" smtClean="0">
                <a:solidFill>
                  <a:srgbClr val="373737"/>
                </a:solidFill>
                <a:latin typeface="Arial Narrow" pitchFamily="34" charset="0"/>
                <a:cs typeface="Tahoma"/>
              </a:rPr>
              <a:t>aprecia  </a:t>
            </a:r>
            <a:r>
              <a:rPr lang="es-ES_tradnl" sz="900" i="0">
                <a:solidFill>
                  <a:srgbClr val="373737"/>
                </a:solidFill>
                <a:latin typeface="Arial Narrow" pitchFamily="34" charset="0"/>
                <a:cs typeface="Tahoma"/>
              </a:rPr>
              <a:t>lesión eritematosa de bordes  bien definidos en tórax y  </a:t>
            </a:r>
            <a:r>
              <a:rPr lang="es-ES_tradnl" sz="900" i="0" err="1" smtClean="0">
                <a:solidFill>
                  <a:srgbClr val="373737"/>
                </a:solidFill>
                <a:latin typeface="Arial Narrow" pitchFamily="34" charset="0"/>
                <a:cs typeface="Tahoma"/>
              </a:rPr>
              <a:t>telangiectasias</a:t>
            </a:r>
            <a:r>
              <a:rPr lang="es-ES_tradnl" sz="900" i="0" smtClean="0">
                <a:solidFill>
                  <a:srgbClr val="373737"/>
                </a:solidFill>
                <a:latin typeface="Arial Narrow" pitchFamily="34" charset="0"/>
                <a:cs typeface="Tahoma"/>
              </a:rPr>
              <a:t> </a:t>
            </a:r>
            <a:r>
              <a:rPr lang="es-ES_tradnl" sz="900" i="0">
                <a:solidFill>
                  <a:srgbClr val="373737"/>
                </a:solidFill>
                <a:latin typeface="Arial Narrow" pitchFamily="34" charset="0"/>
                <a:cs typeface="Tahoma"/>
              </a:rPr>
              <a:t>faciales.</a:t>
            </a:r>
          </a:p>
        </p:txBody>
      </p:sp>
      <p:sp>
        <p:nvSpPr>
          <p:cNvPr id="11" name="object 11"/>
          <p:cNvSpPr txBox="1"/>
          <p:nvPr/>
        </p:nvSpPr>
        <p:spPr>
          <a:xfrm>
            <a:off x="115860" y="3726930"/>
            <a:ext cx="1255740" cy="1878719"/>
          </a:xfrm>
          <a:prstGeom prst="rect">
            <a:avLst/>
          </a:prstGeom>
        </p:spPr>
        <p:txBody>
          <a:bodyPr vert="horz" wrap="square" lIns="0" tIns="6350" rIns="0" bIns="0" rtlCol="0">
            <a:spAutoFit/>
          </a:bodyPr>
          <a:lstStyle/>
          <a:p>
            <a:pPr marL="12700" marR="5080">
              <a:lnSpc>
                <a:spcPts val="1000"/>
              </a:lnSpc>
              <a:spcAft>
                <a:spcPts val="300"/>
              </a:spcAft>
            </a:pPr>
            <a:r>
              <a:rPr lang="es-ES_tradnl" sz="900" i="1" u="sng" smtClean="0">
                <a:solidFill>
                  <a:srgbClr val="C00000"/>
                </a:solidFill>
                <a:latin typeface="Arial Narrow" pitchFamily="34" charset="0"/>
                <a:cs typeface="Verdana"/>
              </a:rPr>
              <a:t>ANTECEDENTES</a:t>
            </a:r>
          </a:p>
          <a:p>
            <a:pPr marL="12700" marR="162560">
              <a:lnSpc>
                <a:spcPts val="1000"/>
              </a:lnSpc>
            </a:pPr>
            <a:r>
              <a:rPr lang="es-ES_tradnl" sz="900" spc="-20">
                <a:solidFill>
                  <a:srgbClr val="373737"/>
                </a:solidFill>
                <a:latin typeface="Arial Narrow" pitchFamily="34" charset="0"/>
                <a:cs typeface="Tahoma"/>
              </a:rPr>
              <a:t>Masculino de 35 años,  antecedentes de  tabaquismo, consumo de  sustancias ilícitas,  neumonía de lenta  resolución desde marzo  2021, ingresa por guardia en  septiembre del 2021 por  presentar disnea, tos  productiva, sudoración  nocturna, fiebre y pérdida  de peso de 20 kg de 6 meses de evolución.</a:t>
            </a:r>
          </a:p>
        </p:txBody>
      </p:sp>
      <p:sp>
        <p:nvSpPr>
          <p:cNvPr id="12" name="object 12"/>
          <p:cNvSpPr txBox="1"/>
          <p:nvPr/>
        </p:nvSpPr>
        <p:spPr>
          <a:xfrm>
            <a:off x="100269" y="5580112"/>
            <a:ext cx="2543489" cy="3005310"/>
          </a:xfrm>
          <a:prstGeom prst="rect">
            <a:avLst/>
          </a:prstGeom>
        </p:spPr>
        <p:txBody>
          <a:bodyPr vert="horz" wrap="square" lIns="0" tIns="17145" rIns="0" bIns="0" rtlCol="0">
            <a:spAutoFit/>
          </a:bodyPr>
          <a:lstStyle/>
          <a:p>
            <a:pPr marL="12700" marR="5080">
              <a:lnSpc>
                <a:spcPts val="1000"/>
              </a:lnSpc>
              <a:spcAft>
                <a:spcPts val="300"/>
              </a:spcAft>
            </a:pPr>
            <a:r>
              <a:rPr lang="es-AR" sz="900" i="1" u="sng">
                <a:solidFill>
                  <a:srgbClr val="C00000"/>
                </a:solidFill>
                <a:latin typeface="Arial Narrow" pitchFamily="34" charset="0"/>
                <a:cs typeface="Verdana"/>
              </a:rPr>
              <a:t>ESTUDIOS COMPLEMENTARIOS</a:t>
            </a:r>
            <a:endParaRPr sz="900" i="1" u="sng">
              <a:solidFill>
                <a:srgbClr val="C00000"/>
              </a:solidFill>
              <a:latin typeface="Arial Narrow" pitchFamily="34" charset="0"/>
              <a:cs typeface="Verdana"/>
            </a:endParaRPr>
          </a:p>
          <a:p>
            <a:pPr marL="12700" marR="162560">
              <a:lnSpc>
                <a:spcPts val="1000"/>
              </a:lnSpc>
            </a:pPr>
            <a:r>
              <a:rPr lang="es-ES_tradnl" sz="900" smtClean="0">
                <a:solidFill>
                  <a:srgbClr val="373737"/>
                </a:solidFill>
                <a:latin typeface="Arial Narrow" pitchFamily="34" charset="0"/>
                <a:cs typeface="Tahoma"/>
              </a:rPr>
              <a:t>TAC de tórax: Tractos fibrosos </a:t>
            </a:r>
            <a:r>
              <a:rPr lang="es-ES_tradnl" sz="900" err="1" smtClean="0">
                <a:solidFill>
                  <a:srgbClr val="373737"/>
                </a:solidFill>
                <a:latin typeface="Arial Narrow" pitchFamily="34" charset="0"/>
                <a:cs typeface="Tahoma"/>
              </a:rPr>
              <a:t>pleuroparenquimatosos</a:t>
            </a:r>
            <a:r>
              <a:rPr lang="es-ES_tradnl" sz="900" smtClean="0">
                <a:solidFill>
                  <a:srgbClr val="373737"/>
                </a:solidFill>
                <a:latin typeface="Arial Narrow" pitchFamily="34" charset="0"/>
                <a:cs typeface="Tahoma"/>
              </a:rPr>
              <a:t> </a:t>
            </a:r>
            <a:r>
              <a:rPr lang="es-ES_tradnl" sz="900" err="1" smtClean="0">
                <a:solidFill>
                  <a:srgbClr val="373737"/>
                </a:solidFill>
                <a:latin typeface="Arial Narrow" pitchFamily="34" charset="0"/>
                <a:cs typeface="Tahoma"/>
              </a:rPr>
              <a:t>biapicales</a:t>
            </a:r>
            <a:r>
              <a:rPr lang="es-ES_tradnl" sz="900" smtClean="0">
                <a:solidFill>
                  <a:srgbClr val="373737"/>
                </a:solidFill>
                <a:latin typeface="Arial Narrow" pitchFamily="34" charset="0"/>
                <a:cs typeface="Tahoma"/>
              </a:rPr>
              <a:t>. Enfisema </a:t>
            </a:r>
            <a:r>
              <a:rPr lang="es-ES_tradnl" sz="900" err="1" smtClean="0">
                <a:solidFill>
                  <a:srgbClr val="373737"/>
                </a:solidFill>
                <a:latin typeface="Arial Narrow" pitchFamily="34" charset="0"/>
                <a:cs typeface="Tahoma"/>
              </a:rPr>
              <a:t>centroacinar</a:t>
            </a:r>
            <a:r>
              <a:rPr lang="es-ES_tradnl" sz="900" smtClean="0">
                <a:solidFill>
                  <a:srgbClr val="373737"/>
                </a:solidFill>
                <a:latin typeface="Arial Narrow" pitchFamily="34" charset="0"/>
                <a:cs typeface="Tahoma"/>
              </a:rPr>
              <a:t> y </a:t>
            </a:r>
            <a:r>
              <a:rPr lang="es-ES_tradnl" sz="900" err="1" smtClean="0">
                <a:solidFill>
                  <a:srgbClr val="373737"/>
                </a:solidFill>
                <a:latin typeface="Arial Narrow" pitchFamily="34" charset="0"/>
                <a:cs typeface="Tahoma"/>
              </a:rPr>
              <a:t>subpleural</a:t>
            </a:r>
            <a:r>
              <a:rPr lang="es-ES_tradnl" sz="900" smtClean="0">
                <a:solidFill>
                  <a:srgbClr val="373737"/>
                </a:solidFill>
                <a:latin typeface="Arial Narrow" pitchFamily="34" charset="0"/>
                <a:cs typeface="Tahoma"/>
              </a:rPr>
              <a:t> en lóbulos  superiores. Patrón miliar bilateral. Infiltrados en vidrio  esmerilado, con </a:t>
            </a:r>
            <a:r>
              <a:rPr lang="es-ES_tradnl" sz="900" err="1" smtClean="0">
                <a:solidFill>
                  <a:srgbClr val="373737"/>
                </a:solidFill>
                <a:latin typeface="Arial Narrow" pitchFamily="34" charset="0"/>
                <a:cs typeface="Tahoma"/>
              </a:rPr>
              <a:t>broncograma</a:t>
            </a:r>
            <a:r>
              <a:rPr lang="es-ES_tradnl" sz="900" smtClean="0">
                <a:solidFill>
                  <a:srgbClr val="373737"/>
                </a:solidFill>
                <a:latin typeface="Arial Narrow" pitchFamily="34" charset="0"/>
                <a:cs typeface="Tahoma"/>
              </a:rPr>
              <a:t> aéreo bilateral en segmentos  posteriores. Signos de atrapamiento aéreo. Test COVID19  negativo.</a:t>
            </a:r>
          </a:p>
          <a:p>
            <a:pPr marL="12700" marR="162560">
              <a:lnSpc>
                <a:spcPts val="1000"/>
              </a:lnSpc>
            </a:pPr>
            <a:r>
              <a:rPr sz="900" smtClean="0">
                <a:solidFill>
                  <a:srgbClr val="373737"/>
                </a:solidFill>
                <a:latin typeface="Arial Narrow" pitchFamily="34" charset="0"/>
                <a:cs typeface="Tahoma"/>
              </a:rPr>
              <a:t>Se </a:t>
            </a:r>
            <a:r>
              <a:rPr sz="900">
                <a:solidFill>
                  <a:srgbClr val="373737"/>
                </a:solidFill>
                <a:latin typeface="Arial Narrow" pitchFamily="34" charset="0"/>
                <a:cs typeface="Tahoma"/>
              </a:rPr>
              <a:t>interpreta cuadro como Intersticiopatía  pulmonar/Tuberculosis diseminada. Baciloscopia </a:t>
            </a:r>
            <a:r>
              <a:rPr sz="900" err="1">
                <a:solidFill>
                  <a:srgbClr val="373737"/>
                </a:solidFill>
                <a:latin typeface="Arial Narrow" pitchFamily="34" charset="0"/>
                <a:cs typeface="Tahoma"/>
              </a:rPr>
              <a:t>negativa</a:t>
            </a:r>
            <a:r>
              <a:rPr sz="900">
                <a:solidFill>
                  <a:srgbClr val="373737"/>
                </a:solidFill>
                <a:latin typeface="Arial Narrow" pitchFamily="34" charset="0"/>
                <a:cs typeface="Tahoma"/>
              </a:rPr>
              <a:t> </a:t>
            </a:r>
            <a:r>
              <a:rPr sz="900" err="1" smtClean="0">
                <a:solidFill>
                  <a:srgbClr val="373737"/>
                </a:solidFill>
                <a:latin typeface="Arial Narrow" pitchFamily="34" charset="0"/>
                <a:cs typeface="Tahoma"/>
              </a:rPr>
              <a:t>para</a:t>
            </a:r>
            <a:r>
              <a:rPr sz="900" smtClean="0">
                <a:solidFill>
                  <a:srgbClr val="373737"/>
                </a:solidFill>
                <a:latin typeface="Arial Narrow" pitchFamily="34" charset="0"/>
                <a:cs typeface="Tahoma"/>
              </a:rPr>
              <a:t> </a:t>
            </a:r>
            <a:r>
              <a:rPr sz="900">
                <a:solidFill>
                  <a:srgbClr val="373737"/>
                </a:solidFill>
                <a:latin typeface="Arial Narrow" pitchFamily="34" charset="0"/>
                <a:cs typeface="Tahoma"/>
              </a:rPr>
              <a:t>Bacilo Ácido Alcohol </a:t>
            </a:r>
            <a:r>
              <a:rPr sz="900" err="1" smtClean="0">
                <a:solidFill>
                  <a:srgbClr val="373737"/>
                </a:solidFill>
                <a:latin typeface="Arial Narrow" pitchFamily="34" charset="0"/>
                <a:cs typeface="Tahoma"/>
              </a:rPr>
              <a:t>Resistente</a:t>
            </a:r>
            <a:r>
              <a:rPr lang="es-AR" sz="900" smtClean="0">
                <a:solidFill>
                  <a:srgbClr val="373737"/>
                </a:solidFill>
                <a:latin typeface="Arial Narrow" pitchFamily="34" charset="0"/>
                <a:cs typeface="Tahoma"/>
              </a:rPr>
              <a:t> </a:t>
            </a:r>
            <a:r>
              <a:rPr sz="900" smtClean="0">
                <a:solidFill>
                  <a:srgbClr val="373737"/>
                </a:solidFill>
                <a:latin typeface="Arial Narrow" pitchFamily="34" charset="0"/>
                <a:cs typeface="Tahoma"/>
              </a:rPr>
              <a:t>(</a:t>
            </a:r>
            <a:r>
              <a:rPr sz="900">
                <a:solidFill>
                  <a:srgbClr val="373737"/>
                </a:solidFill>
                <a:latin typeface="Arial Narrow" pitchFamily="34" charset="0"/>
                <a:cs typeface="Tahoma"/>
              </a:rPr>
              <a:t>BAAR), muestra no  representativa. Laboratorio de planta: inmunoglobulina E  elevada.</a:t>
            </a:r>
          </a:p>
          <a:p>
            <a:pPr marL="12700" marR="162560">
              <a:lnSpc>
                <a:spcPts val="1000"/>
              </a:lnSpc>
            </a:pPr>
            <a:r>
              <a:rPr sz="900" smtClean="0">
                <a:solidFill>
                  <a:srgbClr val="373737"/>
                </a:solidFill>
                <a:latin typeface="Arial Narrow" pitchFamily="34" charset="0"/>
                <a:cs typeface="Tahoma"/>
              </a:rPr>
              <a:t>Se </a:t>
            </a:r>
            <a:r>
              <a:rPr sz="900">
                <a:solidFill>
                  <a:srgbClr val="373737"/>
                </a:solidFill>
                <a:latin typeface="Arial Narrow" pitchFamily="34" charset="0"/>
                <a:cs typeface="Tahoma"/>
              </a:rPr>
              <a:t>realiza Lavado Bronquioalveolar y se inicia tratamiento  empírico con antifímicos. BAL con resultado positivo para  BAAR.</a:t>
            </a:r>
          </a:p>
          <a:p>
            <a:pPr marL="12700" marR="162560">
              <a:lnSpc>
                <a:spcPts val="1000"/>
              </a:lnSpc>
            </a:pPr>
            <a:r>
              <a:rPr sz="900">
                <a:solidFill>
                  <a:srgbClr val="373737"/>
                </a:solidFill>
                <a:latin typeface="Arial Narrow" pitchFamily="34" charset="0"/>
                <a:cs typeface="Tahoma"/>
              </a:rPr>
              <a:t>Perfil inmunológico por sospecha de enfermedad del  colágeno con resultados compatibles con esclerodermia. Se  inicia tratamiento con meprednisona 20mg/día dado el  compromiso </a:t>
            </a:r>
            <a:r>
              <a:rPr sz="900" err="1">
                <a:solidFill>
                  <a:srgbClr val="373737"/>
                </a:solidFill>
                <a:latin typeface="Arial Narrow" pitchFamily="34" charset="0"/>
                <a:cs typeface="Tahoma"/>
              </a:rPr>
              <a:t>respiratorio</a:t>
            </a:r>
            <a:r>
              <a:rPr sz="900">
                <a:solidFill>
                  <a:srgbClr val="373737"/>
                </a:solidFill>
                <a:latin typeface="Arial Narrow" pitchFamily="34" charset="0"/>
                <a:cs typeface="Tahoma"/>
              </a:rPr>
              <a:t>.</a:t>
            </a:r>
            <a:endParaRPr lang="es-AR" sz="900">
              <a:solidFill>
                <a:srgbClr val="373737"/>
              </a:solidFill>
              <a:latin typeface="Arial Narrow" pitchFamily="34" charset="0"/>
              <a:cs typeface="Tahoma"/>
            </a:endParaRPr>
          </a:p>
          <a:p>
            <a:pPr marL="12700" marR="162560">
              <a:lnSpc>
                <a:spcPts val="1000"/>
              </a:lnSpc>
            </a:pPr>
            <a:r>
              <a:rPr lang="es-AR" sz="900">
                <a:solidFill>
                  <a:srgbClr val="373737"/>
                </a:solidFill>
                <a:latin typeface="Arial Narrow" pitchFamily="34" charset="0"/>
                <a:cs typeface="Tahoma"/>
              </a:rPr>
              <a:t>Paciente evoluciona favorablemente por lo que se decide  alta hospitalaria y seguimiento por consultorios externos  de </a:t>
            </a:r>
            <a:r>
              <a:rPr lang="es-AR" sz="900" err="1">
                <a:solidFill>
                  <a:srgbClr val="373737"/>
                </a:solidFill>
                <a:latin typeface="Arial Narrow" pitchFamily="34" charset="0"/>
                <a:cs typeface="Tahoma"/>
              </a:rPr>
              <a:t>neumonología</a:t>
            </a:r>
            <a:r>
              <a:rPr lang="es-AR" sz="900">
                <a:solidFill>
                  <a:srgbClr val="373737"/>
                </a:solidFill>
                <a:latin typeface="Arial Narrow" pitchFamily="34" charset="0"/>
                <a:cs typeface="Tahoma"/>
              </a:rPr>
              <a:t> y reumatología.</a:t>
            </a:r>
          </a:p>
          <a:p>
            <a:pPr marL="12700" marR="162560">
              <a:lnSpc>
                <a:spcPts val="1000"/>
              </a:lnSpc>
            </a:pPr>
            <a:endParaRPr sz="900" spc="-20">
              <a:solidFill>
                <a:srgbClr val="373737"/>
              </a:solidFill>
              <a:latin typeface="Arial Narrow" pitchFamily="34" charset="0"/>
              <a:cs typeface="Tahoma"/>
            </a:endParaRPr>
          </a:p>
        </p:txBody>
      </p:sp>
      <p:grpSp>
        <p:nvGrpSpPr>
          <p:cNvPr id="25" name="24 Grupo"/>
          <p:cNvGrpSpPr/>
          <p:nvPr/>
        </p:nvGrpSpPr>
        <p:grpSpPr>
          <a:xfrm>
            <a:off x="2528317" y="3726930"/>
            <a:ext cx="1147277" cy="4733502"/>
            <a:chOff x="2528317" y="3726930"/>
            <a:chExt cx="1164127" cy="4733502"/>
          </a:xfrm>
        </p:grpSpPr>
        <p:pic>
          <p:nvPicPr>
            <p:cNvPr id="16" name="bg object 19"/>
            <p:cNvPicPr/>
            <p:nvPr/>
          </p:nvPicPr>
          <p:blipFill>
            <a:blip r:embed="rId2" cstate="print"/>
            <a:stretch>
              <a:fillRect/>
            </a:stretch>
          </p:blipFill>
          <p:spPr>
            <a:xfrm>
              <a:off x="2545168" y="6657331"/>
              <a:ext cx="1130426" cy="841883"/>
            </a:xfrm>
            <a:prstGeom prst="rect">
              <a:avLst/>
            </a:prstGeom>
          </p:spPr>
        </p:pic>
        <p:pic>
          <p:nvPicPr>
            <p:cNvPr id="17" name="bg object 20"/>
            <p:cNvPicPr/>
            <p:nvPr/>
          </p:nvPicPr>
          <p:blipFill>
            <a:blip r:embed="rId3" cstate="print"/>
            <a:stretch>
              <a:fillRect/>
            </a:stretch>
          </p:blipFill>
          <p:spPr>
            <a:xfrm>
              <a:off x="2540753" y="7624092"/>
              <a:ext cx="1139255" cy="836340"/>
            </a:xfrm>
            <a:prstGeom prst="rect">
              <a:avLst/>
            </a:prstGeom>
          </p:spPr>
        </p:pic>
        <p:pic>
          <p:nvPicPr>
            <p:cNvPr id="18" name="bg object 21"/>
            <p:cNvPicPr/>
            <p:nvPr/>
          </p:nvPicPr>
          <p:blipFill>
            <a:blip r:embed="rId4" cstate="print"/>
            <a:stretch>
              <a:fillRect/>
            </a:stretch>
          </p:blipFill>
          <p:spPr>
            <a:xfrm>
              <a:off x="2533926" y="5682792"/>
              <a:ext cx="1152910" cy="849660"/>
            </a:xfrm>
            <a:prstGeom prst="rect">
              <a:avLst/>
            </a:prstGeom>
          </p:spPr>
        </p:pic>
        <p:pic>
          <p:nvPicPr>
            <p:cNvPr id="19" name="bg object 22"/>
            <p:cNvPicPr/>
            <p:nvPr/>
          </p:nvPicPr>
          <p:blipFill>
            <a:blip r:embed="rId5" cstate="print"/>
            <a:stretch>
              <a:fillRect/>
            </a:stretch>
          </p:blipFill>
          <p:spPr>
            <a:xfrm>
              <a:off x="2528317" y="4708253"/>
              <a:ext cx="1164127" cy="849660"/>
            </a:xfrm>
            <a:prstGeom prst="rect">
              <a:avLst/>
            </a:prstGeom>
          </p:spPr>
        </p:pic>
        <p:pic>
          <p:nvPicPr>
            <p:cNvPr id="20" name="bg object 23"/>
            <p:cNvPicPr/>
            <p:nvPr/>
          </p:nvPicPr>
          <p:blipFill>
            <a:blip r:embed="rId6" cstate="print"/>
            <a:stretch>
              <a:fillRect/>
            </a:stretch>
          </p:blipFill>
          <p:spPr>
            <a:xfrm>
              <a:off x="2528317" y="3726930"/>
              <a:ext cx="1164127" cy="856444"/>
            </a:xfrm>
            <a:prstGeom prst="rect">
              <a:avLst/>
            </a:prstGeom>
          </p:spPr>
        </p:pic>
      </p:grpSp>
      <p:sp>
        <p:nvSpPr>
          <p:cNvPr id="23" name="22 Rectángulo"/>
          <p:cNvSpPr/>
          <p:nvPr/>
        </p:nvSpPr>
        <p:spPr>
          <a:xfrm>
            <a:off x="0" y="2051720"/>
            <a:ext cx="5143499" cy="257369"/>
          </a:xfrm>
          <a:prstGeom prst="rect">
            <a:avLst/>
          </a:prstGeom>
          <a:solidFill>
            <a:srgbClr val="00B3B9"/>
          </a:solidFill>
        </p:spPr>
        <p:txBody>
          <a:bodyPr wrap="square" tIns="36000" bIns="36000">
            <a:spAutoFit/>
          </a:bodyPr>
          <a:lstStyle/>
          <a:p>
            <a:r>
              <a:rPr lang="es-ES_tradnl" sz="1200" b="1" smtClean="0">
                <a:solidFill>
                  <a:schemeClr val="bg1"/>
                </a:solidFill>
                <a:latin typeface="Arial" pitchFamily="34" charset="0"/>
                <a:cs typeface="Arial" pitchFamily="34" charset="0"/>
              </a:rPr>
              <a:t> INTRODUCCIÓN</a:t>
            </a:r>
            <a:endParaRPr lang="es-AR" sz="1200">
              <a:solidFill>
                <a:schemeClr val="bg1"/>
              </a:solidFill>
              <a:latin typeface="Arial" pitchFamily="34" charset="0"/>
              <a:cs typeface="Arial" pitchFamily="34" charset="0"/>
            </a:endParaRPr>
          </a:p>
        </p:txBody>
      </p:sp>
      <p:sp>
        <p:nvSpPr>
          <p:cNvPr id="26" name="25 Rectángulo"/>
          <p:cNvSpPr/>
          <p:nvPr/>
        </p:nvSpPr>
        <p:spPr>
          <a:xfrm>
            <a:off x="209922" y="467545"/>
            <a:ext cx="489620" cy="276999"/>
          </a:xfrm>
          <a:prstGeom prst="rect">
            <a:avLst/>
          </a:prstGeom>
        </p:spPr>
        <p:txBody>
          <a:bodyPr wrap="square">
            <a:spAutoFit/>
          </a:bodyPr>
          <a:lstStyle/>
          <a:p>
            <a:pPr algn="ctr"/>
            <a:r>
              <a:rPr lang="es-AR" sz="1200" smtClean="0"/>
              <a:t>012</a:t>
            </a:r>
            <a:endParaRPr lang="es-AR" sz="1200"/>
          </a:p>
        </p:txBody>
      </p:sp>
      <p:sp>
        <p:nvSpPr>
          <p:cNvPr id="3" name="2 Rectángulo"/>
          <p:cNvSpPr/>
          <p:nvPr/>
        </p:nvSpPr>
        <p:spPr>
          <a:xfrm>
            <a:off x="100269" y="1835696"/>
            <a:ext cx="4464496" cy="230832"/>
          </a:xfrm>
          <a:prstGeom prst="rect">
            <a:avLst/>
          </a:prstGeom>
        </p:spPr>
        <p:txBody>
          <a:bodyPr wrap="square">
            <a:spAutoFit/>
          </a:bodyPr>
          <a:lstStyle/>
          <a:p>
            <a:r>
              <a:rPr lang="es-ES_tradnl" sz="900" i="1" smtClean="0"/>
              <a:t>Autores: Rodríguez</a:t>
            </a:r>
            <a:r>
              <a:rPr lang="es-ES_tradnl" sz="900" i="1"/>
              <a:t>, H.; Ghanem Ahmed, K.; Kneeteman, G.</a:t>
            </a:r>
            <a:endParaRPr lang="es-ES_tradnl" sz="900"/>
          </a:p>
        </p:txBody>
      </p:sp>
      <p:grpSp>
        <p:nvGrpSpPr>
          <p:cNvPr id="10" name="9 Grupo"/>
          <p:cNvGrpSpPr/>
          <p:nvPr/>
        </p:nvGrpSpPr>
        <p:grpSpPr>
          <a:xfrm>
            <a:off x="51470" y="1075532"/>
            <a:ext cx="4775737" cy="864096"/>
            <a:chOff x="100269" y="1043608"/>
            <a:chExt cx="4775737" cy="864096"/>
          </a:xfrm>
        </p:grpSpPr>
        <p:sp>
          <p:nvSpPr>
            <p:cNvPr id="2" name="object 2"/>
            <p:cNvSpPr txBox="1"/>
            <p:nvPr/>
          </p:nvSpPr>
          <p:spPr>
            <a:xfrm>
              <a:off x="100269" y="1043608"/>
              <a:ext cx="4743024" cy="658771"/>
            </a:xfrm>
            <a:prstGeom prst="rect">
              <a:avLst/>
            </a:prstGeom>
          </p:spPr>
          <p:txBody>
            <a:bodyPr vert="horz" wrap="square" lIns="90000" tIns="46800" rIns="90000" bIns="46800" rtlCol="0">
              <a:spAutoFit/>
            </a:bodyPr>
            <a:lstStyle/>
            <a:p>
              <a:pPr marR="5080">
                <a:lnSpc>
                  <a:spcPts val="2200"/>
                </a:lnSpc>
                <a:tabLst>
                  <a:tab pos="5256213" algn="l"/>
                  <a:tab pos="7213600" algn="l"/>
                  <a:tab pos="8715375" algn="l"/>
                  <a:tab pos="9347200" algn="l"/>
                </a:tabLst>
              </a:pPr>
              <a:r>
                <a:rPr sz="2200"/>
                <a:t>ESCLERODERMIA</a:t>
              </a:r>
              <a:r>
                <a:rPr lang="es-ES" sz="2200"/>
                <a:t> </a:t>
              </a:r>
              <a:r>
                <a:rPr sz="2200"/>
                <a:t>SISTÉMICA</a:t>
              </a:r>
              <a:r>
                <a:rPr lang="es-ES" sz="2200"/>
                <a:t>  </a:t>
              </a:r>
              <a:r>
                <a:rPr sz="2200"/>
                <a:t>A</a:t>
              </a:r>
              <a:r>
                <a:rPr lang="es-ES" sz="2200"/>
                <a:t> </a:t>
              </a:r>
              <a:r>
                <a:rPr sz="2200"/>
                <a:t>PARTIR  DE</a:t>
              </a:r>
              <a:r>
                <a:rPr lang="es-ES" sz="2200"/>
                <a:t> </a:t>
              </a:r>
              <a:r>
                <a:rPr sz="2200"/>
                <a:t>UNA</a:t>
              </a:r>
              <a:r>
                <a:rPr lang="es-AR" sz="2200"/>
                <a:t> </a:t>
              </a:r>
              <a:r>
                <a:rPr sz="2200"/>
                <a:t>TUBERCULOSIS</a:t>
              </a:r>
              <a:r>
                <a:rPr lang="es-ES" sz="2200"/>
                <a:t> </a:t>
              </a:r>
              <a:r>
                <a:rPr sz="2200"/>
                <a:t>DISEMINADA</a:t>
              </a:r>
              <a:r>
                <a:rPr lang="es-AR" sz="2200" smtClean="0"/>
                <a:t>. </a:t>
              </a:r>
            </a:p>
          </p:txBody>
        </p:sp>
        <p:sp>
          <p:nvSpPr>
            <p:cNvPr id="7" name="6 Rectángulo"/>
            <p:cNvSpPr/>
            <p:nvPr/>
          </p:nvSpPr>
          <p:spPr>
            <a:xfrm>
              <a:off x="100269" y="1571715"/>
              <a:ext cx="4775737" cy="335989"/>
            </a:xfrm>
            <a:prstGeom prst="rect">
              <a:avLst/>
            </a:prstGeom>
          </p:spPr>
          <p:txBody>
            <a:bodyPr wrap="square">
              <a:spAutoFit/>
            </a:bodyPr>
            <a:lstStyle/>
            <a:p>
              <a:pPr marR="5080" lvl="0">
                <a:lnSpc>
                  <a:spcPts val="1900"/>
                </a:lnSpc>
                <a:tabLst>
                  <a:tab pos="949960" algn="l"/>
                  <a:tab pos="2466975" algn="l"/>
                  <a:tab pos="5257165" algn="l"/>
                  <a:tab pos="7214234" algn="l"/>
                  <a:tab pos="8716645" algn="l"/>
                  <a:tab pos="9347835" algn="l"/>
                </a:tabLst>
              </a:pPr>
              <a:r>
                <a:rPr lang="es-AR">
                  <a:solidFill>
                    <a:prstClr val="black"/>
                  </a:solidFill>
                </a:rPr>
                <a:t>Desafío disgnóstico y terapéutico</a:t>
              </a:r>
              <a:endParaRPr lang="es-AR">
                <a:solidFill>
                  <a:prstClr val="black"/>
                </a:solidFill>
              </a:endParaRPr>
            </a:p>
          </p:txBody>
        </p:sp>
      </p:grpSp>
    </p:spTree>
    <p:extLst>
      <p:ext uri="{BB962C8B-B14F-4D97-AF65-F5344CB8AC3E}">
        <p14:creationId xmlns:p14="http://schemas.microsoft.com/office/powerpoint/2010/main" val="2862623780"/>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2190</TotalTime>
  <Words>525</Words>
  <Application>Microsoft Office PowerPoint</Application>
  <PresentationFormat>Presentación en pantalla (16:9)</PresentationFormat>
  <Paragraphs>24</Paragraphs>
  <Slides>1</Slides>
  <Notes>0</Notes>
  <HiddenSlides>0</HiddenSlides>
  <MMClips>0</MMClips>
  <ScaleCrop>false</ScaleCrop>
  <HeadingPairs>
    <vt:vector size="4" baseType="variant">
      <vt:variant>
        <vt:lpstr>Tema</vt:lpstr>
      </vt:variant>
      <vt:variant>
        <vt:i4>1</vt:i4>
      </vt:variant>
      <vt:variant>
        <vt:lpstr>Títulos de diapositiva</vt:lpstr>
      </vt:variant>
      <vt:variant>
        <vt:i4>1</vt:i4>
      </vt:variant>
    </vt:vector>
  </HeadingPairs>
  <TitlesOfParts>
    <vt:vector size="2" baseType="lpstr">
      <vt:lpstr>Tema de Office</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Agustin</dc:creator>
  <cp:lastModifiedBy>Agustin</cp:lastModifiedBy>
  <cp:revision>52</cp:revision>
  <dcterms:created xsi:type="dcterms:W3CDTF">2022-10-04T16:51:59Z</dcterms:created>
  <dcterms:modified xsi:type="dcterms:W3CDTF">2022-10-22T16:08:15Z</dcterms:modified>
</cp:coreProperties>
</file>